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660"/>
  </p:normalViewPr>
  <p:slideViewPr>
    <p:cSldViewPr snapToGrid="0">
      <p:cViewPr varScale="1">
        <p:scale>
          <a:sx n="107" d="100"/>
          <a:sy n="107" d="100"/>
        </p:scale>
        <p:origin x="84"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Wednesday, May 14, 2025</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2628556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Wednesday, May 14, 2025</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710954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Wednesday, May 14, 2025</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343289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Wednesday, May 14, 2025</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548717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Wednesday, May 14, 2025</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617175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Wednesday, May 14, 2025</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054797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Wednesday, May 14, 2025</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619737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Wednesday, May 14, 2025</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717520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Wednesday, May 14, 2025</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639730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Wednesday, May 14, 2025</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702485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Wednesday, May 14, 2025</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226903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Wednesday, May 14, 2025</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2520961"/>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E62A556-D579-44E0-3833-33F072FC7358}"/>
              </a:ext>
            </a:extLst>
          </p:cNvPr>
          <p:cNvSpPr>
            <a:spLocks noGrp="1"/>
          </p:cNvSpPr>
          <p:nvPr>
            <p:ph type="subTitle" idx="1"/>
          </p:nvPr>
        </p:nvSpPr>
        <p:spPr>
          <a:xfrm>
            <a:off x="611851" y="2352732"/>
            <a:ext cx="3565525" cy="1731656"/>
          </a:xfrm>
        </p:spPr>
        <p:txBody>
          <a:bodyPr>
            <a:normAutofit/>
          </a:bodyPr>
          <a:lstStyle/>
          <a:p>
            <a:r>
              <a:rPr lang="en-CA" sz="4000" dirty="0">
                <a:solidFill>
                  <a:schemeClr val="tx1">
                    <a:alpha val="60000"/>
                  </a:schemeClr>
                </a:solidFill>
              </a:rPr>
              <a:t>Draw your own Architecture</a:t>
            </a:r>
            <a:endParaRPr lang="en-CA" sz="2000" dirty="0">
              <a:solidFill>
                <a:schemeClr val="tx1">
                  <a:alpha val="60000"/>
                </a:schemeClr>
              </a:solidFill>
            </a:endParaRPr>
          </a:p>
        </p:txBody>
      </p:sp>
      <p:grpSp>
        <p:nvGrpSpPr>
          <p:cNvPr id="11" name="Group 10">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12" name="Freeform: Shape 11">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4" name="Picture 3">
            <a:extLst>
              <a:ext uri="{FF2B5EF4-FFF2-40B4-BE49-F238E27FC236}">
                <a16:creationId xmlns:a16="http://schemas.microsoft.com/office/drawing/2014/main" id="{C04AF3A7-83AB-9159-5724-FA030F45CEDA}"/>
              </a:ext>
            </a:extLst>
          </p:cNvPr>
          <p:cNvPicPr>
            <a:picLocks noChangeAspect="1"/>
          </p:cNvPicPr>
          <p:nvPr/>
        </p:nvPicPr>
        <p:blipFill>
          <a:blip r:embed="rId2"/>
          <a:srcRect l="15352" r="8621" b="1"/>
          <a:stretch/>
        </p:blipFill>
        <p:spPr>
          <a:xfrm>
            <a:off x="4743450" y="10"/>
            <a:ext cx="7448551" cy="6857990"/>
          </a:xfrm>
          <a:custGeom>
            <a:avLst/>
            <a:gdLst/>
            <a:ahLst/>
            <a:cxnLst/>
            <a:rect l="l" t="t" r="r" b="b"/>
            <a:pathLst>
              <a:path w="7448551" h="6858000">
                <a:moveTo>
                  <a:pt x="0" y="0"/>
                </a:moveTo>
                <a:lnTo>
                  <a:pt x="7448551" y="0"/>
                </a:lnTo>
                <a:lnTo>
                  <a:pt x="7448551" y="6858000"/>
                </a:lnTo>
                <a:lnTo>
                  <a:pt x="0" y="6858000"/>
                </a:lnTo>
                <a:close/>
              </a:path>
            </a:pathLst>
          </a:custGeom>
        </p:spPr>
      </p:pic>
      <p:sp>
        <p:nvSpPr>
          <p:cNvPr id="15" name="Rectangle 14">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49253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28D8AB-6B1C-357E-5407-ABB2BAA77EBB}"/>
              </a:ext>
            </a:extLst>
          </p:cNvPr>
          <p:cNvSpPr>
            <a:spLocks noGrp="1"/>
          </p:cNvSpPr>
          <p:nvPr>
            <p:ph type="ctrTitle"/>
          </p:nvPr>
        </p:nvSpPr>
        <p:spPr>
          <a:xfrm>
            <a:off x="550864" y="549275"/>
            <a:ext cx="6373812" cy="984885"/>
          </a:xfrm>
        </p:spPr>
        <p:txBody>
          <a:bodyPr wrap="square" anchor="ctr">
            <a:normAutofit/>
          </a:bodyPr>
          <a:lstStyle/>
          <a:p>
            <a:r>
              <a:rPr lang="en-CA" sz="4800" dirty="0"/>
              <a:t>Architecture</a:t>
            </a:r>
          </a:p>
        </p:txBody>
      </p:sp>
      <p:sp>
        <p:nvSpPr>
          <p:cNvPr id="12" name="Rectangle 11">
            <a:extLst>
              <a:ext uri="{FF2B5EF4-FFF2-40B4-BE49-F238E27FC236}">
                <a16:creationId xmlns:a16="http://schemas.microsoft.com/office/drawing/2014/main" id="{31ACE9CC-FA52-49A8-A8CB-4C6772C481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83434"/>
            <a:ext cx="12192000" cy="4774566"/>
          </a:xfrm>
          <a:prstGeom prst="rect">
            <a:avLst/>
          </a:prstGeom>
          <a:solidFill>
            <a:schemeClr val="bg2">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agram of a software application&#10;&#10;AI-generated content may be incorrect.">
            <a:extLst>
              <a:ext uri="{FF2B5EF4-FFF2-40B4-BE49-F238E27FC236}">
                <a16:creationId xmlns:a16="http://schemas.microsoft.com/office/drawing/2014/main" id="{3917ABE3-724B-FAE5-A8F0-D4FAAF404A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1271" y="2083435"/>
            <a:ext cx="9769457" cy="4225290"/>
          </a:xfrm>
          <a:custGeom>
            <a:avLst/>
            <a:gdLst/>
            <a:ahLst/>
            <a:cxnLst/>
            <a:rect l="l" t="t" r="r" b="b"/>
            <a:pathLst>
              <a:path w="12192000" h="4225290">
                <a:moveTo>
                  <a:pt x="0" y="0"/>
                </a:moveTo>
                <a:lnTo>
                  <a:pt x="12192000" y="0"/>
                </a:lnTo>
                <a:lnTo>
                  <a:pt x="12192000" y="4225290"/>
                </a:lnTo>
                <a:lnTo>
                  <a:pt x="0" y="4225290"/>
                </a:lnTo>
                <a:close/>
              </a:path>
            </a:pathLst>
          </a:custGeom>
        </p:spPr>
      </p:pic>
      <p:sp>
        <p:nvSpPr>
          <p:cNvPr id="14" name="Rectangle 13">
            <a:extLst>
              <a:ext uri="{FF2B5EF4-FFF2-40B4-BE49-F238E27FC236}">
                <a16:creationId xmlns:a16="http://schemas.microsoft.com/office/drawing/2014/main" id="{28B56926-F216-4281-9196-1495BD3061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0434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41B64-03B1-7E97-96C5-0EAA9D0D6176}"/>
              </a:ext>
            </a:extLst>
          </p:cNvPr>
          <p:cNvSpPr>
            <a:spLocks noGrp="1"/>
          </p:cNvSpPr>
          <p:nvPr>
            <p:ph type="ctrTitle"/>
          </p:nvPr>
        </p:nvSpPr>
        <p:spPr>
          <a:xfrm>
            <a:off x="3300471" y="535000"/>
            <a:ext cx="4604791" cy="1045260"/>
          </a:xfrm>
        </p:spPr>
        <p:txBody>
          <a:bodyPr/>
          <a:lstStyle/>
          <a:p>
            <a:r>
              <a:rPr lang="en-CA" dirty="0"/>
              <a:t>Data Source</a:t>
            </a:r>
          </a:p>
        </p:txBody>
      </p:sp>
      <p:pic>
        <p:nvPicPr>
          <p:cNvPr id="5" name="Picture 4" descr="A blue hexagon with white paper with blue numbers on it&#10;&#10;AI-generated content may be incorrect.">
            <a:extLst>
              <a:ext uri="{FF2B5EF4-FFF2-40B4-BE49-F238E27FC236}">
                <a16:creationId xmlns:a16="http://schemas.microsoft.com/office/drawing/2014/main" id="{4FA152EB-3774-225D-BC5D-82F6562DB6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2610" y="1949592"/>
            <a:ext cx="1855723" cy="1855723"/>
          </a:xfrm>
          <a:prstGeom prst="rect">
            <a:avLst/>
          </a:prstGeom>
        </p:spPr>
      </p:pic>
      <p:pic>
        <p:nvPicPr>
          <p:cNvPr id="7" name="Picture 6" descr="A cloud and a round object&#10;&#10;AI-generated content may be incorrect.">
            <a:extLst>
              <a:ext uri="{FF2B5EF4-FFF2-40B4-BE49-F238E27FC236}">
                <a16:creationId xmlns:a16="http://schemas.microsoft.com/office/drawing/2014/main" id="{98AA99CF-E608-9105-C42B-51ECD12312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3508" y="1949592"/>
            <a:ext cx="1644195" cy="1644195"/>
          </a:xfrm>
          <a:prstGeom prst="rect">
            <a:avLst/>
          </a:prstGeom>
        </p:spPr>
      </p:pic>
      <p:sp>
        <p:nvSpPr>
          <p:cNvPr id="3" name="TextBox 2">
            <a:extLst>
              <a:ext uri="{FF2B5EF4-FFF2-40B4-BE49-F238E27FC236}">
                <a16:creationId xmlns:a16="http://schemas.microsoft.com/office/drawing/2014/main" id="{3329A57E-6943-70D1-C1B0-026B20C11135}"/>
              </a:ext>
            </a:extLst>
          </p:cNvPr>
          <p:cNvSpPr txBox="1"/>
          <p:nvPr/>
        </p:nvSpPr>
        <p:spPr>
          <a:xfrm>
            <a:off x="2056989" y="3805315"/>
            <a:ext cx="2628733" cy="369332"/>
          </a:xfrm>
          <a:prstGeom prst="rect">
            <a:avLst/>
          </a:prstGeom>
          <a:noFill/>
        </p:spPr>
        <p:txBody>
          <a:bodyPr wrap="none" rtlCol="0">
            <a:spAutoFit/>
          </a:bodyPr>
          <a:lstStyle/>
          <a:p>
            <a:r>
              <a:rPr lang="en-US" b="1" dirty="0"/>
              <a:t>Blob storage services </a:t>
            </a:r>
            <a:endParaRPr lang="en-CA" b="1" dirty="0"/>
          </a:p>
        </p:txBody>
      </p:sp>
      <p:sp>
        <p:nvSpPr>
          <p:cNvPr id="4" name="TextBox 3">
            <a:extLst>
              <a:ext uri="{FF2B5EF4-FFF2-40B4-BE49-F238E27FC236}">
                <a16:creationId xmlns:a16="http://schemas.microsoft.com/office/drawing/2014/main" id="{CD7A218D-8633-0064-F287-D6F9038B8653}"/>
              </a:ext>
            </a:extLst>
          </p:cNvPr>
          <p:cNvSpPr txBox="1"/>
          <p:nvPr/>
        </p:nvSpPr>
        <p:spPr>
          <a:xfrm>
            <a:off x="6851238" y="3818577"/>
            <a:ext cx="2912590" cy="923330"/>
          </a:xfrm>
          <a:prstGeom prst="rect">
            <a:avLst/>
          </a:prstGeom>
          <a:noFill/>
        </p:spPr>
        <p:txBody>
          <a:bodyPr wrap="square" rtlCol="0">
            <a:spAutoFit/>
          </a:bodyPr>
          <a:lstStyle/>
          <a:p>
            <a:r>
              <a:rPr lang="en-US" b="1" dirty="0"/>
              <a:t>SAP, ORACLE, and Microsoft Dynamics 365 CRM</a:t>
            </a:r>
            <a:endParaRPr lang="en-CA" b="1" dirty="0"/>
          </a:p>
        </p:txBody>
      </p:sp>
      <p:sp>
        <p:nvSpPr>
          <p:cNvPr id="6" name="TextBox 5">
            <a:extLst>
              <a:ext uri="{FF2B5EF4-FFF2-40B4-BE49-F238E27FC236}">
                <a16:creationId xmlns:a16="http://schemas.microsoft.com/office/drawing/2014/main" id="{F11E8BE9-DB39-18A8-9BE9-BB7B805F527A}"/>
              </a:ext>
            </a:extLst>
          </p:cNvPr>
          <p:cNvSpPr txBox="1"/>
          <p:nvPr/>
        </p:nvSpPr>
        <p:spPr>
          <a:xfrm>
            <a:off x="1712200" y="4741907"/>
            <a:ext cx="8456664" cy="1200329"/>
          </a:xfrm>
          <a:prstGeom prst="rect">
            <a:avLst/>
          </a:prstGeom>
          <a:noFill/>
        </p:spPr>
        <p:txBody>
          <a:bodyPr wrap="square" rtlCol="0">
            <a:spAutoFit/>
          </a:bodyPr>
          <a:lstStyle/>
          <a:p>
            <a:r>
              <a:rPr lang="en-US" i="0" dirty="0">
                <a:solidFill>
                  <a:srgbClr val="CDCDCD"/>
                </a:solidFill>
                <a:effectLst/>
                <a:latin typeface="Arial" panose="020B0604020202020204" pitchFamily="34" charset="0"/>
              </a:rPr>
              <a:t>Azure Blob Storage provides scalable, cost-efficient object storage in the cloud. Store and access unstructured data for your most demanding workloads. We were given that company has some unstructured data in blob storage and SAP, ORACLE, and Microsoft Dynamics 365 CRM as their main storage.</a:t>
            </a:r>
            <a:endParaRPr lang="en-CA" dirty="0"/>
          </a:p>
        </p:txBody>
      </p:sp>
    </p:spTree>
    <p:extLst>
      <p:ext uri="{BB962C8B-B14F-4D97-AF65-F5344CB8AC3E}">
        <p14:creationId xmlns:p14="http://schemas.microsoft.com/office/powerpoint/2010/main" val="3253873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7FF28-6139-199F-2B3C-3A2668D6EC61}"/>
              </a:ext>
            </a:extLst>
          </p:cNvPr>
          <p:cNvSpPr>
            <a:spLocks noGrp="1"/>
          </p:cNvSpPr>
          <p:nvPr>
            <p:ph type="ctrTitle"/>
          </p:nvPr>
        </p:nvSpPr>
        <p:spPr>
          <a:xfrm>
            <a:off x="1341938" y="1036834"/>
            <a:ext cx="3913092" cy="745490"/>
          </a:xfrm>
        </p:spPr>
        <p:txBody>
          <a:bodyPr>
            <a:normAutofit/>
          </a:bodyPr>
          <a:lstStyle/>
          <a:p>
            <a:r>
              <a:rPr lang="en-CA" sz="4400" dirty="0"/>
              <a:t>Data ingestion</a:t>
            </a:r>
          </a:p>
        </p:txBody>
      </p:sp>
      <p:sp>
        <p:nvSpPr>
          <p:cNvPr id="4" name="Title 1">
            <a:extLst>
              <a:ext uri="{FF2B5EF4-FFF2-40B4-BE49-F238E27FC236}">
                <a16:creationId xmlns:a16="http://schemas.microsoft.com/office/drawing/2014/main" id="{C94F6239-184D-C069-7765-60B0BDE25077}"/>
              </a:ext>
            </a:extLst>
          </p:cNvPr>
          <p:cNvSpPr txBox="1">
            <a:spLocks/>
          </p:cNvSpPr>
          <p:nvPr/>
        </p:nvSpPr>
        <p:spPr>
          <a:xfrm>
            <a:off x="6936972" y="1086804"/>
            <a:ext cx="3570447" cy="695520"/>
          </a:xfrm>
          <a:prstGeom prst="rect">
            <a:avLst/>
          </a:prstGeom>
        </p:spPr>
        <p:txBody>
          <a:bodyPr vert="horz" wrap="square" lIns="0" tIns="0" rIns="0" bIns="0" rtlCol="0" anchor="t" anchorCtr="0">
            <a:normAutofit/>
          </a:bodyPr>
          <a:lstStyle>
            <a:lvl1pPr algn="l" defTabSz="914400" rtl="0" eaLnBrk="1" latinLnBrk="0" hangingPunct="1">
              <a:lnSpc>
                <a:spcPct val="100000"/>
              </a:lnSpc>
              <a:spcBef>
                <a:spcPct val="0"/>
              </a:spcBef>
              <a:buNone/>
              <a:defRPr lang="en-US" sz="6400" kern="1200">
                <a:solidFill>
                  <a:schemeClr val="tx1"/>
                </a:solidFill>
                <a:latin typeface="+mj-lt"/>
                <a:ea typeface="+mj-ea"/>
                <a:cs typeface="+mj-cs"/>
              </a:defRPr>
            </a:lvl1pPr>
          </a:lstStyle>
          <a:p>
            <a:r>
              <a:rPr lang="en-CA" sz="4400" dirty="0"/>
              <a:t>Data Storage</a:t>
            </a:r>
            <a:endParaRPr lang="en-CA" dirty="0"/>
          </a:p>
        </p:txBody>
      </p:sp>
      <p:pic>
        <p:nvPicPr>
          <p:cNvPr id="6" name="Picture 5" descr="A blue and white building&#10;&#10;AI-generated content may be incorrect.">
            <a:extLst>
              <a:ext uri="{FF2B5EF4-FFF2-40B4-BE49-F238E27FC236}">
                <a16:creationId xmlns:a16="http://schemas.microsoft.com/office/drawing/2014/main" id="{A5949988-D271-8A37-E394-EA0ADFAF1A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6922" y="1921053"/>
            <a:ext cx="2013965" cy="1637442"/>
          </a:xfrm>
          <a:prstGeom prst="rect">
            <a:avLst/>
          </a:prstGeom>
        </p:spPr>
      </p:pic>
      <p:pic>
        <p:nvPicPr>
          <p:cNvPr id="8" name="Picture 7" descr="A blue cylinder with white text&#10;&#10;AI-generated content may be incorrect.">
            <a:extLst>
              <a:ext uri="{FF2B5EF4-FFF2-40B4-BE49-F238E27FC236}">
                <a16:creationId xmlns:a16="http://schemas.microsoft.com/office/drawing/2014/main" id="{FB130D8A-FD65-C261-881C-8FA573A42B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3474" y="1925370"/>
            <a:ext cx="1637442" cy="1637442"/>
          </a:xfrm>
          <a:prstGeom prst="rect">
            <a:avLst/>
          </a:prstGeom>
        </p:spPr>
      </p:pic>
      <p:sp>
        <p:nvSpPr>
          <p:cNvPr id="3" name="TextBox 2">
            <a:extLst>
              <a:ext uri="{FF2B5EF4-FFF2-40B4-BE49-F238E27FC236}">
                <a16:creationId xmlns:a16="http://schemas.microsoft.com/office/drawing/2014/main" id="{E0E73D53-B1CF-684B-4B7A-F7DECDB3CF32}"/>
              </a:ext>
            </a:extLst>
          </p:cNvPr>
          <p:cNvSpPr txBox="1"/>
          <p:nvPr/>
        </p:nvSpPr>
        <p:spPr>
          <a:xfrm>
            <a:off x="1995095" y="3697224"/>
            <a:ext cx="2297617" cy="369332"/>
          </a:xfrm>
          <a:prstGeom prst="rect">
            <a:avLst/>
          </a:prstGeom>
          <a:noFill/>
        </p:spPr>
        <p:txBody>
          <a:bodyPr wrap="none" rtlCol="0">
            <a:spAutoFit/>
          </a:bodyPr>
          <a:lstStyle/>
          <a:p>
            <a:r>
              <a:rPr lang="en-US" b="1" dirty="0"/>
              <a:t>Azure Data Factory</a:t>
            </a:r>
            <a:endParaRPr lang="en-CA" b="1" dirty="0"/>
          </a:p>
        </p:txBody>
      </p:sp>
      <p:sp>
        <p:nvSpPr>
          <p:cNvPr id="5" name="TextBox 4">
            <a:extLst>
              <a:ext uri="{FF2B5EF4-FFF2-40B4-BE49-F238E27FC236}">
                <a16:creationId xmlns:a16="http://schemas.microsoft.com/office/drawing/2014/main" id="{EFB05613-E69A-FEDE-D4D3-384D5E2342AF}"/>
              </a:ext>
            </a:extLst>
          </p:cNvPr>
          <p:cNvSpPr txBox="1"/>
          <p:nvPr/>
        </p:nvSpPr>
        <p:spPr>
          <a:xfrm>
            <a:off x="7583261" y="3705858"/>
            <a:ext cx="2277868" cy="369332"/>
          </a:xfrm>
          <a:prstGeom prst="rect">
            <a:avLst/>
          </a:prstGeom>
          <a:noFill/>
        </p:spPr>
        <p:txBody>
          <a:bodyPr wrap="none" rtlCol="0">
            <a:spAutoFit/>
          </a:bodyPr>
          <a:lstStyle/>
          <a:p>
            <a:r>
              <a:rPr lang="en-US" b="1" dirty="0"/>
              <a:t>Azure SQL Storage</a:t>
            </a:r>
            <a:endParaRPr lang="en-CA" b="1" dirty="0"/>
          </a:p>
        </p:txBody>
      </p:sp>
      <p:sp>
        <p:nvSpPr>
          <p:cNvPr id="7" name="TextBox 6">
            <a:extLst>
              <a:ext uri="{FF2B5EF4-FFF2-40B4-BE49-F238E27FC236}">
                <a16:creationId xmlns:a16="http://schemas.microsoft.com/office/drawing/2014/main" id="{12550C7D-F412-F4C5-DD8F-F88E6C3BCC99}"/>
              </a:ext>
            </a:extLst>
          </p:cNvPr>
          <p:cNvSpPr txBox="1"/>
          <p:nvPr/>
        </p:nvSpPr>
        <p:spPr>
          <a:xfrm>
            <a:off x="1024864" y="4320387"/>
            <a:ext cx="4633370" cy="1815882"/>
          </a:xfrm>
          <a:prstGeom prst="rect">
            <a:avLst/>
          </a:prstGeom>
          <a:noFill/>
        </p:spPr>
        <p:txBody>
          <a:bodyPr wrap="square" rtlCol="0">
            <a:spAutoFit/>
          </a:bodyPr>
          <a:lstStyle/>
          <a:p>
            <a:r>
              <a:rPr lang="en-US" sz="1600" b="0" i="0" dirty="0">
                <a:solidFill>
                  <a:srgbClr val="EEF0FF"/>
                </a:solidFill>
                <a:effectLst/>
                <a:latin typeface="Google Sans"/>
              </a:rPr>
              <a:t>Azure Data Factory (ADF) is a fully managed, serverless cloud-based data integration service that allows you to create data-driven workflows for orchestrating and automating data movement and transformation at scale. It will help use to ingest the data from different sources and is perfect as per companies needs.</a:t>
            </a:r>
            <a:endParaRPr lang="en-CA" sz="1600" dirty="0"/>
          </a:p>
        </p:txBody>
      </p:sp>
      <p:sp>
        <p:nvSpPr>
          <p:cNvPr id="9" name="TextBox 8">
            <a:extLst>
              <a:ext uri="{FF2B5EF4-FFF2-40B4-BE49-F238E27FC236}">
                <a16:creationId xmlns:a16="http://schemas.microsoft.com/office/drawing/2014/main" id="{C77052EC-2539-D470-FC31-102C84719035}"/>
              </a:ext>
            </a:extLst>
          </p:cNvPr>
          <p:cNvSpPr txBox="1"/>
          <p:nvPr/>
        </p:nvSpPr>
        <p:spPr>
          <a:xfrm>
            <a:off x="6936972" y="4320387"/>
            <a:ext cx="3570447" cy="1200329"/>
          </a:xfrm>
          <a:prstGeom prst="rect">
            <a:avLst/>
          </a:prstGeom>
          <a:noFill/>
        </p:spPr>
        <p:txBody>
          <a:bodyPr wrap="square" rtlCol="0">
            <a:spAutoFit/>
          </a:bodyPr>
          <a:lstStyle/>
          <a:p>
            <a:r>
              <a:rPr lang="en-CA" dirty="0"/>
              <a:t>We will be using Azure’s SQL server as the storage space it is perfect to store different kind of data from different sources.</a:t>
            </a:r>
          </a:p>
        </p:txBody>
      </p:sp>
    </p:spTree>
    <p:extLst>
      <p:ext uri="{BB962C8B-B14F-4D97-AF65-F5344CB8AC3E}">
        <p14:creationId xmlns:p14="http://schemas.microsoft.com/office/powerpoint/2010/main" val="506664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087C2-3ED2-BF41-82E6-63D249DE4031}"/>
              </a:ext>
            </a:extLst>
          </p:cNvPr>
          <p:cNvSpPr>
            <a:spLocks noGrp="1"/>
          </p:cNvSpPr>
          <p:nvPr>
            <p:ph type="ctrTitle"/>
          </p:nvPr>
        </p:nvSpPr>
        <p:spPr>
          <a:xfrm>
            <a:off x="3477145" y="389841"/>
            <a:ext cx="5237710" cy="1020705"/>
          </a:xfrm>
        </p:spPr>
        <p:txBody>
          <a:bodyPr/>
          <a:lstStyle/>
          <a:p>
            <a:r>
              <a:rPr lang="en-CA" dirty="0"/>
              <a:t>Data Process</a:t>
            </a:r>
          </a:p>
        </p:txBody>
      </p:sp>
      <p:pic>
        <p:nvPicPr>
          <p:cNvPr id="5" name="Picture 4" descr="A red and orange cubes&#10;&#10;AI-generated content may be incorrect.">
            <a:extLst>
              <a:ext uri="{FF2B5EF4-FFF2-40B4-BE49-F238E27FC236}">
                <a16:creationId xmlns:a16="http://schemas.microsoft.com/office/drawing/2014/main" id="{30372CEF-B57E-6F38-A848-1EAA7D29B7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9882" y="1669830"/>
            <a:ext cx="1852235" cy="1759170"/>
          </a:xfrm>
          <a:prstGeom prst="rect">
            <a:avLst/>
          </a:prstGeom>
        </p:spPr>
      </p:pic>
      <p:sp>
        <p:nvSpPr>
          <p:cNvPr id="3" name="TextBox 2">
            <a:extLst>
              <a:ext uri="{FF2B5EF4-FFF2-40B4-BE49-F238E27FC236}">
                <a16:creationId xmlns:a16="http://schemas.microsoft.com/office/drawing/2014/main" id="{FD9E76B6-DFA4-9FDF-3E61-B9DFDF52954F}"/>
              </a:ext>
            </a:extLst>
          </p:cNvPr>
          <p:cNvSpPr txBox="1"/>
          <p:nvPr/>
        </p:nvSpPr>
        <p:spPr>
          <a:xfrm>
            <a:off x="5050552" y="3637484"/>
            <a:ext cx="2090893" cy="369332"/>
          </a:xfrm>
          <a:prstGeom prst="rect">
            <a:avLst/>
          </a:prstGeom>
          <a:noFill/>
        </p:spPr>
        <p:txBody>
          <a:bodyPr wrap="none" rtlCol="0">
            <a:spAutoFit/>
          </a:bodyPr>
          <a:lstStyle/>
          <a:p>
            <a:r>
              <a:rPr lang="en-US" b="1" dirty="0"/>
              <a:t>Azure Databricks</a:t>
            </a:r>
            <a:endParaRPr lang="en-CA" b="1" dirty="0"/>
          </a:p>
        </p:txBody>
      </p:sp>
      <p:sp>
        <p:nvSpPr>
          <p:cNvPr id="4" name="TextBox 3">
            <a:extLst>
              <a:ext uri="{FF2B5EF4-FFF2-40B4-BE49-F238E27FC236}">
                <a16:creationId xmlns:a16="http://schemas.microsoft.com/office/drawing/2014/main" id="{B646A18A-DA77-6CB5-F59A-EBFCFDEC3475}"/>
              </a:ext>
            </a:extLst>
          </p:cNvPr>
          <p:cNvSpPr txBox="1"/>
          <p:nvPr/>
        </p:nvSpPr>
        <p:spPr>
          <a:xfrm>
            <a:off x="3086868" y="4578137"/>
            <a:ext cx="5627988" cy="1200329"/>
          </a:xfrm>
          <a:prstGeom prst="rect">
            <a:avLst/>
          </a:prstGeom>
          <a:noFill/>
        </p:spPr>
        <p:txBody>
          <a:bodyPr wrap="square" rtlCol="0">
            <a:spAutoFit/>
          </a:bodyPr>
          <a:lstStyle/>
          <a:p>
            <a:r>
              <a:rPr lang="en-CA" dirty="0"/>
              <a:t>We will be using databricks to process and train the data for further analysis and visualize, as well as we can process the data for companies future AI projects as well.</a:t>
            </a:r>
          </a:p>
        </p:txBody>
      </p:sp>
    </p:spTree>
    <p:extLst>
      <p:ext uri="{BB962C8B-B14F-4D97-AF65-F5344CB8AC3E}">
        <p14:creationId xmlns:p14="http://schemas.microsoft.com/office/powerpoint/2010/main" val="137245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35DFB-3E6E-B20E-325E-7132C6BE2540}"/>
              </a:ext>
            </a:extLst>
          </p:cNvPr>
          <p:cNvSpPr>
            <a:spLocks noGrp="1"/>
          </p:cNvSpPr>
          <p:nvPr>
            <p:ph type="ctrTitle"/>
          </p:nvPr>
        </p:nvSpPr>
        <p:spPr>
          <a:xfrm>
            <a:off x="3349728" y="428106"/>
            <a:ext cx="5492543" cy="1019235"/>
          </a:xfrm>
        </p:spPr>
        <p:txBody>
          <a:bodyPr/>
          <a:lstStyle/>
          <a:p>
            <a:r>
              <a:rPr lang="en-CA" dirty="0"/>
              <a:t>Data Analytics</a:t>
            </a:r>
          </a:p>
        </p:txBody>
      </p:sp>
      <p:pic>
        <p:nvPicPr>
          <p:cNvPr id="5" name="Picture 4" descr="A blue squares with white dots and a purple line&#10;&#10;AI-generated content may be incorrect.">
            <a:extLst>
              <a:ext uri="{FF2B5EF4-FFF2-40B4-BE49-F238E27FC236}">
                <a16:creationId xmlns:a16="http://schemas.microsoft.com/office/drawing/2014/main" id="{BD6DE9AD-CC04-2909-D472-356BF9A7F7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4464" y="2133315"/>
            <a:ext cx="1996881" cy="1524286"/>
          </a:xfrm>
          <a:prstGeom prst="rect">
            <a:avLst/>
          </a:prstGeom>
        </p:spPr>
      </p:pic>
      <p:pic>
        <p:nvPicPr>
          <p:cNvPr id="7" name="Picture 6" descr="A blue hexagon with a blue and black logo&#10;&#10;AI-generated content may be incorrect.">
            <a:extLst>
              <a:ext uri="{FF2B5EF4-FFF2-40B4-BE49-F238E27FC236}">
                <a16:creationId xmlns:a16="http://schemas.microsoft.com/office/drawing/2014/main" id="{49647260-1705-4F22-5AE4-79FA1328A8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5850" y="2047379"/>
            <a:ext cx="3226598" cy="1693964"/>
          </a:xfrm>
          <a:prstGeom prst="rect">
            <a:avLst/>
          </a:prstGeom>
        </p:spPr>
      </p:pic>
      <p:sp>
        <p:nvSpPr>
          <p:cNvPr id="3" name="TextBox 2">
            <a:extLst>
              <a:ext uri="{FF2B5EF4-FFF2-40B4-BE49-F238E27FC236}">
                <a16:creationId xmlns:a16="http://schemas.microsoft.com/office/drawing/2014/main" id="{A47C47F1-8CC6-012D-1013-ABF31947D132}"/>
              </a:ext>
            </a:extLst>
          </p:cNvPr>
          <p:cNvSpPr txBox="1"/>
          <p:nvPr/>
        </p:nvSpPr>
        <p:spPr>
          <a:xfrm>
            <a:off x="1935201" y="4010315"/>
            <a:ext cx="2847896" cy="369332"/>
          </a:xfrm>
          <a:prstGeom prst="rect">
            <a:avLst/>
          </a:prstGeom>
          <a:noFill/>
        </p:spPr>
        <p:txBody>
          <a:bodyPr wrap="none" rtlCol="0">
            <a:spAutoFit/>
          </a:bodyPr>
          <a:lstStyle/>
          <a:p>
            <a:r>
              <a:rPr lang="en-US" b="1" dirty="0"/>
              <a:t>Azure synapse analytics</a:t>
            </a:r>
            <a:endParaRPr lang="en-CA" b="1" dirty="0"/>
          </a:p>
        </p:txBody>
      </p:sp>
      <p:sp>
        <p:nvSpPr>
          <p:cNvPr id="4" name="TextBox 3">
            <a:extLst>
              <a:ext uri="{FF2B5EF4-FFF2-40B4-BE49-F238E27FC236}">
                <a16:creationId xmlns:a16="http://schemas.microsoft.com/office/drawing/2014/main" id="{728D38F6-1FEE-D395-0E38-F6B041F2E904}"/>
              </a:ext>
            </a:extLst>
          </p:cNvPr>
          <p:cNvSpPr txBox="1"/>
          <p:nvPr/>
        </p:nvSpPr>
        <p:spPr>
          <a:xfrm>
            <a:off x="7111054" y="4010315"/>
            <a:ext cx="2743700" cy="369332"/>
          </a:xfrm>
          <a:prstGeom prst="rect">
            <a:avLst/>
          </a:prstGeom>
          <a:noFill/>
        </p:spPr>
        <p:txBody>
          <a:bodyPr wrap="none" rtlCol="0">
            <a:spAutoFit/>
          </a:bodyPr>
          <a:lstStyle/>
          <a:p>
            <a:r>
              <a:rPr lang="en-US" b="1" dirty="0"/>
              <a:t>Azure analysis services</a:t>
            </a:r>
            <a:endParaRPr lang="en-CA" b="1" dirty="0"/>
          </a:p>
        </p:txBody>
      </p:sp>
      <p:sp>
        <p:nvSpPr>
          <p:cNvPr id="6" name="TextBox 5">
            <a:extLst>
              <a:ext uri="{FF2B5EF4-FFF2-40B4-BE49-F238E27FC236}">
                <a16:creationId xmlns:a16="http://schemas.microsoft.com/office/drawing/2014/main" id="{EFA45E0C-27D0-9C69-817A-9AB994AA5DA4}"/>
              </a:ext>
            </a:extLst>
          </p:cNvPr>
          <p:cNvSpPr txBox="1"/>
          <p:nvPr/>
        </p:nvSpPr>
        <p:spPr>
          <a:xfrm>
            <a:off x="1745850" y="4648619"/>
            <a:ext cx="8594848" cy="923330"/>
          </a:xfrm>
          <a:prstGeom prst="rect">
            <a:avLst/>
          </a:prstGeom>
          <a:noFill/>
        </p:spPr>
        <p:txBody>
          <a:bodyPr wrap="square" rtlCol="0">
            <a:spAutoFit/>
          </a:bodyPr>
          <a:lstStyle/>
          <a:p>
            <a:r>
              <a:rPr lang="en-CA" dirty="0"/>
              <a:t>We are using Azure synapse analytics and Azure analysis services to analyze and derive insights from the data that we processes, as well we can also use this services to model the data.</a:t>
            </a:r>
          </a:p>
        </p:txBody>
      </p:sp>
    </p:spTree>
    <p:extLst>
      <p:ext uri="{BB962C8B-B14F-4D97-AF65-F5344CB8AC3E}">
        <p14:creationId xmlns:p14="http://schemas.microsoft.com/office/powerpoint/2010/main" val="1128103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27ABB-427A-E62E-EFA0-30C500461228}"/>
              </a:ext>
            </a:extLst>
          </p:cNvPr>
          <p:cNvSpPr>
            <a:spLocks noGrp="1"/>
          </p:cNvSpPr>
          <p:nvPr>
            <p:ph type="ctrTitle"/>
          </p:nvPr>
        </p:nvSpPr>
        <p:spPr>
          <a:xfrm>
            <a:off x="3945587" y="397565"/>
            <a:ext cx="4300825" cy="1101680"/>
          </a:xfrm>
        </p:spPr>
        <p:txBody>
          <a:bodyPr/>
          <a:lstStyle/>
          <a:p>
            <a:r>
              <a:rPr lang="en-CA" dirty="0"/>
              <a:t>AI Services</a:t>
            </a:r>
          </a:p>
        </p:txBody>
      </p:sp>
      <p:pic>
        <p:nvPicPr>
          <p:cNvPr id="5" name="Picture 4" descr="A blue triangle with a black background&#10;&#10;AI-generated content may be incorrect.">
            <a:extLst>
              <a:ext uri="{FF2B5EF4-FFF2-40B4-BE49-F238E27FC236}">
                <a16:creationId xmlns:a16="http://schemas.microsoft.com/office/drawing/2014/main" id="{8D3B7A84-DC0A-7584-7C66-A888DA3F0B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0295" y="1243871"/>
            <a:ext cx="4097706" cy="2768684"/>
          </a:xfrm>
          <a:prstGeom prst="rect">
            <a:avLst/>
          </a:prstGeom>
        </p:spPr>
      </p:pic>
      <p:pic>
        <p:nvPicPr>
          <p:cNvPr id="7" name="Picture 6" descr="A blue and white brain with white lines&#10;&#10;AI-generated content may be incorrect.">
            <a:extLst>
              <a:ext uri="{FF2B5EF4-FFF2-40B4-BE49-F238E27FC236}">
                <a16:creationId xmlns:a16="http://schemas.microsoft.com/office/drawing/2014/main" id="{630F5932-14C2-1534-9196-8428BE1EB2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4001" y="1499245"/>
            <a:ext cx="2317105" cy="2317105"/>
          </a:xfrm>
          <a:prstGeom prst="rect">
            <a:avLst/>
          </a:prstGeom>
        </p:spPr>
      </p:pic>
      <p:sp>
        <p:nvSpPr>
          <p:cNvPr id="3" name="TextBox 2">
            <a:extLst>
              <a:ext uri="{FF2B5EF4-FFF2-40B4-BE49-F238E27FC236}">
                <a16:creationId xmlns:a16="http://schemas.microsoft.com/office/drawing/2014/main" id="{801D66FE-E677-514C-E4F3-A91015A067EE}"/>
              </a:ext>
            </a:extLst>
          </p:cNvPr>
          <p:cNvSpPr txBox="1"/>
          <p:nvPr/>
        </p:nvSpPr>
        <p:spPr>
          <a:xfrm>
            <a:off x="2267695" y="3816350"/>
            <a:ext cx="2182905" cy="646331"/>
          </a:xfrm>
          <a:prstGeom prst="rect">
            <a:avLst/>
          </a:prstGeom>
          <a:noFill/>
        </p:spPr>
        <p:txBody>
          <a:bodyPr wrap="none" rtlCol="0">
            <a:spAutoFit/>
          </a:bodyPr>
          <a:lstStyle/>
          <a:p>
            <a:r>
              <a:rPr lang="en-US" b="1" dirty="0"/>
              <a:t>Machine Learning</a:t>
            </a:r>
          </a:p>
          <a:p>
            <a:pPr algn="ctr"/>
            <a:r>
              <a:rPr lang="en-US" b="1" dirty="0"/>
              <a:t>Studio</a:t>
            </a:r>
            <a:endParaRPr lang="en-CA" b="1" dirty="0"/>
          </a:p>
        </p:txBody>
      </p:sp>
      <p:sp>
        <p:nvSpPr>
          <p:cNvPr id="4" name="TextBox 3">
            <a:extLst>
              <a:ext uri="{FF2B5EF4-FFF2-40B4-BE49-F238E27FC236}">
                <a16:creationId xmlns:a16="http://schemas.microsoft.com/office/drawing/2014/main" id="{91AB3113-4ACF-6606-168C-3C0BEF1D542F}"/>
              </a:ext>
            </a:extLst>
          </p:cNvPr>
          <p:cNvSpPr txBox="1"/>
          <p:nvPr/>
        </p:nvSpPr>
        <p:spPr>
          <a:xfrm>
            <a:off x="6811282" y="3827889"/>
            <a:ext cx="2262542" cy="369332"/>
          </a:xfrm>
          <a:prstGeom prst="rect">
            <a:avLst/>
          </a:prstGeom>
          <a:noFill/>
        </p:spPr>
        <p:txBody>
          <a:bodyPr wrap="none" rtlCol="0">
            <a:spAutoFit/>
          </a:bodyPr>
          <a:lstStyle/>
          <a:p>
            <a:r>
              <a:rPr lang="en-US" b="1" dirty="0"/>
              <a:t>Cognitive Services</a:t>
            </a:r>
            <a:endParaRPr lang="en-CA" b="1" dirty="0"/>
          </a:p>
        </p:txBody>
      </p:sp>
      <p:sp>
        <p:nvSpPr>
          <p:cNvPr id="6" name="TextBox 5">
            <a:extLst>
              <a:ext uri="{FF2B5EF4-FFF2-40B4-BE49-F238E27FC236}">
                <a16:creationId xmlns:a16="http://schemas.microsoft.com/office/drawing/2014/main" id="{CA68A56A-D35B-515D-C358-D814D425D1EB}"/>
              </a:ext>
            </a:extLst>
          </p:cNvPr>
          <p:cNvSpPr txBox="1"/>
          <p:nvPr/>
        </p:nvSpPr>
        <p:spPr>
          <a:xfrm>
            <a:off x="1810389" y="4621095"/>
            <a:ext cx="7732510" cy="923330"/>
          </a:xfrm>
          <a:prstGeom prst="rect">
            <a:avLst/>
          </a:prstGeom>
          <a:noFill/>
        </p:spPr>
        <p:txBody>
          <a:bodyPr wrap="square" rtlCol="0">
            <a:spAutoFit/>
          </a:bodyPr>
          <a:lstStyle/>
          <a:p>
            <a:r>
              <a:rPr lang="en-CA" dirty="0"/>
              <a:t>We will be using Machine learning studio and Cognitive services for companies future AI projects, there are many different models, libraries and tools in this services that company can use for their project.</a:t>
            </a:r>
          </a:p>
        </p:txBody>
      </p:sp>
    </p:spTree>
    <p:extLst>
      <p:ext uri="{BB962C8B-B14F-4D97-AF65-F5344CB8AC3E}">
        <p14:creationId xmlns:p14="http://schemas.microsoft.com/office/powerpoint/2010/main" val="1494974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A9563-B57E-2323-2201-89227E37AE31}"/>
              </a:ext>
            </a:extLst>
          </p:cNvPr>
          <p:cNvSpPr>
            <a:spLocks noGrp="1"/>
          </p:cNvSpPr>
          <p:nvPr>
            <p:ph type="ctrTitle"/>
          </p:nvPr>
        </p:nvSpPr>
        <p:spPr>
          <a:xfrm>
            <a:off x="3008075" y="396190"/>
            <a:ext cx="6586825" cy="1169137"/>
          </a:xfrm>
        </p:spPr>
        <p:txBody>
          <a:bodyPr/>
          <a:lstStyle/>
          <a:p>
            <a:r>
              <a:rPr lang="en-CA" dirty="0"/>
              <a:t>Data Visualization</a:t>
            </a:r>
          </a:p>
        </p:txBody>
      </p:sp>
      <p:pic>
        <p:nvPicPr>
          <p:cNvPr id="5" name="Picture 4" descr="A yellow rectangular objects on a black background&#10;&#10;AI-generated content may be incorrect.">
            <a:extLst>
              <a:ext uri="{FF2B5EF4-FFF2-40B4-BE49-F238E27FC236}">
                <a16:creationId xmlns:a16="http://schemas.microsoft.com/office/drawing/2014/main" id="{EB34940C-B54D-411B-4A6C-7AE00ECC34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5979" y="1748958"/>
            <a:ext cx="1680042" cy="1680042"/>
          </a:xfrm>
          <a:prstGeom prst="rect">
            <a:avLst/>
          </a:prstGeom>
        </p:spPr>
      </p:pic>
      <p:sp>
        <p:nvSpPr>
          <p:cNvPr id="3" name="TextBox 2">
            <a:extLst>
              <a:ext uri="{FF2B5EF4-FFF2-40B4-BE49-F238E27FC236}">
                <a16:creationId xmlns:a16="http://schemas.microsoft.com/office/drawing/2014/main" id="{FA5DFC1C-3F41-579B-2322-00CF2EEDFF06}"/>
              </a:ext>
            </a:extLst>
          </p:cNvPr>
          <p:cNvSpPr txBox="1"/>
          <p:nvPr/>
        </p:nvSpPr>
        <p:spPr>
          <a:xfrm>
            <a:off x="5505261" y="3676650"/>
            <a:ext cx="1181477" cy="369332"/>
          </a:xfrm>
          <a:prstGeom prst="rect">
            <a:avLst/>
          </a:prstGeom>
          <a:noFill/>
        </p:spPr>
        <p:txBody>
          <a:bodyPr wrap="none" rtlCol="0">
            <a:spAutoFit/>
          </a:bodyPr>
          <a:lstStyle/>
          <a:p>
            <a:r>
              <a:rPr lang="en-US" b="1" dirty="0"/>
              <a:t>Power BI</a:t>
            </a:r>
            <a:endParaRPr lang="en-CA" b="1" dirty="0"/>
          </a:p>
        </p:txBody>
      </p:sp>
      <p:sp>
        <p:nvSpPr>
          <p:cNvPr id="4" name="TextBox 3">
            <a:extLst>
              <a:ext uri="{FF2B5EF4-FFF2-40B4-BE49-F238E27FC236}">
                <a16:creationId xmlns:a16="http://schemas.microsoft.com/office/drawing/2014/main" id="{43EC0EEB-16FE-FD75-9A58-783942564D36}"/>
              </a:ext>
            </a:extLst>
          </p:cNvPr>
          <p:cNvSpPr txBox="1"/>
          <p:nvPr/>
        </p:nvSpPr>
        <p:spPr>
          <a:xfrm>
            <a:off x="3008075" y="4541315"/>
            <a:ext cx="6586825" cy="1200329"/>
          </a:xfrm>
          <a:prstGeom prst="rect">
            <a:avLst/>
          </a:prstGeom>
          <a:noFill/>
        </p:spPr>
        <p:txBody>
          <a:bodyPr wrap="square" rtlCol="0">
            <a:spAutoFit/>
          </a:bodyPr>
          <a:lstStyle/>
          <a:p>
            <a:r>
              <a:rPr lang="en-CA" dirty="0"/>
              <a:t>We will be using Power BI for visualizing the processed and analyzed data, as well as we can use this to produce graphs and visuals for the AI projects that company will make in the future.</a:t>
            </a:r>
          </a:p>
        </p:txBody>
      </p:sp>
    </p:spTree>
    <p:extLst>
      <p:ext uri="{BB962C8B-B14F-4D97-AF65-F5344CB8AC3E}">
        <p14:creationId xmlns:p14="http://schemas.microsoft.com/office/powerpoint/2010/main" val="402032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erial view of a highway near the ocean">
            <a:extLst>
              <a:ext uri="{FF2B5EF4-FFF2-40B4-BE49-F238E27FC236}">
                <a16:creationId xmlns:a16="http://schemas.microsoft.com/office/drawing/2014/main" id="{4B9D14DC-3644-9F02-7F7E-1171C2B7E358}"/>
              </a:ext>
            </a:extLst>
          </p:cNvPr>
          <p:cNvPicPr>
            <a:picLocks noChangeAspect="1"/>
          </p:cNvPicPr>
          <p:nvPr/>
        </p:nvPicPr>
        <p:blipFill>
          <a:blip r:embed="rId2"/>
          <a:srcRect t="6247" b="18753"/>
          <a:stretch/>
        </p:blipFill>
        <p:spPr>
          <a:xfrm>
            <a:off x="20" y="1"/>
            <a:ext cx="12191980" cy="685800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20" name="Rectangle 19">
            <a:extLst>
              <a:ext uri="{FF2B5EF4-FFF2-40B4-BE49-F238E27FC236}">
                <a16:creationId xmlns:a16="http://schemas.microsoft.com/office/drawing/2014/main" id="{AD4EA4DF-0E7C-4098-86F6-7D0ACAEFC0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332287" y="0"/>
            <a:ext cx="7859713" cy="6857998"/>
          </a:xfrm>
          <a:prstGeom prst="rect">
            <a:avLst/>
          </a:prstGeom>
          <a:gradFill flip="none" rotWithShape="1">
            <a:gsLst>
              <a:gs pos="50000">
                <a:schemeClr val="bg2">
                  <a:alpha val="60000"/>
                </a:schemeClr>
              </a:gs>
              <a:gs pos="0">
                <a:schemeClr val="bg2">
                  <a:alpha val="0"/>
                </a:schemeClr>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FA1203-EBEB-4C4F-CD90-B2723C643E5E}"/>
              </a:ext>
            </a:extLst>
          </p:cNvPr>
          <p:cNvSpPr>
            <a:spLocks noGrp="1"/>
          </p:cNvSpPr>
          <p:nvPr>
            <p:ph type="ctrTitle"/>
          </p:nvPr>
        </p:nvSpPr>
        <p:spPr>
          <a:xfrm>
            <a:off x="8075613" y="549275"/>
            <a:ext cx="3565524" cy="2887174"/>
          </a:xfrm>
        </p:spPr>
        <p:txBody>
          <a:bodyPr anchor="b">
            <a:normAutofit/>
          </a:bodyPr>
          <a:lstStyle/>
          <a:p>
            <a:r>
              <a:rPr lang="en-CA" sz="4800"/>
              <a:t>Thank you</a:t>
            </a:r>
          </a:p>
        </p:txBody>
      </p:sp>
      <p:sp>
        <p:nvSpPr>
          <p:cNvPr id="22" name="Rectangle 21">
            <a:extLst>
              <a:ext uri="{FF2B5EF4-FFF2-40B4-BE49-F238E27FC236}">
                <a16:creationId xmlns:a16="http://schemas.microsoft.com/office/drawing/2014/main" id="{FE05BC49-0F00-4C85-9AF5-A0CC5B39C8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4279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61</TotalTime>
  <Words>324</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Avenir Next LT Pro</vt:lpstr>
      <vt:lpstr>Google Sans</vt:lpstr>
      <vt:lpstr>3DFloatVTI</vt:lpstr>
      <vt:lpstr>PowerPoint Presentation</vt:lpstr>
      <vt:lpstr>Architecture</vt:lpstr>
      <vt:lpstr>Data Source</vt:lpstr>
      <vt:lpstr>Data ingestion</vt:lpstr>
      <vt:lpstr>Data Process</vt:lpstr>
      <vt:lpstr>Data Analytics</vt:lpstr>
      <vt:lpstr>AI Services</vt:lpstr>
      <vt:lpstr>Data Visualization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Aryan Radadiya</dc:creator>
  <cp:lastModifiedBy>Aryan Radadiya</cp:lastModifiedBy>
  <cp:revision>22</cp:revision>
  <dcterms:created xsi:type="dcterms:W3CDTF">2025-03-13T22:14:52Z</dcterms:created>
  <dcterms:modified xsi:type="dcterms:W3CDTF">2025-05-14T19:04:12Z</dcterms:modified>
</cp:coreProperties>
</file>