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8" r:id="rId3"/>
    <p:sldId id="266" r:id="rId4"/>
    <p:sldId id="267" r:id="rId5"/>
    <p:sldId id="268" r:id="rId6"/>
    <p:sldId id="269" r:id="rId7"/>
    <p:sldId id="270" r:id="rId8"/>
    <p:sldId id="271"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104" d="100"/>
          <a:sy n="104" d="100"/>
        </p:scale>
        <p:origin x="216"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May 14, 2025</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62855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May 14, 2025</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10954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May 14, 2025</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4328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May 14, 2025</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48717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May 14, 2025</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17175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May 14, 2025</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5479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May 14, 2025</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19737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May 14, 2025</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71752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May 14, 2025</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39730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May 14, 2025</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0248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May 14, 2025</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26903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Wednesday, May 14, 2025</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2520961"/>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E62A556-D579-44E0-3833-33F072FC7358}"/>
              </a:ext>
            </a:extLst>
          </p:cNvPr>
          <p:cNvSpPr>
            <a:spLocks noGrp="1"/>
          </p:cNvSpPr>
          <p:nvPr>
            <p:ph type="subTitle" idx="1"/>
          </p:nvPr>
        </p:nvSpPr>
        <p:spPr>
          <a:xfrm>
            <a:off x="550863" y="3569008"/>
            <a:ext cx="3565525" cy="1731656"/>
          </a:xfrm>
        </p:spPr>
        <p:txBody>
          <a:bodyPr>
            <a:normAutofit/>
          </a:bodyPr>
          <a:lstStyle/>
          <a:p>
            <a:r>
              <a:rPr lang="en-CA" sz="2000" dirty="0">
                <a:solidFill>
                  <a:schemeClr val="tx1">
                    <a:alpha val="60000"/>
                  </a:schemeClr>
                </a:solidFill>
              </a:rPr>
              <a:t>Sentiment analysis on Social Media data</a:t>
            </a:r>
          </a:p>
        </p:txBody>
      </p:sp>
      <p:grpSp>
        <p:nvGrpSpPr>
          <p:cNvPr id="11"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a:extLst>
              <a:ext uri="{FF2B5EF4-FFF2-40B4-BE49-F238E27FC236}">
                <a16:creationId xmlns:a16="http://schemas.microsoft.com/office/drawing/2014/main" id="{C04AF3A7-83AB-9159-5724-FA030F45CEDA}"/>
              </a:ext>
            </a:extLst>
          </p:cNvPr>
          <p:cNvPicPr>
            <a:picLocks noChangeAspect="1"/>
          </p:cNvPicPr>
          <p:nvPr/>
        </p:nvPicPr>
        <p:blipFill>
          <a:blip r:embed="rId2"/>
          <a:srcRect l="15352" r="8621" b="1"/>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49253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28D8AB-6B1C-357E-5407-ABB2BAA77EBB}"/>
              </a:ext>
            </a:extLst>
          </p:cNvPr>
          <p:cNvSpPr>
            <a:spLocks noGrp="1"/>
          </p:cNvSpPr>
          <p:nvPr>
            <p:ph type="ctrTitle"/>
          </p:nvPr>
        </p:nvSpPr>
        <p:spPr>
          <a:xfrm>
            <a:off x="550864" y="549275"/>
            <a:ext cx="6373812" cy="984885"/>
          </a:xfrm>
        </p:spPr>
        <p:txBody>
          <a:bodyPr wrap="square" anchor="ctr">
            <a:normAutofit/>
          </a:bodyPr>
          <a:lstStyle/>
          <a:p>
            <a:r>
              <a:rPr lang="en-CA" sz="4800" dirty="0"/>
              <a:t>Architecture</a:t>
            </a:r>
          </a:p>
        </p:txBody>
      </p:sp>
      <p:sp>
        <p:nvSpPr>
          <p:cNvPr id="21" name="Rectangle 20">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software development&#10;&#10;AI-generated content may be incorrect.">
            <a:extLst>
              <a:ext uri="{FF2B5EF4-FFF2-40B4-BE49-F238E27FC236}">
                <a16:creationId xmlns:a16="http://schemas.microsoft.com/office/drawing/2014/main" id="{6613CE15-FB64-7534-5F95-D2E90AF9BE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294" y="2083435"/>
            <a:ext cx="9185411" cy="4225290"/>
          </a:xfrm>
          <a:custGeom>
            <a:avLst/>
            <a:gdLst/>
            <a:ahLst/>
            <a:cxnLst/>
            <a:rect l="l" t="t" r="r" b="b"/>
            <a:pathLst>
              <a:path w="12192000" h="4225290">
                <a:moveTo>
                  <a:pt x="0" y="0"/>
                </a:moveTo>
                <a:lnTo>
                  <a:pt x="12192000" y="0"/>
                </a:lnTo>
                <a:lnTo>
                  <a:pt x="12192000" y="4225290"/>
                </a:lnTo>
                <a:lnTo>
                  <a:pt x="0" y="4225290"/>
                </a:lnTo>
                <a:close/>
              </a:path>
            </a:pathLst>
          </a:custGeom>
        </p:spPr>
      </p:pic>
      <p:sp>
        <p:nvSpPr>
          <p:cNvPr id="23" name="Rectangle 22">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0434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65917-3AD2-CDFA-8153-8478B8F04541}"/>
              </a:ext>
            </a:extLst>
          </p:cNvPr>
          <p:cNvSpPr>
            <a:spLocks noGrp="1"/>
          </p:cNvSpPr>
          <p:nvPr>
            <p:ph type="ctrTitle"/>
          </p:nvPr>
        </p:nvSpPr>
        <p:spPr>
          <a:xfrm>
            <a:off x="550863" y="549275"/>
            <a:ext cx="6371409" cy="984885"/>
          </a:xfrm>
        </p:spPr>
        <p:txBody>
          <a:bodyPr wrap="square" anchor="ctr">
            <a:normAutofit/>
          </a:bodyPr>
          <a:lstStyle/>
          <a:p>
            <a:r>
              <a:rPr lang="en-CA" sz="4800"/>
              <a:t>Data Source</a:t>
            </a:r>
          </a:p>
        </p:txBody>
      </p:sp>
      <p:pic>
        <p:nvPicPr>
          <p:cNvPr id="7" name="Picture 6" descr="A screenshot of a computer program&#10;&#10;AI-generated content may be incorrect.">
            <a:extLst>
              <a:ext uri="{FF2B5EF4-FFF2-40B4-BE49-F238E27FC236}">
                <a16:creationId xmlns:a16="http://schemas.microsoft.com/office/drawing/2014/main" id="{A37CB63F-25C8-8E3F-41BA-D8BA7EFE3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266" y="3648661"/>
            <a:ext cx="6371409" cy="2660064"/>
          </a:xfrm>
          <a:custGeom>
            <a:avLst/>
            <a:gdLst/>
            <a:ahLst/>
            <a:cxnLst/>
            <a:rect l="l" t="t" r="r" b="b"/>
            <a:pathLst>
              <a:path w="6922273" h="4225290">
                <a:moveTo>
                  <a:pt x="0" y="0"/>
                </a:moveTo>
                <a:lnTo>
                  <a:pt x="6922273" y="0"/>
                </a:lnTo>
                <a:lnTo>
                  <a:pt x="6922273" y="4225290"/>
                </a:lnTo>
                <a:lnTo>
                  <a:pt x="0" y="4225290"/>
                </a:lnTo>
                <a:close/>
              </a:path>
            </a:pathLst>
          </a:custGeom>
        </p:spPr>
      </p:pic>
      <p:pic>
        <p:nvPicPr>
          <p:cNvPr id="5" name="Picture 4" descr="A screenshot of a computer&#10;&#10;AI-generated content may be incorrect.">
            <a:extLst>
              <a:ext uri="{FF2B5EF4-FFF2-40B4-BE49-F238E27FC236}">
                <a16:creationId xmlns:a16="http://schemas.microsoft.com/office/drawing/2014/main" id="{9E033113-161F-580E-81BF-259B4785F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0575" y="3958437"/>
            <a:ext cx="4498159" cy="2350287"/>
          </a:xfrm>
          <a:custGeom>
            <a:avLst/>
            <a:gdLst/>
            <a:ahLst/>
            <a:cxnLst/>
            <a:rect l="l" t="t" r="r" b="b"/>
            <a:pathLst>
              <a:path w="6922273" h="4225290">
                <a:moveTo>
                  <a:pt x="0" y="0"/>
                </a:moveTo>
                <a:lnTo>
                  <a:pt x="6922273" y="0"/>
                </a:lnTo>
                <a:lnTo>
                  <a:pt x="6922273" y="4225290"/>
                </a:lnTo>
                <a:lnTo>
                  <a:pt x="0" y="4225290"/>
                </a:lnTo>
                <a:close/>
              </a:path>
            </a:pathLst>
          </a:custGeom>
        </p:spPr>
      </p:pic>
      <p:sp>
        <p:nvSpPr>
          <p:cNvPr id="14" name="Rectangle 13">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ABD8FD7-3B2A-282D-41B1-A775AC8EC5C4}"/>
              </a:ext>
            </a:extLst>
          </p:cNvPr>
          <p:cNvSpPr txBox="1"/>
          <p:nvPr/>
        </p:nvSpPr>
        <p:spPr>
          <a:xfrm>
            <a:off x="876925" y="2016177"/>
            <a:ext cx="10500609" cy="646331"/>
          </a:xfrm>
          <a:prstGeom prst="rect">
            <a:avLst/>
          </a:prstGeom>
          <a:noFill/>
        </p:spPr>
        <p:txBody>
          <a:bodyPr wrap="square" rtlCol="0">
            <a:spAutoFit/>
          </a:bodyPr>
          <a:lstStyle/>
          <a:p>
            <a:r>
              <a:rPr lang="en-CA" dirty="0"/>
              <a:t>We import data using python from Kaggle, It is reddit data with different subreddit texts and comments which we are going to analyze for deriving sentiments.</a:t>
            </a:r>
          </a:p>
        </p:txBody>
      </p:sp>
    </p:spTree>
    <p:extLst>
      <p:ext uri="{BB962C8B-B14F-4D97-AF65-F5344CB8AC3E}">
        <p14:creationId xmlns:p14="http://schemas.microsoft.com/office/powerpoint/2010/main" val="646864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3D5F1-8860-B814-240A-E55C1ADC3908}"/>
              </a:ext>
            </a:extLst>
          </p:cNvPr>
          <p:cNvSpPr>
            <a:spLocks noGrp="1"/>
          </p:cNvSpPr>
          <p:nvPr>
            <p:ph type="ctrTitle"/>
          </p:nvPr>
        </p:nvSpPr>
        <p:spPr>
          <a:xfrm>
            <a:off x="3359148" y="389841"/>
            <a:ext cx="6062169" cy="1161642"/>
          </a:xfrm>
        </p:spPr>
        <p:txBody>
          <a:bodyPr/>
          <a:lstStyle/>
          <a:p>
            <a:r>
              <a:rPr lang="en-CA" dirty="0"/>
              <a:t>Data Processing</a:t>
            </a:r>
          </a:p>
        </p:txBody>
      </p:sp>
      <p:sp>
        <p:nvSpPr>
          <p:cNvPr id="4" name="TextBox 3">
            <a:extLst>
              <a:ext uri="{FF2B5EF4-FFF2-40B4-BE49-F238E27FC236}">
                <a16:creationId xmlns:a16="http://schemas.microsoft.com/office/drawing/2014/main" id="{CB1C665C-40BC-612E-B91B-A860FF551EB2}"/>
              </a:ext>
            </a:extLst>
          </p:cNvPr>
          <p:cNvSpPr txBox="1"/>
          <p:nvPr/>
        </p:nvSpPr>
        <p:spPr>
          <a:xfrm>
            <a:off x="1612118" y="1551483"/>
            <a:ext cx="9556230" cy="646331"/>
          </a:xfrm>
          <a:prstGeom prst="rect">
            <a:avLst/>
          </a:prstGeom>
          <a:noFill/>
        </p:spPr>
        <p:txBody>
          <a:bodyPr wrap="square" rtlCol="0">
            <a:spAutoFit/>
          </a:bodyPr>
          <a:lstStyle/>
          <a:p>
            <a:r>
              <a:rPr lang="en-CA" dirty="0"/>
              <a:t>We imported and processed data using visual studio code and python where we cleaned data by removing unwanted columns and deleting null values.</a:t>
            </a:r>
          </a:p>
        </p:txBody>
      </p:sp>
      <p:pic>
        <p:nvPicPr>
          <p:cNvPr id="6" name="Picture 5" descr="A black screen with a black background&#10;&#10;AI-generated content may be incorrect.">
            <a:extLst>
              <a:ext uri="{FF2B5EF4-FFF2-40B4-BE49-F238E27FC236}">
                <a16:creationId xmlns:a16="http://schemas.microsoft.com/office/drawing/2014/main" id="{A2FD9108-B3F7-53E2-EB06-720DBC16A5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541" y="2530711"/>
            <a:ext cx="9000918" cy="3937448"/>
          </a:xfrm>
          <a:prstGeom prst="rect">
            <a:avLst/>
          </a:prstGeom>
        </p:spPr>
      </p:pic>
    </p:spTree>
    <p:extLst>
      <p:ext uri="{BB962C8B-B14F-4D97-AF65-F5344CB8AC3E}">
        <p14:creationId xmlns:p14="http://schemas.microsoft.com/office/powerpoint/2010/main" val="2289729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89856-72F8-691A-7D3F-758F9AAEEED4}"/>
              </a:ext>
            </a:extLst>
          </p:cNvPr>
          <p:cNvSpPr>
            <a:spLocks noGrp="1"/>
          </p:cNvSpPr>
          <p:nvPr>
            <p:ph type="ctrTitle"/>
          </p:nvPr>
        </p:nvSpPr>
        <p:spPr>
          <a:xfrm>
            <a:off x="1021829" y="292405"/>
            <a:ext cx="10148341" cy="1206612"/>
          </a:xfrm>
        </p:spPr>
        <p:txBody>
          <a:bodyPr>
            <a:normAutofit/>
          </a:bodyPr>
          <a:lstStyle/>
          <a:p>
            <a:r>
              <a:rPr lang="en-CA" dirty="0"/>
              <a:t>VADAR Sentiment Analysis</a:t>
            </a:r>
          </a:p>
        </p:txBody>
      </p:sp>
      <p:sp>
        <p:nvSpPr>
          <p:cNvPr id="3" name="Subtitle 2">
            <a:extLst>
              <a:ext uri="{FF2B5EF4-FFF2-40B4-BE49-F238E27FC236}">
                <a16:creationId xmlns:a16="http://schemas.microsoft.com/office/drawing/2014/main" id="{2F6C0089-918E-D3FA-D073-BA2663FDABD7}"/>
              </a:ext>
            </a:extLst>
          </p:cNvPr>
          <p:cNvSpPr>
            <a:spLocks noGrp="1"/>
          </p:cNvSpPr>
          <p:nvPr>
            <p:ph type="subTitle" idx="1"/>
          </p:nvPr>
        </p:nvSpPr>
        <p:spPr>
          <a:xfrm>
            <a:off x="1021829" y="1499017"/>
            <a:ext cx="10148341" cy="1026826"/>
          </a:xfrm>
        </p:spPr>
        <p:txBody>
          <a:bodyPr>
            <a:normAutofit fontScale="92500"/>
          </a:bodyPr>
          <a:lstStyle/>
          <a:p>
            <a:r>
              <a:rPr lang="en-CA" dirty="0"/>
              <a:t>We are using VADAR algorithm for sentiment analysis we will import the library and process the Title column to get the sentiments of each text. Then we will add all the sentiments to a separate column so that we can visualize it.</a:t>
            </a:r>
          </a:p>
        </p:txBody>
      </p:sp>
      <p:pic>
        <p:nvPicPr>
          <p:cNvPr id="5" name="Picture 4" descr="A screenshot of a computer&#10;&#10;AI-generated content may be incorrect.">
            <a:extLst>
              <a:ext uri="{FF2B5EF4-FFF2-40B4-BE49-F238E27FC236}">
                <a16:creationId xmlns:a16="http://schemas.microsoft.com/office/drawing/2014/main" id="{2F65B17E-9BBF-D85E-62C0-E653ED4EC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05" y="2758190"/>
            <a:ext cx="6008651" cy="3807405"/>
          </a:xfrm>
          <a:prstGeom prst="rect">
            <a:avLst/>
          </a:prstGeom>
        </p:spPr>
      </p:pic>
      <p:pic>
        <p:nvPicPr>
          <p:cNvPr id="7" name="Picture 6" descr="A screenshot of a computer program&#10;&#10;AI-generated content may be incorrect.">
            <a:extLst>
              <a:ext uri="{FF2B5EF4-FFF2-40B4-BE49-F238E27FC236}">
                <a16:creationId xmlns:a16="http://schemas.microsoft.com/office/drawing/2014/main" id="{09EE7DC0-51C6-E7F8-578F-821ACD8A38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2501" y="2593203"/>
            <a:ext cx="3875230" cy="4044485"/>
          </a:xfrm>
          <a:prstGeom prst="rect">
            <a:avLst/>
          </a:prstGeom>
        </p:spPr>
      </p:pic>
    </p:spTree>
    <p:extLst>
      <p:ext uri="{BB962C8B-B14F-4D97-AF65-F5344CB8AC3E}">
        <p14:creationId xmlns:p14="http://schemas.microsoft.com/office/powerpoint/2010/main" val="2556247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E385D5-DAF9-BF0D-5F98-189F67B41A7E}"/>
              </a:ext>
            </a:extLst>
          </p:cNvPr>
          <p:cNvSpPr>
            <a:spLocks noGrp="1"/>
          </p:cNvSpPr>
          <p:nvPr>
            <p:ph type="ctrTitle"/>
          </p:nvPr>
        </p:nvSpPr>
        <p:spPr>
          <a:xfrm>
            <a:off x="8075614" y="549275"/>
            <a:ext cx="3565524" cy="3034657"/>
          </a:xfrm>
        </p:spPr>
        <p:txBody>
          <a:bodyPr anchor="b">
            <a:normAutofit/>
          </a:bodyPr>
          <a:lstStyle/>
          <a:p>
            <a:r>
              <a:rPr lang="en-CA" sz="4800"/>
              <a:t>Data Visualization</a:t>
            </a:r>
          </a:p>
        </p:txBody>
      </p:sp>
      <p:pic>
        <p:nvPicPr>
          <p:cNvPr id="7" name="Picture 6" descr="A close-up of a graph&#10;&#10;AI-generated content may be incorrect.">
            <a:extLst>
              <a:ext uri="{FF2B5EF4-FFF2-40B4-BE49-F238E27FC236}">
                <a16:creationId xmlns:a16="http://schemas.microsoft.com/office/drawing/2014/main" id="{438DBF9B-6910-58CF-4E31-EC10E3010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64" y="1477105"/>
            <a:ext cx="6973888" cy="3905376"/>
          </a:xfrm>
          <a:custGeom>
            <a:avLst/>
            <a:gdLst/>
            <a:ahLst/>
            <a:cxnLst/>
            <a:rect l="l" t="t" r="r" b="b"/>
            <a:pathLst>
              <a:path w="6973888" h="5761037">
                <a:moveTo>
                  <a:pt x="0" y="0"/>
                </a:moveTo>
                <a:lnTo>
                  <a:pt x="6973888" y="0"/>
                </a:lnTo>
                <a:lnTo>
                  <a:pt x="6973888" y="5761037"/>
                </a:lnTo>
                <a:lnTo>
                  <a:pt x="0" y="5761037"/>
                </a:lnTo>
                <a:close/>
              </a:path>
            </a:pathLst>
          </a:custGeom>
        </p:spPr>
      </p:pic>
      <p:sp>
        <p:nvSpPr>
          <p:cNvPr id="14" name="Oval 13">
            <a:extLst>
              <a:ext uri="{FF2B5EF4-FFF2-40B4-BE49-F238E27FC236}">
                <a16:creationId xmlns:a16="http://schemas.microsoft.com/office/drawing/2014/main" id="{61B0F92C-925A-4D2E-839E-EB381378C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4960218"/>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ubtitle 2">
            <a:extLst>
              <a:ext uri="{FF2B5EF4-FFF2-40B4-BE49-F238E27FC236}">
                <a16:creationId xmlns:a16="http://schemas.microsoft.com/office/drawing/2014/main" id="{0FC84941-289B-8D2F-7A2D-8F9E6A48441A}"/>
              </a:ext>
            </a:extLst>
          </p:cNvPr>
          <p:cNvSpPr>
            <a:spLocks noGrp="1"/>
          </p:cNvSpPr>
          <p:nvPr>
            <p:ph type="subTitle" idx="1"/>
          </p:nvPr>
        </p:nvSpPr>
        <p:spPr>
          <a:xfrm>
            <a:off x="8075613" y="3803406"/>
            <a:ext cx="3565525" cy="2289419"/>
          </a:xfrm>
        </p:spPr>
        <p:txBody>
          <a:bodyPr>
            <a:normAutofit/>
          </a:bodyPr>
          <a:lstStyle/>
          <a:p>
            <a:r>
              <a:rPr lang="en-CA" sz="2000" dirty="0">
                <a:solidFill>
                  <a:schemeClr val="tx1">
                    <a:alpha val="60000"/>
                  </a:schemeClr>
                </a:solidFill>
              </a:rPr>
              <a:t>We will be exporting the cleaned and analyzed data in csv format and transfer it in power bi to make dashboard.</a:t>
            </a:r>
          </a:p>
        </p:txBody>
      </p:sp>
    </p:spTree>
    <p:extLst>
      <p:ext uri="{BB962C8B-B14F-4D97-AF65-F5344CB8AC3E}">
        <p14:creationId xmlns:p14="http://schemas.microsoft.com/office/powerpoint/2010/main" val="91930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2C8190E-BEE3-1F01-26B3-7007AC8EB902}"/>
              </a:ext>
            </a:extLst>
          </p:cNvPr>
          <p:cNvSpPr>
            <a:spLocks noGrp="1"/>
          </p:cNvSpPr>
          <p:nvPr>
            <p:ph type="subTitle" idx="1"/>
          </p:nvPr>
        </p:nvSpPr>
        <p:spPr>
          <a:xfrm>
            <a:off x="554637" y="418426"/>
            <a:ext cx="11295088" cy="1620236"/>
          </a:xfrm>
        </p:spPr>
        <p:txBody>
          <a:bodyPr/>
          <a:lstStyle/>
          <a:p>
            <a:r>
              <a:rPr lang="en-CA" dirty="0"/>
              <a:t>As we can see in the dashboard, we have created pie chart for the sentiments. As well as we created line graph for comments per month and bar chart for total comments per subreddit, also we have created word cloud with the greatest number of words used. And finally, a tree map for all the upvotes by subreddits.</a:t>
            </a:r>
          </a:p>
        </p:txBody>
      </p:sp>
      <p:pic>
        <p:nvPicPr>
          <p:cNvPr id="5" name="Picture 4" descr="A close-up of a graph&#10;&#10;AI-generated content may be incorrect.">
            <a:extLst>
              <a:ext uri="{FF2B5EF4-FFF2-40B4-BE49-F238E27FC236}">
                <a16:creationId xmlns:a16="http://schemas.microsoft.com/office/drawing/2014/main" id="{E7676047-DC14-AAF2-0C06-FF12BA1DC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9157" y="2256020"/>
            <a:ext cx="7169381" cy="4036289"/>
          </a:xfrm>
          <a:prstGeom prst="rect">
            <a:avLst/>
          </a:prstGeom>
        </p:spPr>
      </p:pic>
    </p:spTree>
    <p:extLst>
      <p:ext uri="{BB962C8B-B14F-4D97-AF65-F5344CB8AC3E}">
        <p14:creationId xmlns:p14="http://schemas.microsoft.com/office/powerpoint/2010/main" val="4265908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A7B878-79FD-6D29-F98F-D1457CD3F4E9}"/>
              </a:ext>
            </a:extLst>
          </p:cNvPr>
          <p:cNvSpPr>
            <a:spLocks noGrp="1"/>
          </p:cNvSpPr>
          <p:nvPr>
            <p:ph type="ctrTitle"/>
          </p:nvPr>
        </p:nvSpPr>
        <p:spPr>
          <a:xfrm>
            <a:off x="1487488" y="549275"/>
            <a:ext cx="5437187" cy="3456401"/>
          </a:xfrm>
        </p:spPr>
        <p:txBody>
          <a:bodyPr anchor="b">
            <a:normAutofit/>
          </a:bodyPr>
          <a:lstStyle/>
          <a:p>
            <a:r>
              <a:rPr lang="en-CA" dirty="0"/>
              <a:t>Conclusion</a:t>
            </a:r>
          </a:p>
        </p:txBody>
      </p:sp>
      <p:sp>
        <p:nvSpPr>
          <p:cNvPr id="3" name="Subtitle 2">
            <a:extLst>
              <a:ext uri="{FF2B5EF4-FFF2-40B4-BE49-F238E27FC236}">
                <a16:creationId xmlns:a16="http://schemas.microsoft.com/office/drawing/2014/main" id="{398A6018-D8C3-21C8-2D0B-09B5EE610EA7}"/>
              </a:ext>
            </a:extLst>
          </p:cNvPr>
          <p:cNvSpPr>
            <a:spLocks noGrp="1"/>
          </p:cNvSpPr>
          <p:nvPr>
            <p:ph type="subTitle" idx="1"/>
          </p:nvPr>
        </p:nvSpPr>
        <p:spPr>
          <a:xfrm>
            <a:off x="1487488" y="4297776"/>
            <a:ext cx="5437187" cy="2010949"/>
          </a:xfrm>
        </p:spPr>
        <p:txBody>
          <a:bodyPr>
            <a:normAutofit/>
          </a:bodyPr>
          <a:lstStyle/>
          <a:p>
            <a:pPr>
              <a:lnSpc>
                <a:spcPct val="90000"/>
              </a:lnSpc>
            </a:pPr>
            <a:r>
              <a:rPr lang="en-CA" sz="1700" dirty="0">
                <a:solidFill>
                  <a:schemeClr val="tx1">
                    <a:alpha val="60000"/>
                  </a:schemeClr>
                </a:solidFill>
              </a:rPr>
              <a:t>So finally, we have analyzed and created dashboard on sentiments of social media data from reddit. In this assignment we collected the data from internet and processed it in python and we implemented VADAR algorithm, at last, we created dashboard using power bi. After analysis we get to know how to design architecture and implement every step.</a:t>
            </a:r>
          </a:p>
        </p:txBody>
      </p:sp>
      <p:sp>
        <p:nvSpPr>
          <p:cNvPr id="10" name="Freeform: Shape 9">
            <a:extLst>
              <a:ext uri="{FF2B5EF4-FFF2-40B4-BE49-F238E27FC236}">
                <a16:creationId xmlns:a16="http://schemas.microsoft.com/office/drawing/2014/main" id="{74033C2F-EE38-427C-97E3-08EAC8822A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1760"/>
            <a:ext cx="666497" cy="1080000"/>
          </a:xfrm>
          <a:custGeom>
            <a:avLst/>
            <a:gdLst>
              <a:gd name="connsiteX0" fmla="*/ 126497 w 666497"/>
              <a:gd name="connsiteY0" fmla="*/ 0 h 1080000"/>
              <a:gd name="connsiteX1" fmla="*/ 666497 w 666497"/>
              <a:gd name="connsiteY1" fmla="*/ 540000 h 1080000"/>
              <a:gd name="connsiteX2" fmla="*/ 126497 w 666497"/>
              <a:gd name="connsiteY2" fmla="*/ 1080000 h 1080000"/>
              <a:gd name="connsiteX3" fmla="*/ 17668 w 666497"/>
              <a:gd name="connsiteY3" fmla="*/ 1069029 h 1080000"/>
              <a:gd name="connsiteX4" fmla="*/ 0 w 666497"/>
              <a:gd name="connsiteY4" fmla="*/ 1063545 h 1080000"/>
              <a:gd name="connsiteX5" fmla="*/ 0 w 666497"/>
              <a:gd name="connsiteY5" fmla="*/ 16455 h 1080000"/>
              <a:gd name="connsiteX6" fmla="*/ 17668 w 666497"/>
              <a:gd name="connsiteY6" fmla="*/ 10971 h 1080000"/>
              <a:gd name="connsiteX7" fmla="*/ 126497 w 666497"/>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497" h="1080000">
                <a:moveTo>
                  <a:pt x="126497" y="0"/>
                </a:moveTo>
                <a:cubicBezTo>
                  <a:pt x="424731" y="0"/>
                  <a:pt x="666497" y="241766"/>
                  <a:pt x="666497" y="540000"/>
                </a:cubicBezTo>
                <a:cubicBezTo>
                  <a:pt x="666497" y="838234"/>
                  <a:pt x="424731" y="1080000"/>
                  <a:pt x="126497" y="1080000"/>
                </a:cubicBezTo>
                <a:cubicBezTo>
                  <a:pt x="89218" y="1080000"/>
                  <a:pt x="52821" y="1076222"/>
                  <a:pt x="17668" y="1069029"/>
                </a:cubicBezTo>
                <a:lnTo>
                  <a:pt x="0" y="1063545"/>
                </a:lnTo>
                <a:lnTo>
                  <a:pt x="0" y="16455"/>
                </a:lnTo>
                <a:lnTo>
                  <a:pt x="17668" y="10971"/>
                </a:lnTo>
                <a:cubicBezTo>
                  <a:pt x="52821" y="3778"/>
                  <a:pt x="89218" y="0"/>
                  <a:pt x="126497"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id="{22940903-7865-4026-879C-CC1ADF9116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34337" y="800983"/>
            <a:ext cx="4006800" cy="3788841"/>
            <a:chOff x="7762003" y="672385"/>
            <a:chExt cx="4006800" cy="3788841"/>
          </a:xfrm>
        </p:grpSpPr>
        <p:sp>
          <p:nvSpPr>
            <p:cNvPr id="13" name="Freeform: Shape 12">
              <a:extLst>
                <a:ext uri="{FF2B5EF4-FFF2-40B4-BE49-F238E27FC236}">
                  <a16:creationId xmlns:a16="http://schemas.microsoft.com/office/drawing/2014/main" id="{982D1BD3-FFA8-4027-A890-672FDD8F70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8528803" y="672385"/>
              <a:ext cx="3240000" cy="3788841"/>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508000" dist="203200" dir="960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7BC5C6D9-8420-4B6F-A949-7B6565266B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8572003" y="180004"/>
              <a:ext cx="1620000" cy="3240000"/>
            </a:xfrm>
            <a:prstGeom prst="ellipse">
              <a:avLst/>
            </a:prstGeom>
            <a:gradFill>
              <a:gsLst>
                <a:gs pos="100000">
                  <a:schemeClr val="bg2">
                    <a:lumMod val="90000"/>
                    <a:lumOff val="10000"/>
                  </a:schemeClr>
                </a:gs>
                <a:gs pos="5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6" name="Group 15">
            <a:extLst>
              <a:ext uri="{FF2B5EF4-FFF2-40B4-BE49-F238E27FC236}">
                <a16:creationId xmlns:a16="http://schemas.microsoft.com/office/drawing/2014/main" id="{E82CFC28-5F56-4F2C-A953-AB57C1CE5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386" y="5149126"/>
            <a:ext cx="762805" cy="734873"/>
            <a:chOff x="7950336" y="1300590"/>
            <a:chExt cx="762805" cy="734873"/>
          </a:xfrm>
        </p:grpSpPr>
        <p:sp>
          <p:nvSpPr>
            <p:cNvPr id="17" name="Freeform 5">
              <a:extLst>
                <a:ext uri="{FF2B5EF4-FFF2-40B4-BE49-F238E27FC236}">
                  <a16:creationId xmlns:a16="http://schemas.microsoft.com/office/drawing/2014/main" id="{492EB854-02D8-4A9E-8BA5-5FEE21DD0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Freeform 6">
              <a:extLst>
                <a:ext uri="{FF2B5EF4-FFF2-40B4-BE49-F238E27FC236}">
                  <a16:creationId xmlns:a16="http://schemas.microsoft.com/office/drawing/2014/main" id="{A1676C39-91DD-4843-8315-4285BA1E7E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8">
              <a:extLst>
                <a:ext uri="{FF2B5EF4-FFF2-40B4-BE49-F238E27FC236}">
                  <a16:creationId xmlns:a16="http://schemas.microsoft.com/office/drawing/2014/main" id="{B339FEEC-A688-4A3E-BA2C-8FC738A8AF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028467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a highway near the ocean">
            <a:extLst>
              <a:ext uri="{FF2B5EF4-FFF2-40B4-BE49-F238E27FC236}">
                <a16:creationId xmlns:a16="http://schemas.microsoft.com/office/drawing/2014/main" id="{4B9D14DC-3644-9F02-7F7E-1171C2B7E358}"/>
              </a:ext>
            </a:extLst>
          </p:cNvPr>
          <p:cNvPicPr>
            <a:picLocks noChangeAspect="1"/>
          </p:cNvPicPr>
          <p:nvPr/>
        </p:nvPicPr>
        <p:blipFill>
          <a:blip r:embed="rId2"/>
          <a:srcRect t="6247" b="18753"/>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0" name="Rectangle 19">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332287" y="0"/>
            <a:ext cx="7859713"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FA1203-EBEB-4C4F-CD90-B2723C643E5E}"/>
              </a:ext>
            </a:extLst>
          </p:cNvPr>
          <p:cNvSpPr>
            <a:spLocks noGrp="1"/>
          </p:cNvSpPr>
          <p:nvPr>
            <p:ph type="ctrTitle"/>
          </p:nvPr>
        </p:nvSpPr>
        <p:spPr>
          <a:xfrm>
            <a:off x="8075613" y="549275"/>
            <a:ext cx="3565524" cy="2887174"/>
          </a:xfrm>
        </p:spPr>
        <p:txBody>
          <a:bodyPr anchor="b">
            <a:normAutofit/>
          </a:bodyPr>
          <a:lstStyle/>
          <a:p>
            <a:r>
              <a:rPr lang="en-CA" sz="4800"/>
              <a:t>Thank you</a:t>
            </a:r>
          </a:p>
        </p:txBody>
      </p:sp>
      <p:sp>
        <p:nvSpPr>
          <p:cNvPr id="22" name="Rectangle 21">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427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111</TotalTime>
  <Words>264</Words>
  <Application>Microsoft Office PowerPoint</Application>
  <PresentationFormat>Widescreen</PresentationFormat>
  <Paragraphs>14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Avenir Next LT Pro</vt:lpstr>
      <vt:lpstr>3DFloatVTI</vt:lpstr>
      <vt:lpstr>PowerPoint Presentation</vt:lpstr>
      <vt:lpstr>Architecture</vt:lpstr>
      <vt:lpstr>Data Source</vt:lpstr>
      <vt:lpstr>Data Processing</vt:lpstr>
      <vt:lpstr>VADAR Sentiment Analysis</vt:lpstr>
      <vt:lpstr>Data Visualization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Aryan Radadiya</dc:creator>
  <cp:lastModifiedBy>Aryan Radadiya</cp:lastModifiedBy>
  <cp:revision>26</cp:revision>
  <dcterms:created xsi:type="dcterms:W3CDTF">2025-03-13T22:14:52Z</dcterms:created>
  <dcterms:modified xsi:type="dcterms:W3CDTF">2025-05-14T19:05:29Z</dcterms:modified>
</cp:coreProperties>
</file>