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11:29:33.173"/>
    </inkml:context>
    <inkml:brush xml:id="br0">
      <inkml:brushProperty name="width" value="0.3" units="cm"/>
      <inkml:brushProperty name="height" value="0.6" units="cm"/>
      <inkml:brushProperty name="color" value="#232323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 0,'4432'0'0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8T11:29:53.636"/>
    </inkml:context>
    <inkml:brush xml:id="br0">
      <inkml:brushProperty name="width" value="0.3" units="cm"/>
      <inkml:brushProperty name="height" value="0.6" units="cm"/>
      <inkml:brushProperty name="color" value="#232323"/>
      <inkml:brushProperty name="tip" value="rectangle"/>
      <inkml:brushProperty name="rasterOp" value="maskPen"/>
      <inkml:brushProperty name="ignorePressure" value="1"/>
    </inkml:brush>
  </inkml:definitions>
  <inkml:trace contextRef="#ctx0" brushRef="#br0">3525 174,'-57'1,"33"1,1-1,-1-2,0 0,0-2,0 0,1-2,-27-8,2-3,0 2,-1 3,-1 1,-76-4,42 1,50 7,-46-2,43 6,-44-10,45 6,-46-2,2 9,46 0,1-1,-1-1,-52-10,22 1,0 3,0 3,-107 6,49 0,-1120-2,1202 2,1 2,0 2,-40 11,41-8,-1-1,-1-3,-42 2,-1-8,59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8T11:29:55.679"/>
    </inkml:context>
    <inkml:brush xml:id="br0">
      <inkml:brushProperty name="width" value="0.3" units="cm"/>
      <inkml:brushProperty name="height" value="0.6" units="cm"/>
      <inkml:brushProperty name="color" value="#232323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0,'560'0,"-517"2,59 10,-57-5,55 1,-78-6,1 0,31 8,-30-5,48 4,505-8,-279-3,-16 2,-258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8T11:29:39.061"/>
    </inkml:context>
    <inkml:brush xml:id="br0">
      <inkml:brushProperty name="width" value="0.3" units="cm"/>
      <inkml:brushProperty name="height" value="0.6" units="cm"/>
      <inkml:brushProperty name="color" value="#232323"/>
      <inkml:brushProperty name="tip" value="rectangle"/>
      <inkml:brushProperty name="rasterOp" value="maskPen"/>
      <inkml:brushProperty name="ignorePressure" value="1"/>
    </inkml:brush>
  </inkml:definitions>
  <inkml:trace contextRef="#ctx0" brushRef="#br0">4410 47,'-2712'0,"2685"2,0 1,0 1,-47 14,-34 5,10-15,-149-7,104-4,-449 3,554-2,-1-2,-39-9,24 4,43 6,-1-1,1 1,0-2,0 0,0 0,0-1,-15-12,-1 2,12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11:30:12.235"/>
    </inkml:context>
    <inkml:brush xml:id="br0">
      <inkml:brushProperty name="width" value="0.3" units="cm"/>
      <inkml:brushProperty name="height" value="0.6" units="cm"/>
      <inkml:brushProperty name="color" value="#232323"/>
      <inkml:brushProperty name="tip" value="rectangle"/>
      <inkml:brushProperty name="rasterOp" value="maskPen"/>
      <inkml:brushProperty name="ignorePressure" value="1"/>
    </inkml:brush>
  </inkml:definitions>
  <inkml:trace contextRef="#ctx0" brushRef="#br0">0 8 0,'4463'0'0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8T11:30:17.578"/>
    </inkml:context>
    <inkml:brush xml:id="br0">
      <inkml:brushProperty name="width" value="0.3" units="cm"/>
      <inkml:brushProperty name="height" value="0.6" units="cm"/>
      <inkml:brushProperty name="color" value="#232323"/>
      <inkml:brushProperty name="tip" value="rectangle"/>
      <inkml:brushProperty name="rasterOp" value="maskPen"/>
      <inkml:brushProperty name="ignorePressure" value="1"/>
    </inkml:brush>
  </inkml:definitions>
  <inkml:trace contextRef="#ctx0" brushRef="#br0">4627 144,'-139'-5,"118"3,1-2,-1 0,1-1,-32-12,37 12,-1 0,0 2,1 0,-1 0,0 2,-17 0,18 1,1 0,0-2,0 1,0-2,0 0,0 0,-26-11,26 8,1 0,-1 2,0-1,0 2,0 0,-29-2,-91 5,68 2,-863-1,498-1,411 1,0 1,-37 8,34-5,-39 4,-131 9,61-7,92-9,1 1,-44 9,35-5,-1-1,0-3,-85-6,31 1,62 2,1-2,0-1,-44-9,27-2,26 6,0 2,0 0,-35 0,43 4,-1-1,1-1,1-1,-27-10,26 8,0 1,-1 1,1 0,-27 0,-345 5,171 2,198-2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11:30:20.938"/>
    </inkml:context>
    <inkml:brush xml:id="br0">
      <inkml:brushProperty name="width" value="0.3" units="cm"/>
      <inkml:brushProperty name="height" value="0.6" units="cm"/>
      <inkml:brushProperty name="color" value="#23232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0,'4347'84'0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8T11:30:22.074"/>
    </inkml:context>
    <inkml:brush xml:id="br0">
      <inkml:brushProperty name="width" value="0.3" units="cm"/>
      <inkml:brushProperty name="height" value="0.6" units="cm"/>
      <inkml:brushProperty name="color" value="#232323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8T11:29:45.152"/>
    </inkml:context>
    <inkml:brush xml:id="br0">
      <inkml:brushProperty name="width" value="0.3" units="cm"/>
      <inkml:brushProperty name="height" value="0.6" units="cm"/>
      <inkml:brushProperty name="color" value="#232323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0,'1922'0,"-1798"11,-19 0,869-2,-570-12,499 3,-897 0,0 0,0 1,0-1,0 1,0 1,0-1,0 1,-1 0,1 0,-1 1,1-1,-1 1,0 1,0-1,0 1,-1 0,1 0,-1 0,0 0,0 1,0 0,-1-1,1 1,-1 1,-1-1,1 0,-1 1,1 0,-2-1,1 1,-1 0,0 0,0 0,0 0,-1 6,2 51,-7 74,5-132,-1 1,0-1,0 0,0 0,-1 1,0-1,0 0,0 0,0-1,-1 1,0 0,0-1,0 0,-1 1,1-1,-1-1,0 1,0 0,-6 3,-11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8T11:29:47.880"/>
    </inkml:context>
    <inkml:brush xml:id="br0">
      <inkml:brushProperty name="width" value="0.3" units="cm"/>
      <inkml:brushProperty name="height" value="0.6" units="cm"/>
      <inkml:brushProperty name="color" value="#232323"/>
      <inkml:brushProperty name="tip" value="rectangle"/>
      <inkml:brushProperty name="rasterOp" value="maskPen"/>
      <inkml:brushProperty name="ignorePressure" value="1"/>
    </inkml:brush>
  </inkml:definitions>
  <inkml:trace contextRef="#ctx0" brushRef="#br0">4359 98,'-566'0,"535"-2,-59-10,57 6,-51-3,-651 8,353 3,-456-2,665 14,11 0,8 1,18-1,1 0,81-7,-55 1,-303-9,401 0,1 0,0 0,0-1,0 0,1-1,-1 0,1-1,-12-5,-70-45,70 41,17 11,0-1,0 1,0-1,0 0,0 0,0-1,1 1,0-1,0 0,0 0,0 0,-2-5,1-4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8T11:29:50.908"/>
    </inkml:context>
    <inkml:brush xml:id="br0">
      <inkml:brushProperty name="width" value="0.3" units="cm"/>
      <inkml:brushProperty name="height" value="0.6" units="cm"/>
      <inkml:brushProperty name="color" value="#232323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30,'3032'0,"-2666"15,11-1,-298-16,77 4,-134 1,35 10,-22-4,-29-8,-1 1,1-1,-1 1,0 0,0 1,0-1,0 1,0 0,-1 0,6 5,-9-7,0 0,0 0,0 0,0 0,-1 0,1 0,0 1,-1-1,1 0,-1 0,1 1,-1-1,0 0,1 1,-1-1,0 0,0 1,0 1,0-1,-1 0,0 0,1 0,-1 0,0 0,0 0,0 0,0-1,-1 1,1 0,0-1,-1 1,1-1,-1 1,-2 1,-5 4,-1 0,0-1,0 0,0 0,-1-1,0-1,0 0,0 0,0-1,-1 0,1-1,-24 1,6-3,-1-1,1-1,0-2,-30-7,12 2,-3-1,-67-22,76 17,-59-22,74 26,-1 1,-41-9,-30-10,95 27,0 1,0 0,0-1,0 0,0 0,1 0,-1 0,1 0,-1 0,-2-4,-4-8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909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customXml" Target="../ink/ink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6163" y="908328"/>
            <a:ext cx="7671673" cy="13146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HomeEase: Connecting You to Trusted Home Services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736163" y="2538532"/>
            <a:ext cx="3544610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Team-153/LOGIC LEGENDS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736163" y="3182660"/>
            <a:ext cx="7671673" cy="269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Aryan Raghuvanshi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736163" y="3525322"/>
            <a:ext cx="7671673" cy="269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Atharva Pal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736163" y="3867983"/>
            <a:ext cx="7671673" cy="269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Swayam Dhamonia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736163" y="4210645"/>
            <a:ext cx="7671673" cy="269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Jayveer Singh Rathore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736163" y="4553307"/>
            <a:ext cx="7671673" cy="269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Ronak parwal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736163" y="4895969"/>
            <a:ext cx="7671673" cy="269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Tanishq singh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736163" y="5401628"/>
            <a:ext cx="7671673" cy="673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We solve the problem of finding reliable home service pros in Tier 2 and 3 cities. Our platform prioritizes trust, ease, and accessibility for all users.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736163" y="6311384"/>
            <a:ext cx="7671673" cy="10097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To make this vision a reality, we need your active participation and dedication. Let's work together to build a platform that truly empowers every community by ensuring trustworthy professionals are always accessible and available.</a:t>
            </a:r>
            <a:endParaRPr lang="en-US" sz="1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1379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The Problem &amp; Proposed Solution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71512"/>
            <a:ext cx="7556421" cy="2569488"/>
          </a:xfrm>
          <a:prstGeom prst="roundRect">
            <a:avLst>
              <a:gd name="adj" fmla="val 3708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8059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Problems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296364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Difficulty in finding skilled and reliable service professionals in Tier 2 &amp; 3 cities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224" y="4101465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Dependence on informal networks and word-of-mouth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8224" y="454366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Lack of transparency, quality assurance, and trust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93790" y="5367814"/>
            <a:ext cx="7556421" cy="2047994"/>
          </a:xfrm>
          <a:prstGeom prst="roundRect">
            <a:avLst>
              <a:gd name="adj" fmla="val 4652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28224" y="5602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Solution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28224" y="6092666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 digital platform that connects users in smaller cities to verified, trustworthy home service professionals with transparent pricing and quality assurance.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2236" y="583168"/>
            <a:ext cx="8939570" cy="662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Innovation, Feasibility &amp; Scalability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42236" y="1564124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Innovation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742236" y="2213610"/>
            <a:ext cx="13145929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Geo-targeted rollout in Tier 2/3 cities with high service gaps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42236" y="2626995"/>
            <a:ext cx="13145929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Real-time matching with verified professionals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42236" y="3040380"/>
            <a:ext cx="13145929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User-friendly design suitable for low-digital-literacy users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42236" y="3697724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Feasibility</a:t>
            </a:r>
            <a:endParaRPr lang="en-US" sz="2050" dirty="0"/>
          </a:p>
        </p:txBody>
      </p:sp>
      <p:sp>
        <p:nvSpPr>
          <p:cNvPr id="8" name="Text 6"/>
          <p:cNvSpPr/>
          <p:nvPr/>
        </p:nvSpPr>
        <p:spPr>
          <a:xfrm>
            <a:off x="742236" y="4347210"/>
            <a:ext cx="13145929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Technical infrastructure leveraging scalable cloud services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42236" y="4760595"/>
            <a:ext cx="13145929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Established partnerships with local service providers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42236" y="5173980"/>
            <a:ext cx="13145929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Mobile-first approach ensuring accessibility across devices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742236" y="5831324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Scalability</a:t>
            </a:r>
            <a:endParaRPr lang="en-US" sz="2050" dirty="0"/>
          </a:p>
        </p:txBody>
      </p:sp>
      <p:sp>
        <p:nvSpPr>
          <p:cNvPr id="12" name="Text 10"/>
          <p:cNvSpPr/>
          <p:nvPr/>
        </p:nvSpPr>
        <p:spPr>
          <a:xfrm>
            <a:off x="742236" y="6480810"/>
            <a:ext cx="13145929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Modular platform architecture for easy expansion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742236" y="6894195"/>
            <a:ext cx="13145929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Multilingual support to reach diverse user base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742236" y="7307580"/>
            <a:ext cx="13145929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Data-driven insights to optimize and expand services efficiently</a:t>
            </a:r>
            <a:endParaRPr lang="en-US" sz="16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151CAEE-FA2E-7FBE-CDAD-B0DBB6B9B6D4}"/>
                  </a:ext>
                </a:extLst>
              </p14:cNvPr>
              <p14:cNvContentPartPr/>
              <p14:nvPr/>
            </p14:nvContentPartPr>
            <p14:xfrm>
              <a:off x="12852320" y="7894200"/>
              <a:ext cx="1595520" cy="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151CAEE-FA2E-7FBE-CDAD-B0DBB6B9B6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8320" y="7678200"/>
                <a:ext cx="170316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3B42F67-A017-7A34-EB05-BF1BCC6E8F5C}"/>
                  </a:ext>
                </a:extLst>
              </p14:cNvPr>
              <p14:cNvContentPartPr/>
              <p14:nvPr/>
            </p14:nvContentPartPr>
            <p14:xfrm>
              <a:off x="12890480" y="7989240"/>
              <a:ext cx="1587600" cy="38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3B42F67-A017-7A34-EB05-BF1BCC6E8F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36480" y="7881600"/>
                <a:ext cx="1695240" cy="25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30874"/>
            <a:ext cx="87184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Market Opportunity and Impact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066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Target Market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8777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400M+ residents in Tier 2 &amp; 3 cities with unmet needs.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5066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Market Size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08777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$20B+ growing home services sector.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5066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Revenue Model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087773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15% commission on completed services via our app.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5066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Social Impact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087773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Empowering skilled pros and improving living standards.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63570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787155-3364-FB5B-5FCB-2B0CEA633C8C}"/>
                  </a:ext>
                </a:extLst>
              </p14:cNvPr>
              <p14:cNvContentPartPr/>
              <p14:nvPr/>
            </p14:nvContentPartPr>
            <p14:xfrm>
              <a:off x="12862400" y="7843080"/>
              <a:ext cx="1606680" cy="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787155-3364-FB5B-5FCB-2B0CEA633C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08400" y="7627080"/>
                <a:ext cx="171432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5508361-6523-1375-3EED-B31DF6F3D80B}"/>
                  </a:ext>
                </a:extLst>
              </p14:cNvPr>
              <p14:cNvContentPartPr/>
              <p14:nvPr/>
            </p14:nvContentPartPr>
            <p14:xfrm>
              <a:off x="12842960" y="7934160"/>
              <a:ext cx="1666080" cy="51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5508361-6523-1375-3EED-B31DF6F3D8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88960" y="7826520"/>
                <a:ext cx="17737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42D6499-701A-71EF-3EBA-06627028E8E2}"/>
                  </a:ext>
                </a:extLst>
              </p14:cNvPr>
              <p14:cNvContentPartPr/>
              <p14:nvPr/>
            </p14:nvContentPartPr>
            <p14:xfrm>
              <a:off x="12841520" y="8005800"/>
              <a:ext cx="1565280" cy="30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42D6499-701A-71EF-3EBA-06627028E8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87880" y="7898160"/>
                <a:ext cx="16729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6AA45A-83B6-5798-F4C0-0D1896E6B8F2}"/>
                  </a:ext>
                </a:extLst>
              </p14:cNvPr>
              <p14:cNvContentPartPr/>
              <p14:nvPr/>
            </p14:nvContentPartPr>
            <p14:xfrm>
              <a:off x="13085600" y="711156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6AA45A-83B6-5798-F4C0-0D1896E6B8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031960" y="700392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0854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Future Plans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75748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1757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Launch MVP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2247900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Deploy in one Tier 3 city to validate model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283761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2837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Local Partnerships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3328035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Collaborate with local technicians and vocational centers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391775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39177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Mobile App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4408170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Develop with regional language support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300913" y="4997887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811095" y="49978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New Services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811095" y="5488305"/>
            <a:ext cx="60255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Add emergency options and Annual Maintenance Contracts (AMC)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960632" y="6440924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470815" y="64409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Regional Expansion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7470815" y="6931343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Expand to more regions using a franchise model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5D228A4-7426-C720-521F-746DAE785902}"/>
                  </a:ext>
                </a:extLst>
              </p14:cNvPr>
              <p14:cNvContentPartPr/>
              <p14:nvPr/>
            </p14:nvContentPartPr>
            <p14:xfrm>
              <a:off x="12821720" y="7803120"/>
              <a:ext cx="1648080" cy="171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5D228A4-7426-C720-521F-746DAE7859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68080" y="7695120"/>
                <a:ext cx="17557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53A9D6-15E3-058E-2D5C-06147DDC1047}"/>
                  </a:ext>
                </a:extLst>
              </p14:cNvPr>
              <p14:cNvContentPartPr/>
              <p14:nvPr/>
            </p14:nvContentPartPr>
            <p14:xfrm>
              <a:off x="12857720" y="7940280"/>
              <a:ext cx="1569240" cy="56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53A9D6-15E3-058E-2D5C-06147DDC10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04080" y="7832640"/>
                <a:ext cx="16768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7C805BB-8288-C581-81D7-06F9FD01955A}"/>
                  </a:ext>
                </a:extLst>
              </p14:cNvPr>
              <p14:cNvContentPartPr/>
              <p14:nvPr/>
            </p14:nvContentPartPr>
            <p14:xfrm>
              <a:off x="12902720" y="7985280"/>
              <a:ext cx="1510560" cy="82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7C805BB-8288-C581-81D7-06F9FD0195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49080" y="7877640"/>
                <a:ext cx="16182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0617F33-2FC8-A9CD-DB22-433DF49EED6F}"/>
                  </a:ext>
                </a:extLst>
              </p14:cNvPr>
              <p14:cNvContentPartPr/>
              <p14:nvPr/>
            </p14:nvContentPartPr>
            <p14:xfrm>
              <a:off x="12884000" y="7994280"/>
              <a:ext cx="1269360" cy="64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0617F33-2FC8-A9CD-DB22-433DF49EED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30000" y="7886640"/>
                <a:ext cx="13770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CE39AF-CD5E-6A57-14C1-EFAB8C31D758}"/>
                  </a:ext>
                </a:extLst>
              </p14:cNvPr>
              <p14:cNvContentPartPr/>
              <p14:nvPr/>
            </p14:nvContentPartPr>
            <p14:xfrm>
              <a:off x="12872480" y="8016240"/>
              <a:ext cx="801720" cy="21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CE39AF-CD5E-6A57-14C1-EFAB8C31D75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818840" y="7908240"/>
                <a:ext cx="909360" cy="23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326</Words>
  <Application>Microsoft Office PowerPoint</Application>
  <PresentationFormat>Custom</PresentationFormat>
  <Paragraphs>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Funnel Sans</vt:lpstr>
      <vt:lpstr>Mona Sans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Atharva pal</cp:lastModifiedBy>
  <cp:revision>2</cp:revision>
  <dcterms:created xsi:type="dcterms:W3CDTF">2025-05-18T11:24:15Z</dcterms:created>
  <dcterms:modified xsi:type="dcterms:W3CDTF">2025-05-18T11:31:10Z</dcterms:modified>
</cp:coreProperties>
</file>