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Google Shape;11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61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Google Shape;62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Google Shape;18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2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Google Shape;23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Google Shape;24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9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Google Shape;30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Google Shape;31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4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0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5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9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Google Shape;5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Google Shape;53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6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Google Shape;57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2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 defTabSz="850391">
              <a:defRPr sz="4464"/>
            </a:pPr>
            <a:r>
              <a:t>Status Report:</a:t>
            </a:r>
            <a:br/>
            <a:r>
              <a:t>GPU-Accelerated KMP</a:t>
            </a:r>
          </a:p>
        </p:txBody>
      </p:sp>
      <p:sp>
        <p:nvSpPr>
          <p:cNvPr id="128" name="Google Shape;73;p13"/>
          <p:cNvSpPr txBox="1"/>
          <p:nvPr>
            <p:ph type="subTitle" sz="half" idx="1"/>
          </p:nvPr>
        </p:nvSpPr>
        <p:spPr>
          <a:xfrm>
            <a:off x="109849" y="3228450"/>
            <a:ext cx="9034202" cy="1241701"/>
          </a:xfrm>
          <a:prstGeom prst="rect">
            <a:avLst/>
          </a:prstGeom>
        </p:spPr>
        <p:txBody>
          <a:bodyPr/>
          <a:lstStyle>
            <a:lvl1pPr marL="0" indent="0" algn="ctr"/>
          </a:lstStyle>
          <a:p>
            <a:pPr/>
            <a:r>
              <a:t>Feiran Wang(feiranw2) • Xingjian Ye(xye16) • Aryan Raja(aryankr2)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28;p22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Implementation Comparison</a:t>
            </a:r>
          </a:p>
        </p:txBody>
      </p:sp>
      <p:sp>
        <p:nvSpPr>
          <p:cNvPr id="157" name="Google Shape;129;p22"/>
          <p:cNvSpPr txBox="1"/>
          <p:nvPr>
            <p:ph type="body" idx="1"/>
          </p:nvPr>
        </p:nvSpPr>
        <p:spPr>
          <a:xfrm>
            <a:off x="2378100" y="1071524"/>
            <a:ext cx="6518400" cy="4074902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200000"/>
              </a:lnSpc>
              <a:buSzTx/>
              <a:buNone/>
              <a:defRPr sz="1600"/>
            </a:pPr>
            <a:r>
              <a:t>We have tested 3 kernel implementations:</a:t>
            </a:r>
          </a:p>
          <a:p>
            <a:pPr marL="914400" indent="-330200">
              <a:lnSpc>
                <a:spcPct val="200000"/>
              </a:lnSpc>
              <a:spcBef>
                <a:spcPts val="1200"/>
              </a:spcBef>
              <a:buSzPts val="1600"/>
              <a:defRPr sz="1600"/>
            </a:pPr>
            <a:r>
              <a:t>Basic KMP Kernel</a:t>
            </a:r>
          </a:p>
          <a:p>
            <a:pPr marL="914400" indent="-330200">
              <a:lnSpc>
                <a:spcPct val="200000"/>
              </a:lnSpc>
              <a:buSzPts val="1600"/>
              <a:defRPr sz="1600"/>
            </a:pPr>
            <a:r>
              <a:t>Shared memory kernel</a:t>
            </a:r>
          </a:p>
          <a:p>
            <a:pPr marL="914400" indent="-330200">
              <a:lnSpc>
                <a:spcPct val="200000"/>
              </a:lnSpc>
              <a:buSzPts val="1600"/>
              <a:defRPr sz="1600"/>
            </a:pPr>
            <a:r>
              <a:t>Constant memory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34;p23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Implementation Comparison</a:t>
            </a:r>
          </a:p>
        </p:txBody>
      </p:sp>
      <p:pic>
        <p:nvPicPr>
          <p:cNvPr id="16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0" y="1071524"/>
            <a:ext cx="5254336" cy="3528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34;p23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Implementation Comparison</a:t>
            </a:r>
          </a:p>
        </p:txBody>
      </p:sp>
      <p:pic>
        <p:nvPicPr>
          <p:cNvPr id="16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0" y="1071525"/>
            <a:ext cx="5873175" cy="3536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34;p23"/>
          <p:cNvSpPr txBox="1"/>
          <p:nvPr>
            <p:ph type="title"/>
          </p:nvPr>
        </p:nvSpPr>
        <p:spPr>
          <a:xfrm>
            <a:off x="2476500" y="313476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Comparison Samples</a:t>
            </a:r>
          </a:p>
        </p:txBody>
      </p:sp>
      <p:sp>
        <p:nvSpPr>
          <p:cNvPr id="166" name="Google Shape;135;p23"/>
          <p:cNvSpPr txBox="1"/>
          <p:nvPr>
            <p:ph type="body" sz="quarter" idx="1"/>
          </p:nvPr>
        </p:nvSpPr>
        <p:spPr>
          <a:xfrm>
            <a:off x="237167" y="4102411"/>
            <a:ext cx="4478665" cy="635402"/>
          </a:xfrm>
          <a:prstGeom prst="rect">
            <a:avLst/>
          </a:prstGeom>
        </p:spPr>
        <p:txBody>
          <a:bodyPr/>
          <a:lstStyle>
            <a:lvl1pPr marL="0" indent="457200">
              <a:lnSpc>
                <a:spcPct val="200000"/>
              </a:lnSpc>
              <a:buSzTx/>
              <a:buNone/>
            </a:lvl1pPr>
          </a:lstStyle>
          <a:p>
            <a:pPr/>
            <a:r>
              <a:t>Basic Kernel</a:t>
            </a:r>
          </a:p>
        </p:txBody>
      </p:sp>
      <p:pic>
        <p:nvPicPr>
          <p:cNvPr id="167" name="Google Shape;136;p23" descr="Google Shape;136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195" y="885549"/>
            <a:ext cx="2326215" cy="3280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oogle Shape;143;p24" descr="Google Shape;14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5455" y="866566"/>
            <a:ext cx="2437476" cy="338285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3"/>
          <p:cNvSpPr txBox="1"/>
          <p:nvPr/>
        </p:nvSpPr>
        <p:spPr>
          <a:xfrm>
            <a:off x="3397020" y="4346156"/>
            <a:ext cx="448056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Shared Memory Kernel</a:t>
            </a:r>
          </a:p>
        </p:txBody>
      </p:sp>
      <p:pic>
        <p:nvPicPr>
          <p:cNvPr id="170" name="Google Shape;150;p25" descr="Google Shape;150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6193" y="855945"/>
            <a:ext cx="2551908" cy="339347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6"/>
          <p:cNvSpPr txBox="1"/>
          <p:nvPr/>
        </p:nvSpPr>
        <p:spPr>
          <a:xfrm>
            <a:off x="6557819" y="4338947"/>
            <a:ext cx="448056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Constant Memory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55;p26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Future Optimizations</a:t>
            </a:r>
          </a:p>
        </p:txBody>
      </p:sp>
      <p:sp>
        <p:nvSpPr>
          <p:cNvPr id="174" name="Google Shape;156;p26"/>
          <p:cNvSpPr txBox="1"/>
          <p:nvPr>
            <p:ph type="body" idx="1"/>
          </p:nvPr>
        </p:nvSpPr>
        <p:spPr>
          <a:xfrm>
            <a:off x="2378100" y="1538024"/>
            <a:ext cx="6518400" cy="4074902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00000"/>
              </a:lnSpc>
              <a:buSzPts val="1600"/>
              <a:defRPr sz="1600"/>
            </a:pPr>
            <a:r>
              <a:t>Implementing state machine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Utilizing streams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Thread coarsening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Using constant memory in shared memory implementation for pattern and fail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61;p27"/>
          <p:cNvSpPr txBox="1"/>
          <p:nvPr>
            <p:ph type="title"/>
          </p:nvPr>
        </p:nvSpPr>
        <p:spPr>
          <a:xfrm>
            <a:off x="406425" y="1806824"/>
            <a:ext cx="8296800" cy="1542002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8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Problem Background</a:t>
            </a:r>
          </a:p>
        </p:txBody>
      </p:sp>
      <p:sp>
        <p:nvSpPr>
          <p:cNvPr id="131" name="Google Shape;79;p14"/>
          <p:cNvSpPr txBox="1"/>
          <p:nvPr>
            <p:ph type="body" idx="1"/>
          </p:nvPr>
        </p:nvSpPr>
        <p:spPr>
          <a:xfrm>
            <a:off x="2400250" y="1078624"/>
            <a:ext cx="6578401" cy="368550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30000"/>
              </a:lnSpc>
              <a:buSzPts val="1600"/>
              <a:defRPr sz="1600"/>
            </a:pPr>
            <a:r>
              <a:t>The KMP algorithm consists of two main components: </a:t>
            </a:r>
          </a:p>
          <a:p>
            <a:pPr indent="-330200">
              <a:lnSpc>
                <a:spcPct val="130000"/>
              </a:lnSpc>
              <a:buSzPts val="1600"/>
              <a:defRPr sz="1600"/>
            </a:pPr>
            <a:r>
              <a:t>Preprocessing the pattern:</a:t>
            </a:r>
          </a:p>
          <a:p>
            <a:pPr marL="914400" indent="-330200">
              <a:lnSpc>
                <a:spcPct val="130000"/>
              </a:lnSpc>
              <a:buSzPts val="1600"/>
              <a:defRPr sz="1600"/>
            </a:pPr>
            <a:r>
              <a:t>builds a prefix function to indicate shift for a mismatch</a:t>
            </a:r>
          </a:p>
          <a:p>
            <a:pPr marL="914400" indent="-330200">
              <a:lnSpc>
                <a:spcPct val="130000"/>
              </a:lnSpc>
              <a:buSzPts val="1600"/>
              <a:defRPr sz="1600"/>
            </a:pPr>
            <a:r>
              <a:t>Time Complexity: O(m); m - pattern length</a:t>
            </a:r>
          </a:p>
          <a:p>
            <a:pPr indent="-330200">
              <a:lnSpc>
                <a:spcPct val="130000"/>
              </a:lnSpc>
              <a:buSzPts val="1600"/>
              <a:defRPr sz="1600"/>
            </a:pPr>
            <a:r>
              <a:t>Searching the text:</a:t>
            </a:r>
          </a:p>
          <a:p>
            <a:pPr lvl="1" marL="914400" indent="-330200">
              <a:lnSpc>
                <a:spcPct val="130000"/>
              </a:lnSpc>
              <a:buSzPts val="1600"/>
              <a:defRPr sz="1600"/>
            </a:pPr>
            <a:r>
              <a:t>Does character-by-character scan and uses the prefix function to calculate the next index to start scan in pattern</a:t>
            </a:r>
          </a:p>
          <a:p>
            <a:pPr lvl="1" marL="914400" indent="-330200">
              <a:lnSpc>
                <a:spcPct val="130000"/>
              </a:lnSpc>
              <a:buSzPts val="1600"/>
              <a:defRPr sz="1600"/>
            </a:pPr>
            <a:r>
              <a:t>Time Complexity: O(n); n - text length</a:t>
            </a:r>
          </a:p>
          <a:p>
            <a:pPr indent="-330200">
              <a:lnSpc>
                <a:spcPct val="130000"/>
              </a:lnSpc>
              <a:buSzPts val="1600"/>
              <a:defRPr sz="1600"/>
            </a:pPr>
            <a:r>
              <a:t>Total Complexity:</a:t>
            </a:r>
          </a:p>
          <a:p>
            <a:pPr lvl="1" marL="914400" indent="-330200">
              <a:lnSpc>
                <a:spcPct val="130000"/>
              </a:lnSpc>
              <a:buSzPts val="1600"/>
              <a:defRPr sz="1600"/>
            </a:pPr>
            <a:r>
              <a:t>Time - O(n + m)</a:t>
            </a:r>
          </a:p>
          <a:p>
            <a:pPr lvl="1" marL="914400" indent="-330200">
              <a:lnSpc>
                <a:spcPct val="130000"/>
              </a:lnSpc>
              <a:buSzPts val="1600"/>
              <a:defRPr sz="1600"/>
            </a:pPr>
            <a:r>
              <a:t>Space - O(m); for prefix function, represented as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4;p15"/>
          <p:cNvSpPr txBox="1"/>
          <p:nvPr>
            <p:ph type="title"/>
          </p:nvPr>
        </p:nvSpPr>
        <p:spPr>
          <a:xfrm>
            <a:off x="24003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Motivation</a:t>
            </a:r>
          </a:p>
        </p:txBody>
      </p:sp>
      <p:sp>
        <p:nvSpPr>
          <p:cNvPr id="134" name="Google Shape;85;p15"/>
          <p:cNvSpPr txBox="1"/>
          <p:nvPr>
            <p:ph type="body" idx="1"/>
          </p:nvPr>
        </p:nvSpPr>
        <p:spPr>
          <a:xfrm>
            <a:off x="2400300" y="1418199"/>
            <a:ext cx="6518400" cy="407490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50000"/>
              </a:lnSpc>
              <a:buSzPts val="1600"/>
              <a:defRPr sz="1600"/>
            </a:pPr>
            <a:r>
              <a:t>Large-scale data processing: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Faster results by dividing workload across GPU cores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Useful for genomic sequences, web logs, textual data</a:t>
            </a:r>
          </a:p>
          <a:p>
            <a:pPr indent="-330200">
              <a:lnSpc>
                <a:spcPct val="150000"/>
              </a:lnSpc>
              <a:buSzPts val="1600"/>
              <a:defRPr sz="1600"/>
            </a:pPr>
            <a:r>
              <a:t>Real-time applications: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Helps meet strict latency requirements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Applicable to intrusion detection systems, live stream text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0;p16"/>
          <p:cNvSpPr txBox="1"/>
          <p:nvPr>
            <p:ph type="title"/>
          </p:nvPr>
        </p:nvSpPr>
        <p:spPr>
          <a:xfrm>
            <a:off x="24003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Motivation</a:t>
            </a:r>
          </a:p>
        </p:txBody>
      </p:sp>
      <p:sp>
        <p:nvSpPr>
          <p:cNvPr id="137" name="Google Shape;91;p16"/>
          <p:cNvSpPr txBox="1"/>
          <p:nvPr>
            <p:ph type="body" idx="1"/>
          </p:nvPr>
        </p:nvSpPr>
        <p:spPr>
          <a:xfrm>
            <a:off x="2400300" y="1418199"/>
            <a:ext cx="6518400" cy="407490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50000"/>
              </a:lnSpc>
              <a:buSzPts val="1600"/>
              <a:defRPr sz="1600"/>
            </a:pPr>
            <a:r>
              <a:t>Scalability: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GPU-based parallelization is highly scalable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Benefits from continued growth in GPU processing power</a:t>
            </a:r>
          </a:p>
          <a:p>
            <a:pPr indent="-330200">
              <a:lnSpc>
                <a:spcPct val="150000"/>
              </a:lnSpc>
              <a:buSzPts val="1600"/>
              <a:defRPr sz="1600"/>
            </a:pPr>
            <a:r>
              <a:t>Multiple pattern matching: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Significantly speeds up the process</a:t>
            </a:r>
          </a:p>
          <a:p>
            <a:pPr lvl="1" marL="914400" indent="-330200">
              <a:lnSpc>
                <a:spcPct val="150000"/>
              </a:lnSpc>
              <a:buSzPts val="1600"/>
              <a:defRPr sz="1600"/>
            </a:pPr>
            <a:r>
              <a:t>Different GPU cores search for different patterns simultaneously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6;p17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Baseline KMP-CPU</a:t>
            </a:r>
          </a:p>
        </p:txBody>
      </p:sp>
      <p:sp>
        <p:nvSpPr>
          <p:cNvPr id="140" name="Google Shape;97;p17"/>
          <p:cNvSpPr txBox="1"/>
          <p:nvPr>
            <p:ph type="body" idx="1"/>
          </p:nvPr>
        </p:nvSpPr>
        <p:spPr>
          <a:xfrm>
            <a:off x="2378100" y="1071524"/>
            <a:ext cx="6518400" cy="4074902"/>
          </a:xfrm>
          <a:prstGeom prst="rect">
            <a:avLst/>
          </a:prstGeom>
        </p:spPr>
        <p:txBody>
          <a:bodyPr/>
          <a:lstStyle/>
          <a:p>
            <a:pPr indent="-330200">
              <a:buSzPts val="1600"/>
              <a:defRPr sz="1600"/>
            </a:pPr>
            <a:r>
              <a:t>Text Data Size: 1GB</a:t>
            </a:r>
          </a:p>
          <a:p>
            <a:pPr indent="-330200">
              <a:buSzPts val="1600"/>
              <a:defRPr sz="1600"/>
            </a:pPr>
            <a:r>
              <a:t>Pattern Length: 13</a:t>
            </a:r>
          </a:p>
          <a:p>
            <a:pPr indent="-330200">
              <a:buSzPts val="1600"/>
              <a:defRPr sz="1600"/>
            </a:pPr>
            <a:r>
              <a:t>Queue: rai_amd64_exclusive</a:t>
            </a:r>
          </a:p>
          <a:p>
            <a:pPr indent="-330200">
              <a:buSzPts val="1600"/>
              <a:defRPr sz="1600"/>
            </a:pPr>
            <a:r>
              <a:t>Six run average: 5474.6028 ms</a:t>
            </a:r>
          </a:p>
          <a:p>
            <a:pPr indent="-330200">
              <a:buSzPts val="1600"/>
              <a:defRPr sz="1600"/>
            </a:pPr>
            <a:r>
              <a:t>Rai output:</a:t>
            </a:r>
          </a:p>
        </p:txBody>
      </p:sp>
      <p:pic>
        <p:nvPicPr>
          <p:cNvPr id="141" name="Google Shape;98;p17" descr="Google Shape;98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4249" y="2640175"/>
            <a:ext cx="5086351" cy="179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03;p18"/>
          <p:cNvSpPr txBox="1"/>
          <p:nvPr>
            <p:ph type="title"/>
          </p:nvPr>
        </p:nvSpPr>
        <p:spPr>
          <a:xfrm>
            <a:off x="1781075" y="44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Baseline KMP-GPU</a:t>
            </a:r>
          </a:p>
        </p:txBody>
      </p:sp>
      <p:sp>
        <p:nvSpPr>
          <p:cNvPr id="144" name="Google Shape;104;p18"/>
          <p:cNvSpPr txBox="1"/>
          <p:nvPr>
            <p:ph type="body" idx="1"/>
          </p:nvPr>
        </p:nvSpPr>
        <p:spPr>
          <a:xfrm>
            <a:off x="1781075" y="1660799"/>
            <a:ext cx="6518400" cy="4074902"/>
          </a:xfrm>
          <a:prstGeom prst="rect">
            <a:avLst/>
          </a:prstGeom>
        </p:spPr>
        <p:txBody>
          <a:bodyPr/>
          <a:lstStyle/>
          <a:p>
            <a:pPr indent="-330200">
              <a:buSzPts val="1600"/>
              <a:defRPr sz="1600"/>
            </a:pPr>
            <a:r>
              <a:t>Text Data Size: 1GB</a:t>
            </a:r>
          </a:p>
          <a:p>
            <a:pPr indent="-330200">
              <a:buSzPts val="1600"/>
              <a:defRPr sz="1600"/>
            </a:pPr>
            <a:r>
              <a:t>Pattern Length: 13</a:t>
            </a:r>
          </a:p>
          <a:p>
            <a:pPr indent="-330200">
              <a:buSzPts val="1600"/>
              <a:defRPr sz="1600"/>
            </a:pPr>
            <a:r>
              <a:t>Queue: rai_amd64_exclusive</a:t>
            </a:r>
          </a:p>
          <a:p>
            <a:pPr indent="-330200">
              <a:buSzPts val="1600"/>
              <a:defRPr sz="1600"/>
            </a:pPr>
            <a:r>
              <a:t>5 run average: 55.727 ms</a:t>
            </a:r>
          </a:p>
        </p:txBody>
      </p:sp>
      <p:pic>
        <p:nvPicPr>
          <p:cNvPr id="145" name="Google Shape;105;p18" descr="Google Shape;105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2801" y="690163"/>
            <a:ext cx="2573801" cy="3763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0;p19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Parallelization</a:t>
            </a:r>
          </a:p>
        </p:txBody>
      </p:sp>
      <p:sp>
        <p:nvSpPr>
          <p:cNvPr id="148" name="Google Shape;111;p19"/>
          <p:cNvSpPr txBox="1"/>
          <p:nvPr>
            <p:ph type="body" idx="1"/>
          </p:nvPr>
        </p:nvSpPr>
        <p:spPr>
          <a:xfrm>
            <a:off x="2378100" y="1538024"/>
            <a:ext cx="6518400" cy="4074902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00000"/>
              </a:lnSpc>
              <a:buSzPts val="1600"/>
              <a:defRPr sz="1600"/>
            </a:pPr>
            <a:r>
              <a:t>Splitting input text across threads 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Each thread scans 20,000 characters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Block size = 64</a:t>
            </a:r>
          </a:p>
          <a:p>
            <a:pPr indent="-330200">
              <a:lnSpc>
                <a:spcPct val="200000"/>
              </a:lnSpc>
              <a:buSzPts val="1600"/>
              <a:defRPr sz="1600"/>
            </a:pPr>
            <a:r>
              <a:t>Pattern and fail array are stored in global/constant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6;p20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Dataset (Input)</a:t>
            </a:r>
          </a:p>
        </p:txBody>
      </p:sp>
      <p:sp>
        <p:nvSpPr>
          <p:cNvPr id="151" name="Google Shape;117;p20"/>
          <p:cNvSpPr txBox="1"/>
          <p:nvPr>
            <p:ph type="body" idx="1"/>
          </p:nvPr>
        </p:nvSpPr>
        <p:spPr>
          <a:xfrm>
            <a:off x="2378100" y="1071524"/>
            <a:ext cx="6518400" cy="4074902"/>
          </a:xfrm>
          <a:prstGeom prst="rect">
            <a:avLst/>
          </a:prstGeom>
        </p:spPr>
        <p:txBody>
          <a:bodyPr/>
          <a:lstStyle/>
          <a:p>
            <a:pPr indent="-330200">
              <a:buSzPts val="1600"/>
              <a:defRPr sz="1600"/>
            </a:pPr>
            <a:r>
              <a:t>Dataset Overview:</a:t>
            </a:r>
          </a:p>
          <a:p>
            <a:pPr lvl="2" marL="1371600" indent="-330200">
              <a:buSzPts val="1600"/>
              <a:defRPr sz="1600"/>
            </a:pPr>
            <a:r>
              <a:t>Source: NCBI Human Genomic Data Sequences</a:t>
            </a:r>
          </a:p>
          <a:p>
            <a:pPr lvl="2" marL="1371600" indent="-330200">
              <a:buSzPts val="1600"/>
              <a:defRPr sz="1600"/>
            </a:pPr>
            <a:r>
              <a:t>Six Chromosome type sequences( Type 1-6)</a:t>
            </a:r>
          </a:p>
          <a:p>
            <a:pPr lvl="2" marL="1371600" indent="-330200">
              <a:buSzPts val="1600"/>
              <a:defRPr sz="1600"/>
            </a:pPr>
            <a:r>
              <a:t>Dataset size ~ 1.5 GB</a:t>
            </a:r>
          </a:p>
          <a:p>
            <a:pPr indent="-330200">
              <a:buSzPts val="1600"/>
              <a:defRPr sz="1600"/>
            </a:pPr>
            <a:r>
              <a:t>Text Data generation:</a:t>
            </a:r>
          </a:p>
          <a:p>
            <a:pPr lvl="2" marL="1371600" indent="-330200">
              <a:buSzPts val="1600"/>
              <a:defRPr sz="1600"/>
            </a:pPr>
            <a:r>
              <a:t>Reads six chromosome file</a:t>
            </a:r>
          </a:p>
          <a:p>
            <a:pPr lvl="2" marL="1371600" indent="-330200">
              <a:buSzPts val="1600"/>
              <a:defRPr sz="1600"/>
            </a:pPr>
            <a:r>
              <a:t>Generate a txt file with text of required length</a:t>
            </a:r>
          </a:p>
          <a:p>
            <a:pPr lvl="2" marL="1371600" indent="-330200">
              <a:buSzPts val="1600"/>
              <a:defRPr sz="1600"/>
            </a:pPr>
            <a:r>
              <a:t>Loops over existing files if required length &gt; total file characters</a:t>
            </a:r>
          </a:p>
          <a:p>
            <a:pPr indent="-330200">
              <a:buSzPts val="1600"/>
              <a:defRPr sz="1600"/>
            </a:pPr>
            <a:r>
              <a:t>Pattern Generation:</a:t>
            </a:r>
          </a:p>
          <a:p>
            <a:pPr lvl="2" marL="1371600" indent="-330200">
              <a:buSzPts val="1600"/>
              <a:defRPr sz="1600"/>
            </a:pPr>
            <a:r>
              <a:t>CPP function generates random pattern of given length</a:t>
            </a:r>
          </a:p>
          <a:p>
            <a:pPr indent="-330200">
              <a:buSzPts val="1600"/>
              <a:defRPr sz="1600"/>
            </a:pPr>
            <a:r>
              <a:t>Output: Occurrences count and indexes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2;p21"/>
          <p:cNvSpPr txBox="1"/>
          <p:nvPr>
            <p:ph type="title"/>
          </p:nvPr>
        </p:nvSpPr>
        <p:spPr>
          <a:xfrm>
            <a:off x="2476500" y="436124"/>
            <a:ext cx="6321601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Current State</a:t>
            </a:r>
          </a:p>
        </p:txBody>
      </p:sp>
      <p:sp>
        <p:nvSpPr>
          <p:cNvPr id="154" name="Google Shape;123;p21"/>
          <p:cNvSpPr txBox="1"/>
          <p:nvPr>
            <p:ph type="body" idx="1"/>
          </p:nvPr>
        </p:nvSpPr>
        <p:spPr>
          <a:xfrm>
            <a:off x="2378100" y="988724"/>
            <a:ext cx="6518400" cy="3718652"/>
          </a:xfrm>
          <a:prstGeom prst="rect">
            <a:avLst/>
          </a:prstGeom>
        </p:spPr>
        <p:txBody>
          <a:bodyPr/>
          <a:lstStyle/>
          <a:p>
            <a:pPr marL="425195" indent="-307086" defTabSz="850391">
              <a:lnSpc>
                <a:spcPct val="200000"/>
              </a:lnSpc>
              <a:defRPr sz="1488"/>
            </a:pPr>
            <a:r>
              <a:t>Single Pattern Matching kernel:</a:t>
            </a:r>
          </a:p>
          <a:p>
            <a:pPr lvl="1" marL="850391" indent="-307086" defTabSz="850391">
              <a:lnSpc>
                <a:spcPct val="200000"/>
              </a:lnSpc>
              <a:defRPr sz="1488"/>
            </a:pPr>
            <a:r>
              <a:t>Tested parameters, found block size = 64 and text input length per thread = 20,000 to perform best</a:t>
            </a:r>
          </a:p>
          <a:p>
            <a:pPr lvl="1" marL="850391" indent="-307086" defTabSz="850391">
              <a:lnSpc>
                <a:spcPct val="200000"/>
              </a:lnSpc>
              <a:defRPr sz="1488"/>
            </a:pPr>
            <a:r>
              <a:t>Implemented shared memory to store input text</a:t>
            </a:r>
          </a:p>
          <a:p>
            <a:pPr lvl="1" marL="850391" indent="-307086" defTabSz="850391">
              <a:lnSpc>
                <a:spcPct val="200000"/>
              </a:lnSpc>
              <a:defRPr sz="1488"/>
            </a:pPr>
            <a:r>
              <a:t>Implemented constant memory to store pattern and fail array</a:t>
            </a:r>
          </a:p>
          <a:p>
            <a:pPr marL="425195" indent="-307086" defTabSz="850391">
              <a:lnSpc>
                <a:spcPct val="200000"/>
              </a:lnSpc>
              <a:buChar char="○"/>
              <a:defRPr sz="1488"/>
            </a:pPr>
            <a:r>
              <a:t>State machine Single Pattern - CPU:</a:t>
            </a:r>
          </a:p>
          <a:p>
            <a:pPr lvl="1" marL="850391" indent="-307086" defTabSz="850391">
              <a:lnSpc>
                <a:spcPct val="200000"/>
              </a:lnSpc>
              <a:defRPr sz="1488"/>
            </a:pPr>
            <a:r>
              <a:t>Run time: ~1.5 secs </a:t>
            </a:r>
          </a:p>
          <a:p>
            <a:pPr marL="0" indent="0" defTabSz="850391">
              <a:lnSpc>
                <a:spcPct val="200000"/>
              </a:lnSpc>
              <a:spcBef>
                <a:spcPts val="1100"/>
              </a:spcBef>
              <a:buSzTx/>
              <a:buNone/>
              <a:defRPr sz="1488"/>
            </a:pPr>
            <a:r>
              <a:t>Next steps: Implementing multiple pattern matching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