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62" r:id="rId11"/>
    <p:sldId id="263" r:id="rId12"/>
    <p:sldId id="265" r:id="rId13"/>
    <p:sldId id="264" r:id="rId14"/>
    <p:sldId id="267" r:id="rId15"/>
    <p:sldId id="266" r:id="rId16"/>
    <p:sldId id="274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9A175-31DA-49BE-8489-6145C6C3EBB9}">
  <a:tblStyle styleId="{F689A175-31DA-49BE-8489-6145C6C3EBB9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425C23-C31C-4250-A2EF-0A430B9DA8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2aebf38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2aebf380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52aebf3801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319052f38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319052f38_5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5319052f38_5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2aebf380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2aebf3801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52aebf3801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319052f38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319052f38_8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5319052f38_8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319052f3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319052f3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5319052f3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75982BB1-CAAD-DBFA-A45A-610858E6A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319052f38_5_0:notes">
            <a:extLst>
              <a:ext uri="{FF2B5EF4-FFF2-40B4-BE49-F238E27FC236}">
                <a16:creationId xmlns:a16="http://schemas.microsoft.com/office/drawing/2014/main" id="{696A6404-69C9-C48A-06CF-FB543B99E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319052f38_5_0:notes">
            <a:extLst>
              <a:ext uri="{FF2B5EF4-FFF2-40B4-BE49-F238E27FC236}">
                <a16:creationId xmlns:a16="http://schemas.microsoft.com/office/drawing/2014/main" id="{2BA657D8-4348-0B82-B82C-A290A82A1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5319052f38_5_0:notes">
            <a:extLst>
              <a:ext uri="{FF2B5EF4-FFF2-40B4-BE49-F238E27FC236}">
                <a16:creationId xmlns:a16="http://schemas.microsoft.com/office/drawing/2014/main" id="{4D01ED17-FD4F-F292-EF41-B936E88108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51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319052f38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319052f38_5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5319052f38_5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ec1bd2bff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3ec1bd2bf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ec1bd2bff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ec1bd2bff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ec1bd2bff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3ec1bd2bf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229A1B8A-E063-3FB8-4E11-F28876D5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ec1bd2bff_4_18:notes">
            <a:extLst>
              <a:ext uri="{FF2B5EF4-FFF2-40B4-BE49-F238E27FC236}">
                <a16:creationId xmlns:a16="http://schemas.microsoft.com/office/drawing/2014/main" id="{B9EB3EE2-DDF6-00BA-E9D7-EE9723921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ec1bd2bff_4_18:notes">
            <a:extLst>
              <a:ext uri="{FF2B5EF4-FFF2-40B4-BE49-F238E27FC236}">
                <a16:creationId xmlns:a16="http://schemas.microsoft.com/office/drawing/2014/main" id="{A6006567-9C7A-4D68-9185-A315F51245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0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B3B6252-66CD-99EE-4B7A-4C36EC33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ec1bd2bff_4_18:notes">
            <a:extLst>
              <a:ext uri="{FF2B5EF4-FFF2-40B4-BE49-F238E27FC236}">
                <a16:creationId xmlns:a16="http://schemas.microsoft.com/office/drawing/2014/main" id="{C844243A-D525-30A9-1A7E-A15BEB57F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ec1bd2bff_4_18:notes">
            <a:extLst>
              <a:ext uri="{FF2B5EF4-FFF2-40B4-BE49-F238E27FC236}">
                <a16:creationId xmlns:a16="http://schemas.microsoft.com/office/drawing/2014/main" id="{E3B00091-9773-D8D4-35EB-71607E384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25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BB8475B7-93FA-F981-A6B2-F73D0064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ec1bd2bff_4_18:notes">
            <a:extLst>
              <a:ext uri="{FF2B5EF4-FFF2-40B4-BE49-F238E27FC236}">
                <a16:creationId xmlns:a16="http://schemas.microsoft.com/office/drawing/2014/main" id="{C7438CFD-BE45-17F1-39E0-52BE64843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ec1bd2bff_4_18:notes">
            <a:extLst>
              <a:ext uri="{FF2B5EF4-FFF2-40B4-BE49-F238E27FC236}">
                <a16:creationId xmlns:a16="http://schemas.microsoft.com/office/drawing/2014/main" id="{41FFEA3A-E965-69E3-13EB-A96FB559F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94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112527" y="1294141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sz="6700" dirty="0"/>
              <a:t>        S.A.D Analysis</a:t>
            </a:r>
            <a:endParaRPr sz="8300" dirty="0"/>
          </a:p>
        </p:txBody>
      </p:sp>
      <p:sp>
        <p:nvSpPr>
          <p:cNvPr id="109" name="Google Shape;109;p13"/>
          <p:cNvSpPr txBox="1"/>
          <p:nvPr/>
        </p:nvSpPr>
        <p:spPr>
          <a:xfrm>
            <a:off x="808219" y="4489176"/>
            <a:ext cx="485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</a:rPr>
              <a:t>Presented by:</a:t>
            </a:r>
            <a:endParaRPr b="1"/>
          </a:p>
        </p:txBody>
      </p:sp>
      <p:sp>
        <p:nvSpPr>
          <p:cNvPr id="110" name="Google Shape;110;p13"/>
          <p:cNvSpPr txBox="1"/>
          <p:nvPr/>
        </p:nvSpPr>
        <p:spPr>
          <a:xfrm>
            <a:off x="808219" y="4797543"/>
            <a:ext cx="48588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Ayush Saxena (IIB2022032)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Aryan </a:t>
            </a:r>
            <a:r>
              <a:rPr lang="en-US" sz="1900" dirty="0" err="1"/>
              <a:t>Rasiwasia</a:t>
            </a:r>
            <a:r>
              <a:rPr lang="en-US" sz="1900" i="0" u="none" strike="noStrike" cap="none" dirty="0">
                <a:solidFill>
                  <a:srgbClr val="000000"/>
                </a:solidFill>
              </a:rPr>
              <a:t> (IIT2022024)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Ravindra </a:t>
            </a:r>
            <a:r>
              <a:rPr lang="en-IN" sz="1900" dirty="0"/>
              <a:t>Choudhary</a:t>
            </a:r>
            <a:r>
              <a:rPr lang="en-US" sz="1900" i="0" u="none" strike="noStrike" cap="none" dirty="0">
                <a:solidFill>
                  <a:srgbClr val="000000"/>
                </a:solidFill>
              </a:rPr>
              <a:t> (IIT2022030)</a:t>
            </a:r>
            <a:endParaRPr sz="22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0" u="none" strike="noStrike" cap="none" dirty="0" err="1">
                <a:solidFill>
                  <a:srgbClr val="000000"/>
                </a:solidFill>
              </a:rPr>
              <a:t>Nomula</a:t>
            </a:r>
            <a:r>
              <a:rPr lang="en-US" sz="1900" i="0" u="none" strike="noStrike" cap="none" dirty="0">
                <a:solidFill>
                  <a:srgbClr val="000000"/>
                </a:solidFill>
              </a:rPr>
              <a:t> Suveeksha Reddy (IIT2022102)</a:t>
            </a:r>
            <a:endParaRPr sz="22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Shrinjoy Sarkar</a:t>
            </a:r>
            <a:r>
              <a:rPr lang="en-US" sz="1900" i="0" u="none" strike="noStrike" cap="none" dirty="0">
                <a:solidFill>
                  <a:srgbClr val="000000"/>
                </a:solidFill>
              </a:rPr>
              <a:t> (IIT2022105)</a:t>
            </a:r>
            <a:endParaRPr sz="19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291001" y="5559575"/>
            <a:ext cx="3409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u="none" strike="noStrike" cap="none" dirty="0">
                <a:solidFill>
                  <a:srgbClr val="000000"/>
                </a:solidFill>
              </a:rPr>
              <a:t>Under the guidance of</a:t>
            </a:r>
            <a:endParaRPr sz="1800" b="1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Prof. Pritish </a:t>
            </a:r>
            <a:r>
              <a:rPr lang="en-US" sz="2200" b="1" dirty="0" err="1"/>
              <a:t>Varadwaj</a:t>
            </a:r>
            <a:endParaRPr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685800" y="430786"/>
            <a:ext cx="10058400" cy="141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 EVALUATION METRIC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8B958-64E9-BDBE-1E7D-EF7BD61C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1" y="1956653"/>
            <a:ext cx="6054926" cy="41998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211273" y="111767"/>
            <a:ext cx="11757206" cy="152399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Confusion Matrices for S.A.D levels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6B15-C83C-F8BE-004C-614BF6FA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207"/>
            <a:ext cx="4017515" cy="3359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B40FF-035F-81EA-0857-FB24C0460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15" y="1863207"/>
            <a:ext cx="4020260" cy="3359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6FDCA-AF4C-907C-9F86-41A7BD96E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660" y="1863207"/>
            <a:ext cx="3861819" cy="3281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759790" y="97968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5200"/>
              <a:t>RESULTS</a:t>
            </a:r>
            <a:endParaRPr sz="5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6200C-B029-5161-1A50-D310D6F4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30" y="1482248"/>
            <a:ext cx="9527870" cy="47118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A1E35-6CFF-CCC7-8E52-05F784DC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3" y="1008064"/>
            <a:ext cx="11241268" cy="51488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D9714-63F5-A5DD-0172-716AA41A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902811"/>
            <a:ext cx="10248881" cy="5052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1401A4-B2AB-58ED-2840-B4F9C408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2" y="640538"/>
            <a:ext cx="4911463" cy="2699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BA645-F701-8BE7-AD31-08F938CDF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92" y="3723200"/>
            <a:ext cx="10610873" cy="2825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FFC12-94B7-5FDF-A373-1BAB937E4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229" y="640538"/>
            <a:ext cx="5262230" cy="26999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BB5FDE37-3C1B-3B4E-B24B-CAF5FCE13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D8B33-FA0D-8361-B4AF-106E6FE7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457200"/>
            <a:ext cx="9187258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Scope</a:t>
            </a:r>
            <a:endParaRPr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988142" y="2312197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IN" sz="2100" b="1" dirty="0"/>
              <a:t>Deep Learning Integration: </a:t>
            </a:r>
            <a:r>
              <a:rPr lang="en-US" sz="2000" dirty="0"/>
              <a:t>Expand to deep learning-based approaches for improved performance.</a:t>
            </a:r>
            <a:endParaRPr lang="en-US" sz="2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IN" b="1" dirty="0"/>
              <a:t>Larger Dataset Creation</a:t>
            </a:r>
            <a:r>
              <a:rPr lang="en-IN" dirty="0"/>
              <a:t>:</a:t>
            </a:r>
            <a:r>
              <a:rPr lang="en-US" dirty="0"/>
              <a:t>Continue collecting more diverse and comprehensive data to improve the model's robustness and generalization across different populations.</a:t>
            </a:r>
            <a:endParaRPr lang="en-US" sz="20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IN" b="1" dirty="0"/>
              <a:t>Accuracy Improvement</a:t>
            </a:r>
            <a:r>
              <a:rPr lang="en-IN" dirty="0"/>
              <a:t>:</a:t>
            </a:r>
            <a:r>
              <a:rPr lang="en-US" sz="2000" dirty="0"/>
              <a:t>Leverage a larger dataset to retrain and fine-tune models for better predictive accuracy and reliability.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905754" y="10549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901254" y="1383602"/>
            <a:ext cx="10062900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</a:rPr>
              <a:t>[1] </a:t>
            </a:r>
            <a:r>
              <a:rPr lang="en-US" sz="1800" dirty="0"/>
              <a:t>Kumar, M., Murthy, P. R., Singh, S. (2020). Predicting Anxiety, Depression, and Stress in Modern Life using Machine Learning Algorithms. International Journal of Advanced Computer Science and Applications (IJACSA), 11(4), 1-10.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</a:rPr>
              <a:t>[2] </a:t>
            </a:r>
            <a:r>
              <a:rPr lang="en-US" sz="1900" dirty="0"/>
              <a:t>Sharma, V., Gupta, R., Jha, R. (2020). Assessment of Anxiety, Depression, and Stress using Machine Learning Models. Journal of Medical Informatics and Decision Making, 2(1), 56-68.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</a:rPr>
              <a:t>[3] </a:t>
            </a:r>
            <a:r>
              <a:rPr lang="en-US" sz="1900" dirty="0"/>
              <a:t>Bishop, C. M. (2016). Pattern Recognition and Machine Learning. Springer.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</a:rPr>
              <a:t>[4]</a:t>
            </a:r>
            <a:r>
              <a:rPr lang="en-US" sz="2800" dirty="0"/>
              <a:t> </a:t>
            </a:r>
            <a:r>
              <a:rPr lang="en-US" sz="1900" dirty="0"/>
              <a:t>Brown, T. et al. (2020). Language Models are Few-Shot Learners. Advances in Neural Information Processing Systems (</a:t>
            </a:r>
            <a:r>
              <a:rPr lang="en-US" sz="1900" dirty="0" err="1"/>
              <a:t>NeurIPS</a:t>
            </a:r>
            <a:r>
              <a:rPr lang="en-US" sz="1900" dirty="0"/>
              <a:t>), 33, 1877-1901.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900" dirty="0">
                <a:solidFill>
                  <a:schemeClr val="dk1"/>
                </a:solidFill>
              </a:rPr>
              <a:t>[5]</a:t>
            </a:r>
            <a:r>
              <a:rPr lang="en-US" sz="1900" dirty="0"/>
              <a:t> Lopez, R., Kim, J., Hassan, A. (2024). Analysis of depression, anxiety, and stress chaos among children and adolescents using machine learning algorithms. Child and Adolescent Mental Health Journal, 11(2), 133-157.</a:t>
            </a:r>
            <a:endParaRPr sz="19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905754" y="105498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901254" y="1823864"/>
            <a:ext cx="10062900" cy="260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</a:rPr>
              <a:t>[6] </a:t>
            </a:r>
            <a:r>
              <a:rPr lang="en-US" sz="1900" dirty="0"/>
              <a:t>Taylor, C., Roberts, J. (2024). A machine learning approach for anxiety and depression prediction using PROMIS questionnaires. Healthcare AI Journal, 19(3), 89-110.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</a:rPr>
              <a:t>[7] </a:t>
            </a:r>
            <a:r>
              <a:rPr lang="en-US" sz="1900" dirty="0"/>
              <a:t>Parker, L., Nguyen, T. (2024). Machine learning algorithms for predicting depression, anxiety, and stress in modern life. Journal of Psychological AI, 16(3), 201-223.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dirty="0"/>
              <a:t> </a:t>
            </a:r>
            <a:r>
              <a:rPr lang="en-US" sz="1900" dirty="0">
                <a:solidFill>
                  <a:schemeClr val="dk1"/>
                </a:solidFill>
              </a:rPr>
              <a:t>[8]</a:t>
            </a:r>
            <a:r>
              <a:rPr lang="en-US" sz="1900" dirty="0"/>
              <a:t> Davis, H., Lee, C. (2024). An analysis of machine learning for detecting depression, anxiety, and stress of recovered COVID-19 patients. AI in Healthcare Research, 20(2), 78-99.</a:t>
            </a:r>
            <a:endParaRPr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174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917450" y="2121400"/>
            <a:ext cx="102501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Mental health issues like stress, anxiety, and depression often go undetected due to stigma and lack of tailored tools. Our model addresses this by:</a:t>
            </a:r>
          </a:p>
          <a:p>
            <a:pPr marL="457200" lvl="0" indent="-33210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Font typeface="Poppins"/>
              <a:buChar char="●"/>
            </a:pPr>
            <a:r>
              <a:rPr lang="en-US" sz="2100" dirty="0"/>
              <a:t>Ensuring </a:t>
            </a:r>
            <a:r>
              <a:rPr lang="en-US" sz="2100" b="1" dirty="0"/>
              <a:t>computational efficiency</a:t>
            </a:r>
            <a:r>
              <a:rPr lang="en-US" sz="2100" dirty="0"/>
              <a:t> for fast assessments</a:t>
            </a:r>
            <a:endParaRPr lang="en-US" sz="2100" b="1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210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Font typeface="Poppins"/>
              <a:buChar char="●"/>
            </a:pPr>
            <a:r>
              <a:rPr lang="en-US" sz="2100" b="1" dirty="0"/>
              <a:t>Capturing personality-driven emotional patterns</a:t>
            </a:r>
            <a:r>
              <a:rPr lang="en-US" sz="2100" dirty="0"/>
              <a:t> for accurate SAD prediction</a:t>
            </a:r>
            <a:endParaRPr lang="en-US" sz="2100" b="1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210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Font typeface="Poppins"/>
              <a:buChar char="●"/>
            </a:pPr>
            <a:r>
              <a:rPr lang="en-US" sz="2000" dirty="0"/>
              <a:t>Using </a:t>
            </a:r>
            <a:r>
              <a:rPr lang="en-US" sz="2000" b="1" dirty="0"/>
              <a:t>LLMs</a:t>
            </a:r>
            <a:r>
              <a:rPr lang="en-US" sz="2000" dirty="0"/>
              <a:t> to refine results and provide </a:t>
            </a:r>
            <a:r>
              <a:rPr lang="en-US" sz="2000" b="1" dirty="0"/>
              <a:t>empathetic, personalized feedback</a:t>
            </a:r>
            <a:endParaRPr sz="210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2182650" y="2022725"/>
            <a:ext cx="7826700" cy="2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300"/>
              <a:buFont typeface="Rockwell"/>
              <a:buNone/>
            </a:pPr>
            <a:r>
              <a:rPr lang="en-US" sz="9100"/>
              <a:t>   Thank You!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967942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OBJECTIVE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933975" y="2093875"/>
            <a:ext cx="10058400" cy="29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To address mental health assessment challenges, we propose an automated system that:</a:t>
            </a:r>
            <a:endParaRPr lang="en-US" sz="2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ppins"/>
              <a:buChar char="●"/>
            </a:pPr>
            <a:r>
              <a:rPr lang="en-US" sz="2100" dirty="0"/>
              <a:t>Ensures computational efficiency using a lightweight logistic regression model</a:t>
            </a:r>
            <a:endParaRPr lang="en-US" sz="2100" b="1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ppins"/>
              <a:buChar char="●"/>
            </a:pPr>
            <a:r>
              <a:rPr lang="en-US" sz="2100" dirty="0"/>
              <a:t>Captures personality-emotion relationships through structured questionnaire analysis</a:t>
            </a:r>
            <a:endParaRPr lang="en-US" sz="2100" b="1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ppins"/>
              <a:buChar char="●"/>
            </a:pPr>
            <a:r>
              <a:rPr lang="en-US" sz="2000" dirty="0"/>
              <a:t>Enhances user engagement and personalized feedback </a:t>
            </a:r>
            <a:r>
              <a:rPr lang="en-US" sz="2000" b="1" dirty="0"/>
              <a:t>using Large Language Models (LLMs)</a:t>
            </a:r>
            <a:endParaRPr sz="210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21208" y="119580"/>
            <a:ext cx="10058400" cy="1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LITERATURE REVIEW</a:t>
            </a:r>
            <a:endParaRPr/>
          </a:p>
        </p:txBody>
      </p:sp>
      <p:graphicFrame>
        <p:nvGraphicFramePr>
          <p:cNvPr id="129" name="Google Shape;129;p16"/>
          <p:cNvGraphicFramePr/>
          <p:nvPr>
            <p:extLst>
              <p:ext uri="{D42A27DB-BD31-4B8C-83A1-F6EECF244321}">
                <p14:modId xmlns:p14="http://schemas.microsoft.com/office/powerpoint/2010/main" val="2495343182"/>
              </p:ext>
            </p:extLst>
          </p:nvPr>
        </p:nvGraphicFramePr>
        <p:xfrm>
          <a:off x="-6750" y="1502422"/>
          <a:ext cx="12205500" cy="5420550"/>
        </p:xfrm>
        <a:graphic>
          <a:graphicData uri="http://schemas.openxmlformats.org/drawingml/2006/table">
            <a:tbl>
              <a:tblPr firstRow="1" bandRow="1">
                <a:noFill/>
                <a:tableStyleId>{F689A175-31DA-49BE-8489-6145C6C3EBB9}</a:tableStyleId>
              </a:tblPr>
              <a:tblGrid>
                <a:gridCol w="70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6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Ref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Objectives</a:t>
                      </a: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Methodologies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Achievements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Limitations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]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endParaRPr sz="1800" i="0" u="none" strike="noStrike" cap="none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endParaRPr sz="1800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Use ML to predict stress, anxiety, and depression from survey data.</a:t>
                      </a:r>
                      <a:endParaRPr sz="1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Applied SVM, Random Forest, and Logistic Regression on DASS-42 datasets.</a:t>
                      </a:r>
                      <a:endParaRPr sz="1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Achieved &gt;90% accuracy for depression, solid baseline for SAD classification.</a:t>
                      </a:r>
                      <a:endParaRPr sz="18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Models depend on structured input and lack personalization.</a:t>
                      </a:r>
                      <a:endParaRPr sz="18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]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Explore personality traits as predictors of mental health.</a:t>
                      </a:r>
                      <a:endParaRPr sz="18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Analyzed Big Five traits from questionnaires and their link to SAD levels.</a:t>
                      </a:r>
                      <a:endParaRPr sz="1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Found strong correlation between neuroticism and higher SAD levels.</a:t>
                      </a:r>
                      <a:endParaRPr sz="18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Generalization is limited across different demographics.</a:t>
                      </a:r>
                      <a:endParaRPr sz="1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21208" y="119580"/>
            <a:ext cx="10058400" cy="171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LITERATURE REVIEW</a:t>
            </a:r>
            <a:endParaRPr/>
          </a:p>
        </p:txBody>
      </p:sp>
      <p:graphicFrame>
        <p:nvGraphicFramePr>
          <p:cNvPr id="135" name="Google Shape;135;p17"/>
          <p:cNvGraphicFramePr/>
          <p:nvPr>
            <p:extLst>
              <p:ext uri="{D42A27DB-BD31-4B8C-83A1-F6EECF244321}">
                <p14:modId xmlns:p14="http://schemas.microsoft.com/office/powerpoint/2010/main" val="767706134"/>
              </p:ext>
            </p:extLst>
          </p:nvPr>
        </p:nvGraphicFramePr>
        <p:xfrm>
          <a:off x="9832" y="1503122"/>
          <a:ext cx="12195668" cy="5363600"/>
        </p:xfrm>
        <a:graphic>
          <a:graphicData uri="http://schemas.openxmlformats.org/drawingml/2006/table">
            <a:tbl>
              <a:tblPr firstRow="1" bandRow="1">
                <a:noFill/>
                <a:tableStyleId>{F689A175-31DA-49BE-8489-6145C6C3EBB9}</a:tableStyleId>
              </a:tblPr>
              <a:tblGrid>
                <a:gridCol w="73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6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Ref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Objectives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Methodologies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Achievements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Limitations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]</a:t>
                      </a:r>
                      <a:endParaRPr sz="1800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Integrate LLMs in mental health support.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Used LLMs for empathetic chat and revalidation of assessment.</a:t>
                      </a:r>
                      <a:endParaRPr sz="17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Enabled personalized and engaging user interaction with actionable advice.</a:t>
                      </a:r>
                      <a:endParaRPr sz="17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LLMs need context tuning and carry privacy concerns. </a:t>
                      </a:r>
                      <a:endParaRPr sz="17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 u="none" strike="noStrike" cap="none" dirty="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r>
                        <a:rPr lang="en-US" sz="1800" i="0" u="none" strike="noStrike" cap="none" dirty="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]</a:t>
                      </a:r>
                      <a:endParaRPr sz="1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endParaRPr sz="1800" i="0" u="none" strike="noStrike" cap="none" dirty="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endParaRPr sz="18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Combine datasets for SAD prediction.</a:t>
                      </a:r>
                      <a:endParaRPr sz="17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1800" dirty="0"/>
                        <a:t>Created a hybrid dataset (~1000 entries) using self-collected + public data.</a:t>
                      </a:r>
                      <a:endParaRPr sz="17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Built a logistic regression model for real-time SAD classification.</a:t>
                      </a:r>
                      <a:endParaRPr sz="17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Dataset size still limits deep learning application and diversity.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53445" y="-15328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4600" dirty="0"/>
              <a:t>PROPOSED MODEL ARCHITECTURE</a:t>
            </a:r>
            <a:endParaRPr sz="4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3E379-9543-815E-87DD-442E6099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138802"/>
            <a:ext cx="3421442" cy="52111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491F86FD-17AF-68A6-FB3D-E3F488211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>
            <a:extLst>
              <a:ext uri="{FF2B5EF4-FFF2-40B4-BE49-F238E27FC236}">
                <a16:creationId xmlns:a16="http://schemas.microsoft.com/office/drawing/2014/main" id="{E5F64522-CF58-2DF5-360E-0FC4502B45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450" y="150335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Model Used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CAA42B-F089-C6F0-5ADA-65B29A814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1849192"/>
            <a:ext cx="893866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trained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 separate Logistic Regression models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predicting: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Stress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Anxiety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Depression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 features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personality traits and questionnaire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 Data normalized using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penalty='l2'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class_weight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='balanced'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solver='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lbfgs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tuning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(regularization strength)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Severity levels (Normal to Extremely Severe)</a:t>
            </a:r>
          </a:p>
        </p:txBody>
      </p:sp>
    </p:spTree>
    <p:extLst>
      <p:ext uri="{BB962C8B-B14F-4D97-AF65-F5344CB8AC3E}">
        <p14:creationId xmlns:p14="http://schemas.microsoft.com/office/powerpoint/2010/main" val="23684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029E791-5E58-ECD5-56B5-5A5F4F6F3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>
            <a:extLst>
              <a:ext uri="{FF2B5EF4-FFF2-40B4-BE49-F238E27FC236}">
                <a16:creationId xmlns:a16="http://schemas.microsoft.com/office/drawing/2014/main" id="{F13F2794-DC71-E2F1-D019-175730F98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450" y="150335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Why this Model?</a:t>
            </a:r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202D2A-6889-A8C6-BC76-463BA4D3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1588330"/>
            <a:ext cx="841702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our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task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(severity levels as categories)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data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well with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class_weight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='balanced’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training &amp; prediction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perfect for real-time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learn’s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multiclass support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(one-vs-rest) fits our multi-label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strong, interpretable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exploring complex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4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3F72342-F1E1-7D7E-0BF1-7D04A2DB1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>
            <a:extLst>
              <a:ext uri="{FF2B5EF4-FFF2-40B4-BE49-F238E27FC236}">
                <a16:creationId xmlns:a16="http://schemas.microsoft.com/office/drawing/2014/main" id="{152FCBD5-5ED3-EE7A-0C03-7E4821DBD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315" y="14050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FD1AD9-C5DC-7EEE-6F47-2D13AC3B3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3204157"/>
            <a:ext cx="8417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8BAF19-0AE0-56E5-E1CF-E2807637AF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8315" y="1749703"/>
            <a:ext cx="1070671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dataset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~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1000 entries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compiled from: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Public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Original survey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entry includes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39 features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covering: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Big Five Personality Traits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(10 questions)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Stress, Anxiety, Depression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questions (21 total)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Demographics &amp; Mood indicators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responses are on a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Likert scale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(1–10)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missing values; class labels are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severity levels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3840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925</Words>
  <Application>Microsoft Office PowerPoint</Application>
  <PresentationFormat>Widescreen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Noto Sans Symbols</vt:lpstr>
      <vt:lpstr>Poppins</vt:lpstr>
      <vt:lpstr>Rockwell</vt:lpstr>
      <vt:lpstr>Wood Type</vt:lpstr>
      <vt:lpstr>        S.A.D Analysis</vt:lpstr>
      <vt:lpstr>INTRODUCTION</vt:lpstr>
      <vt:lpstr>OBJECTIVE</vt:lpstr>
      <vt:lpstr>LITERATURE REVIEW</vt:lpstr>
      <vt:lpstr>LITERATURE REVIEW</vt:lpstr>
      <vt:lpstr>PROPOSED MODEL ARCHITECTURE</vt:lpstr>
      <vt:lpstr>Model Used</vt:lpstr>
      <vt:lpstr>Why this Model?</vt:lpstr>
      <vt:lpstr>DATASET</vt:lpstr>
      <vt:lpstr> EVALUATION METRIC</vt:lpstr>
      <vt:lpstr>Confusion Matrices for S.A.D levels </vt:lpstr>
      <vt:lpstr>RESULTS</vt:lpstr>
      <vt:lpstr>PowerPoint Presentation</vt:lpstr>
      <vt:lpstr>PowerPoint Presentation</vt:lpstr>
      <vt:lpstr>PowerPoint Presentation</vt:lpstr>
      <vt:lpstr>PowerPoint Presentation</vt:lpstr>
      <vt:lpstr>Future Scope</vt:lpstr>
      <vt:lpstr>REFERENCES</vt:lpstr>
      <vt:lpstr>REFERENCES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Suveeksha Reddy</dc:creator>
  <cp:lastModifiedBy>Suveeksha Reddy</cp:lastModifiedBy>
  <cp:revision>2</cp:revision>
  <dcterms:modified xsi:type="dcterms:W3CDTF">2025-05-01T18:15:53Z</dcterms:modified>
</cp:coreProperties>
</file>