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497" r:id="rId3"/>
    <p:sldId id="499" r:id="rId4"/>
    <p:sldId id="500" r:id="rId5"/>
    <p:sldId id="501" r:id="rId6"/>
    <p:sldId id="502" r:id="rId7"/>
    <p:sldId id="503" r:id="rId8"/>
    <p:sldId id="504" r:id="rId9"/>
    <p:sldId id="505" r:id="rId10"/>
    <p:sldId id="506" r:id="rId11"/>
    <p:sldId id="269" r:id="rId12"/>
  </p:sldIdLst>
  <p:sldSz cx="9144000" cy="6858000" type="screen4x3"/>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AA"/>
    <a:srgbClr val="0066B3"/>
    <a:srgbClr val="E31E24"/>
    <a:srgbClr val="006CB4"/>
    <a:srgbClr val="E8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94660"/>
  </p:normalViewPr>
  <p:slideViewPr>
    <p:cSldViewPr>
      <p:cViewPr>
        <p:scale>
          <a:sx n="50" d="100"/>
          <a:sy n="50" d="100"/>
        </p:scale>
        <p:origin x="1640" y="23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42668431-CD35-4516-818D-B41B2C4843CF}" type="datetimeFigureOut">
              <a:rPr lang="en-IN" smtClean="0"/>
              <a:pPr/>
              <a:t>24-03-2025</a:t>
            </a:fld>
            <a:endParaRPr lang="en-IN"/>
          </a:p>
        </p:txBody>
      </p:sp>
      <p:sp>
        <p:nvSpPr>
          <p:cNvPr id="4" name="Slide Image Placeholder 3"/>
          <p:cNvSpPr>
            <a:spLocks noGrp="1" noRot="1" noChangeAspect="1"/>
          </p:cNvSpPr>
          <p:nvPr>
            <p:ph type="sldImg" idx="2"/>
          </p:nvPr>
        </p:nvSpPr>
        <p:spPr>
          <a:xfrm>
            <a:off x="1144588" y="1243013"/>
            <a:ext cx="4471987" cy="33559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DAB949B3-C4AB-4FB2-8B24-B07A558BD59F}" type="slidenum">
              <a:rPr lang="en-IN" smtClean="0"/>
              <a:pPr/>
              <a:t>‹#›</a:t>
            </a:fld>
            <a:endParaRPr lang="en-IN"/>
          </a:p>
        </p:txBody>
      </p:sp>
    </p:spTree>
    <p:extLst>
      <p:ext uri="{BB962C8B-B14F-4D97-AF65-F5344CB8AC3E}">
        <p14:creationId xmlns:p14="http://schemas.microsoft.com/office/powerpoint/2010/main" val="2676534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pPr/>
              <a:t>2</a:t>
            </a:fld>
            <a:endParaRPr lang="en-IN"/>
          </a:p>
        </p:txBody>
      </p:sp>
    </p:spTree>
    <p:extLst>
      <p:ext uri="{BB962C8B-B14F-4D97-AF65-F5344CB8AC3E}">
        <p14:creationId xmlns:p14="http://schemas.microsoft.com/office/powerpoint/2010/main" val="3635600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pPr/>
              <a:t>3</a:t>
            </a:fld>
            <a:endParaRPr lang="en-IN"/>
          </a:p>
        </p:txBody>
      </p:sp>
    </p:spTree>
    <p:extLst>
      <p:ext uri="{BB962C8B-B14F-4D97-AF65-F5344CB8AC3E}">
        <p14:creationId xmlns:p14="http://schemas.microsoft.com/office/powerpoint/2010/main" val="3546696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pPr/>
              <a:t>4</a:t>
            </a:fld>
            <a:endParaRPr lang="en-IN"/>
          </a:p>
        </p:txBody>
      </p:sp>
    </p:spTree>
    <p:extLst>
      <p:ext uri="{BB962C8B-B14F-4D97-AF65-F5344CB8AC3E}">
        <p14:creationId xmlns:p14="http://schemas.microsoft.com/office/powerpoint/2010/main" val="4150468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pPr/>
              <a:t>5</a:t>
            </a:fld>
            <a:endParaRPr lang="en-IN"/>
          </a:p>
        </p:txBody>
      </p:sp>
    </p:spTree>
    <p:extLst>
      <p:ext uri="{BB962C8B-B14F-4D97-AF65-F5344CB8AC3E}">
        <p14:creationId xmlns:p14="http://schemas.microsoft.com/office/powerpoint/2010/main" val="3160893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pPr/>
              <a:t>6</a:t>
            </a:fld>
            <a:endParaRPr lang="en-IN"/>
          </a:p>
        </p:txBody>
      </p:sp>
    </p:spTree>
    <p:extLst>
      <p:ext uri="{BB962C8B-B14F-4D97-AF65-F5344CB8AC3E}">
        <p14:creationId xmlns:p14="http://schemas.microsoft.com/office/powerpoint/2010/main" val="1623754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pPr/>
              <a:t>7</a:t>
            </a:fld>
            <a:endParaRPr lang="en-IN"/>
          </a:p>
        </p:txBody>
      </p:sp>
    </p:spTree>
    <p:extLst>
      <p:ext uri="{BB962C8B-B14F-4D97-AF65-F5344CB8AC3E}">
        <p14:creationId xmlns:p14="http://schemas.microsoft.com/office/powerpoint/2010/main" val="1469640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pPr/>
              <a:t>8</a:t>
            </a:fld>
            <a:endParaRPr lang="en-IN"/>
          </a:p>
        </p:txBody>
      </p:sp>
    </p:spTree>
    <p:extLst>
      <p:ext uri="{BB962C8B-B14F-4D97-AF65-F5344CB8AC3E}">
        <p14:creationId xmlns:p14="http://schemas.microsoft.com/office/powerpoint/2010/main" val="3636050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pPr/>
              <a:t>9</a:t>
            </a:fld>
            <a:endParaRPr lang="en-IN"/>
          </a:p>
        </p:txBody>
      </p:sp>
    </p:spTree>
    <p:extLst>
      <p:ext uri="{BB962C8B-B14F-4D97-AF65-F5344CB8AC3E}">
        <p14:creationId xmlns:p14="http://schemas.microsoft.com/office/powerpoint/2010/main" val="4271546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pPr/>
              <a:t>10</a:t>
            </a:fld>
            <a:endParaRPr lang="en-IN"/>
          </a:p>
        </p:txBody>
      </p:sp>
    </p:spTree>
    <p:extLst>
      <p:ext uri="{BB962C8B-B14F-4D97-AF65-F5344CB8AC3E}">
        <p14:creationId xmlns:p14="http://schemas.microsoft.com/office/powerpoint/2010/main" val="418369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pPr/>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pPr/>
              <a:t>‹#›</a:t>
            </a:fld>
            <a:endParaRPr lang="en-IN"/>
          </a:p>
        </p:txBody>
      </p:sp>
    </p:spTree>
    <p:extLst>
      <p:ext uri="{BB962C8B-B14F-4D97-AF65-F5344CB8AC3E}">
        <p14:creationId xmlns:p14="http://schemas.microsoft.com/office/powerpoint/2010/main" val="197161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pPr/>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pPr/>
              <a:t>‹#›</a:t>
            </a:fld>
            <a:endParaRPr lang="en-IN"/>
          </a:p>
        </p:txBody>
      </p:sp>
    </p:spTree>
    <p:extLst>
      <p:ext uri="{BB962C8B-B14F-4D97-AF65-F5344CB8AC3E}">
        <p14:creationId xmlns:p14="http://schemas.microsoft.com/office/powerpoint/2010/main" val="36275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pPr/>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pPr/>
              <a:t>‹#›</a:t>
            </a:fld>
            <a:endParaRPr lang="en-IN"/>
          </a:p>
        </p:txBody>
      </p:sp>
    </p:spTree>
    <p:extLst>
      <p:ext uri="{BB962C8B-B14F-4D97-AF65-F5344CB8AC3E}">
        <p14:creationId xmlns:p14="http://schemas.microsoft.com/office/powerpoint/2010/main" val="179538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pPr/>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pPr/>
              <a:t>‹#›</a:t>
            </a:fld>
            <a:endParaRPr lang="en-IN"/>
          </a:p>
        </p:txBody>
      </p:sp>
    </p:spTree>
    <p:extLst>
      <p:ext uri="{BB962C8B-B14F-4D97-AF65-F5344CB8AC3E}">
        <p14:creationId xmlns:p14="http://schemas.microsoft.com/office/powerpoint/2010/main" val="167119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A89A1-F17A-4D3D-AC08-D16056C16514}" type="datetimeFigureOut">
              <a:rPr lang="en-IN" smtClean="0"/>
              <a:pPr/>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pPr/>
              <a:t>‹#›</a:t>
            </a:fld>
            <a:endParaRPr lang="en-IN"/>
          </a:p>
        </p:txBody>
      </p:sp>
    </p:spTree>
    <p:extLst>
      <p:ext uri="{BB962C8B-B14F-4D97-AF65-F5344CB8AC3E}">
        <p14:creationId xmlns:p14="http://schemas.microsoft.com/office/powerpoint/2010/main" val="4050717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4AA89A1-F17A-4D3D-AC08-D16056C16514}" type="datetimeFigureOut">
              <a:rPr lang="en-IN" smtClean="0"/>
              <a:pPr/>
              <a:t>24-03-2025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pPr/>
              <a:t>‹#›</a:t>
            </a:fld>
            <a:endParaRPr lang="en-IN"/>
          </a:p>
        </p:txBody>
      </p:sp>
    </p:spTree>
    <p:extLst>
      <p:ext uri="{BB962C8B-B14F-4D97-AF65-F5344CB8AC3E}">
        <p14:creationId xmlns:p14="http://schemas.microsoft.com/office/powerpoint/2010/main" val="4091185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4AA89A1-F17A-4D3D-AC08-D16056C16514}" type="datetimeFigureOut">
              <a:rPr lang="en-IN" smtClean="0"/>
              <a:pPr/>
              <a:t>24-03-2025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21C46D-3F04-4F73-BF36-E6D9DA5AE143}" type="slidenum">
              <a:rPr lang="en-IN" smtClean="0"/>
              <a:pPr/>
              <a:t>‹#›</a:t>
            </a:fld>
            <a:endParaRPr lang="en-IN"/>
          </a:p>
        </p:txBody>
      </p:sp>
    </p:spTree>
    <p:extLst>
      <p:ext uri="{BB962C8B-B14F-4D97-AF65-F5344CB8AC3E}">
        <p14:creationId xmlns:p14="http://schemas.microsoft.com/office/powerpoint/2010/main" val="2461301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4AA89A1-F17A-4D3D-AC08-D16056C16514}" type="datetimeFigureOut">
              <a:rPr lang="en-IN" smtClean="0"/>
              <a:pPr/>
              <a:t>24-03-2025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21C46D-3F04-4F73-BF36-E6D9DA5AE143}" type="slidenum">
              <a:rPr lang="en-IN" smtClean="0"/>
              <a:pPr/>
              <a:t>‹#›</a:t>
            </a:fld>
            <a:endParaRPr lang="en-IN"/>
          </a:p>
        </p:txBody>
      </p:sp>
    </p:spTree>
    <p:extLst>
      <p:ext uri="{BB962C8B-B14F-4D97-AF65-F5344CB8AC3E}">
        <p14:creationId xmlns:p14="http://schemas.microsoft.com/office/powerpoint/2010/main" val="178524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A89A1-F17A-4D3D-AC08-D16056C16514}" type="datetimeFigureOut">
              <a:rPr lang="en-IN" smtClean="0"/>
              <a:pPr/>
              <a:t>24-03-2025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21C46D-3F04-4F73-BF36-E6D9DA5AE143}" type="slidenum">
              <a:rPr lang="en-IN" smtClean="0"/>
              <a:pPr/>
              <a:t>‹#›</a:t>
            </a:fld>
            <a:endParaRPr lang="en-IN"/>
          </a:p>
        </p:txBody>
      </p:sp>
    </p:spTree>
    <p:extLst>
      <p:ext uri="{BB962C8B-B14F-4D97-AF65-F5344CB8AC3E}">
        <p14:creationId xmlns:p14="http://schemas.microsoft.com/office/powerpoint/2010/main" val="275178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pPr/>
              <a:t>24-03-2025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pPr/>
              <a:t>‹#›</a:t>
            </a:fld>
            <a:endParaRPr lang="en-IN"/>
          </a:p>
        </p:txBody>
      </p:sp>
    </p:spTree>
    <p:extLst>
      <p:ext uri="{BB962C8B-B14F-4D97-AF65-F5344CB8AC3E}">
        <p14:creationId xmlns:p14="http://schemas.microsoft.com/office/powerpoint/2010/main" val="192967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pPr/>
              <a:t>24-03-2025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pPr/>
              <a:t>‹#›</a:t>
            </a:fld>
            <a:endParaRPr lang="en-IN"/>
          </a:p>
        </p:txBody>
      </p:sp>
    </p:spTree>
    <p:extLst>
      <p:ext uri="{BB962C8B-B14F-4D97-AF65-F5344CB8AC3E}">
        <p14:creationId xmlns:p14="http://schemas.microsoft.com/office/powerpoint/2010/main" val="368684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AA89A1-F17A-4D3D-AC08-D16056C16514}" type="datetimeFigureOut">
              <a:rPr lang="en-IN" smtClean="0"/>
              <a:pPr/>
              <a:t>24-03-2025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1C46D-3F04-4F73-BF36-E6D9DA5AE143}" type="slidenum">
              <a:rPr lang="en-IN" smtClean="0"/>
              <a:pPr/>
              <a:t>‹#›</a:t>
            </a:fld>
            <a:endParaRPr lang="en-IN"/>
          </a:p>
        </p:txBody>
      </p:sp>
    </p:spTree>
    <p:extLst>
      <p:ext uri="{BB962C8B-B14F-4D97-AF65-F5344CB8AC3E}">
        <p14:creationId xmlns:p14="http://schemas.microsoft.com/office/powerpoint/2010/main" val="4068759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 Admission Drive 2021-22-final-2_Page_01.jpg"/>
          <p:cNvPicPr>
            <a:picLocks noChangeAspect="1"/>
          </p:cNvPicPr>
          <p:nvPr/>
        </p:nvPicPr>
        <p:blipFill>
          <a:blip r:embed="rId2"/>
          <a:stretch>
            <a:fillRect/>
          </a:stretch>
        </p:blipFill>
        <p:spPr>
          <a:xfrm>
            <a:off x="0" y="0"/>
            <a:ext cx="9144000" cy="6850383"/>
          </a:xfrm>
          <a:prstGeom prst="rect">
            <a:avLst/>
          </a:prstGeom>
        </p:spPr>
      </p:pic>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03414" y="298973"/>
            <a:ext cx="68448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Expected Results &amp; Impact</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36513" y="1099399"/>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18392" y="1099399"/>
            <a:ext cx="9025608" cy="5600892"/>
          </a:xfrm>
          <a:prstGeom prst="rect">
            <a:avLst/>
          </a:prstGeom>
          <a:noFill/>
        </p:spPr>
        <p:txBody>
          <a:bodyPr wrap="square">
            <a:spAutoFit/>
          </a:bodyPr>
          <a:lstStyle/>
          <a:p>
            <a:r>
              <a:rPr lang="en-US" sz="2400" b="1" dirty="0"/>
              <a:t>Expected Results:</a:t>
            </a:r>
          </a:p>
          <a:p>
            <a:r>
              <a:rPr lang="en-US" sz="2000" dirty="0"/>
              <a:t> 1.  </a:t>
            </a:r>
            <a:r>
              <a:rPr lang="en-US" sz="2000" b="1" dirty="0"/>
              <a:t>Enhanced Online Presence</a:t>
            </a:r>
            <a:r>
              <a:rPr lang="en-US" sz="2000" dirty="0"/>
              <a:t>: A polished personal portfolio website showcasing skills and accomplishments.</a:t>
            </a:r>
          </a:p>
          <a:p>
            <a:r>
              <a:rPr lang="en-US" sz="2000" dirty="0"/>
              <a:t>2. </a:t>
            </a:r>
            <a:r>
              <a:rPr lang="en-US" sz="2000" b="1" dirty="0"/>
              <a:t>Increased Visibility</a:t>
            </a:r>
            <a:r>
              <a:rPr lang="en-US" sz="2000" dirty="0"/>
              <a:t>: Attracting more visitors through SEO and promotion.</a:t>
            </a:r>
          </a:p>
          <a:p>
            <a:r>
              <a:rPr lang="en-US" sz="2000" dirty="0"/>
              <a:t>3. </a:t>
            </a:r>
            <a:r>
              <a:rPr lang="en-US" sz="2000" b="1" dirty="0"/>
              <a:t>Improved Networking</a:t>
            </a:r>
            <a:r>
              <a:rPr lang="en-US" sz="2000" dirty="0"/>
              <a:t>: Connecting with peers, mentors, and potential clients.</a:t>
            </a:r>
          </a:p>
          <a:p>
            <a:r>
              <a:rPr lang="en-US" sz="2000" dirty="0"/>
              <a:t>4. </a:t>
            </a:r>
            <a:r>
              <a:rPr lang="en-US" sz="2000" b="1" dirty="0"/>
              <a:t>Career Advancement</a:t>
            </a:r>
            <a:r>
              <a:rPr lang="en-US" sz="2000" dirty="0"/>
              <a:t>: Standing out in the job market and attracting new opportunities.</a:t>
            </a:r>
          </a:p>
          <a:p>
            <a:endParaRPr lang="en-US" sz="2000" dirty="0"/>
          </a:p>
          <a:p>
            <a:r>
              <a:rPr lang="en-US" sz="2400" b="1" dirty="0"/>
              <a:t>Potential Impact: </a:t>
            </a:r>
          </a:p>
          <a:p>
            <a:r>
              <a:rPr lang="en-US" sz="2000" dirty="0"/>
              <a:t>1. </a:t>
            </a:r>
            <a:r>
              <a:rPr lang="en-US" sz="2000" b="1" dirty="0"/>
              <a:t>Professional Branding</a:t>
            </a:r>
            <a:r>
              <a:rPr lang="en-US" sz="2000" dirty="0"/>
              <a:t>: Establishing a strong online presence and credibility.</a:t>
            </a:r>
          </a:p>
          <a:p>
            <a:r>
              <a:rPr lang="en-US" sz="2000" dirty="0"/>
              <a:t>2. </a:t>
            </a:r>
            <a:r>
              <a:rPr lang="en-US" sz="2000" b="1" dirty="0"/>
              <a:t>Career Growth</a:t>
            </a:r>
            <a:r>
              <a:rPr lang="en-US" sz="2000" dirty="0"/>
              <a:t>: Attracting new career opportunities and partnerships.</a:t>
            </a:r>
          </a:p>
          <a:p>
            <a:r>
              <a:rPr lang="en-US" sz="2000" dirty="0"/>
              <a:t>3. Networking and Collaboration: Facilitating connections with industry professionals.</a:t>
            </a:r>
          </a:p>
          <a:p>
            <a:r>
              <a:rPr lang="en-US" sz="2000" dirty="0"/>
              <a:t>4. </a:t>
            </a:r>
            <a:r>
              <a:rPr lang="en-US" sz="2000" b="1" dirty="0"/>
              <a:t>Skill Development</a:t>
            </a:r>
            <a:r>
              <a:rPr lang="en-US" sz="2000" dirty="0"/>
              <a:t>: Enhancing skills in web design, content creation, and digital marketing.</a:t>
            </a:r>
          </a:p>
          <a:p>
            <a:r>
              <a:rPr lang="en-US" sz="2000" dirty="0"/>
              <a:t>5. </a:t>
            </a:r>
            <a:r>
              <a:rPr lang="en-US" sz="2000" b="1" dirty="0"/>
              <a:t>Confidence Building</a:t>
            </a:r>
            <a:r>
              <a:rPr lang="en-US" sz="2000" dirty="0"/>
              <a:t>: Boosting confidence and empowering pursuit of new challenges.</a:t>
            </a: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260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80512" cy="6858000"/>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2" name="TextBox 1"/>
          <p:cNvSpPr txBox="1"/>
          <p:nvPr/>
        </p:nvSpPr>
        <p:spPr>
          <a:xfrm>
            <a:off x="1835696" y="2708920"/>
            <a:ext cx="5651034" cy="1200329"/>
          </a:xfrm>
          <a:prstGeom prst="rect">
            <a:avLst/>
          </a:prstGeom>
          <a:noFill/>
        </p:spPr>
        <p:txBody>
          <a:bodyPr wrap="none" rtlCol="0">
            <a:spAutoFit/>
          </a:bodyPr>
          <a:lstStyle/>
          <a:p>
            <a:pPr algn="ctr"/>
            <a:r>
              <a:rPr lang="en-US" sz="7200" dirty="0">
                <a:solidFill>
                  <a:srgbClr val="0060AA"/>
                </a:solidFill>
                <a:latin typeface="Garamond" pitchFamily="18" charset="0"/>
              </a:rPr>
              <a:t>THANK</a:t>
            </a:r>
            <a:r>
              <a:rPr lang="en-US" sz="7200" dirty="0">
                <a:latin typeface="Garamond" pitchFamily="18" charset="0"/>
              </a:rPr>
              <a:t> </a:t>
            </a:r>
            <a:r>
              <a:rPr lang="en-US" sz="7200" dirty="0">
                <a:solidFill>
                  <a:srgbClr val="E31E24"/>
                </a:solidFill>
                <a:latin typeface="Garamond" pitchFamily="18" charset="0"/>
              </a:rPr>
              <a:t>YOU</a:t>
            </a:r>
            <a:endParaRPr lang="en-IN" sz="7200" dirty="0">
              <a:latin typeface="Garamond" pitchFamily="18" charset="0"/>
            </a:endParaRPr>
          </a:p>
        </p:txBody>
      </p:sp>
    </p:spTree>
    <p:extLst>
      <p:ext uri="{BB962C8B-B14F-4D97-AF65-F5344CB8AC3E}">
        <p14:creationId xmlns:p14="http://schemas.microsoft.com/office/powerpoint/2010/main" val="385819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4260" y="-27384"/>
            <a:ext cx="9180512" cy="6885384"/>
          </a:xfrm>
        </p:spPr>
      </p:pic>
      <p:cxnSp>
        <p:nvCxnSpPr>
          <p:cNvPr id="11" name="Straight Connector 10"/>
          <p:cNvCxnSpPr/>
          <p:nvPr/>
        </p:nvCxnSpPr>
        <p:spPr>
          <a:xfrm>
            <a:off x="1520415" y="2060848"/>
            <a:ext cx="6306546"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0382" y="150274"/>
            <a:ext cx="6396065" cy="920873"/>
          </a:xfrm>
          <a:prstGeom prst="rect">
            <a:avLst/>
          </a:prstGeom>
        </p:spPr>
      </p:pic>
      <p:sp>
        <p:nvSpPr>
          <p:cNvPr id="13" name="TextBox 12"/>
          <p:cNvSpPr txBox="1"/>
          <p:nvPr/>
        </p:nvSpPr>
        <p:spPr>
          <a:xfrm>
            <a:off x="236440" y="2219553"/>
            <a:ext cx="8784976" cy="830997"/>
          </a:xfrm>
          <a:prstGeom prst="rect">
            <a:avLst/>
          </a:prstGeom>
          <a:noFill/>
        </p:spPr>
        <p:txBody>
          <a:bodyPr wrap="square" rtlCol="0">
            <a:spAutoFit/>
          </a:bodyPr>
          <a:lstStyle/>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a:rPr>
              <a:t>Second Year Project Synopsis</a:t>
            </a:r>
          </a:p>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a:rPr>
              <a:t>Submitted by</a:t>
            </a:r>
          </a:p>
        </p:txBody>
      </p:sp>
      <p:graphicFrame>
        <p:nvGraphicFramePr>
          <p:cNvPr id="2" name="Table 2">
            <a:extLst>
              <a:ext uri="{FF2B5EF4-FFF2-40B4-BE49-F238E27FC236}">
                <a16:creationId xmlns:a16="http://schemas.microsoft.com/office/drawing/2014/main" id="{232DFD41-0025-28B4-FE3B-A54FAEE28F42}"/>
              </a:ext>
            </a:extLst>
          </p:cNvPr>
          <p:cNvGraphicFramePr>
            <a:graphicFrameLocks noGrp="1"/>
          </p:cNvGraphicFramePr>
          <p:nvPr>
            <p:extLst>
              <p:ext uri="{D42A27DB-BD31-4B8C-83A1-F6EECF244321}">
                <p14:modId xmlns:p14="http://schemas.microsoft.com/office/powerpoint/2010/main" val="2590401155"/>
              </p:ext>
            </p:extLst>
          </p:nvPr>
        </p:nvGraphicFramePr>
        <p:xfrm>
          <a:off x="1696134" y="3086002"/>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37270469"/>
                    </a:ext>
                  </a:extLst>
                </a:gridCol>
                <a:gridCol w="3048000">
                  <a:extLst>
                    <a:ext uri="{9D8B030D-6E8A-4147-A177-3AD203B41FA5}">
                      <a16:colId xmlns:a16="http://schemas.microsoft.com/office/drawing/2014/main" val="3305024946"/>
                    </a:ext>
                  </a:extLst>
                </a:gridCol>
              </a:tblGrid>
              <a:tr h="370840">
                <a:tc>
                  <a:txBody>
                    <a:bodyPr/>
                    <a:lstStyle/>
                    <a:p>
                      <a:pPr algn="ctr"/>
                      <a:r>
                        <a:rPr lang="en-US" dirty="0"/>
                        <a:t>ROLL</a:t>
                      </a:r>
                    </a:p>
                  </a:txBody>
                  <a:tcPr/>
                </a:tc>
                <a:tc>
                  <a:txBody>
                    <a:bodyPr/>
                    <a:lstStyle/>
                    <a:p>
                      <a:pPr algn="ctr"/>
                      <a:r>
                        <a:rPr lang="en-US" dirty="0"/>
                        <a:t>NAME</a:t>
                      </a:r>
                    </a:p>
                  </a:txBody>
                  <a:tcPr/>
                </a:tc>
                <a:extLst>
                  <a:ext uri="{0D108BD9-81ED-4DB2-BD59-A6C34878D82A}">
                    <a16:rowId xmlns:a16="http://schemas.microsoft.com/office/drawing/2014/main" val="1765898331"/>
                  </a:ext>
                </a:extLst>
              </a:tr>
              <a:tr h="370840">
                <a:tc>
                  <a:txBody>
                    <a:bodyPr/>
                    <a:lstStyle/>
                    <a:p>
                      <a:r>
                        <a:rPr lang="en-US" dirty="0"/>
                        <a:t>2301730132</a:t>
                      </a:r>
                    </a:p>
                  </a:txBody>
                  <a:tcPr/>
                </a:tc>
                <a:tc>
                  <a:txBody>
                    <a:bodyPr/>
                    <a:lstStyle/>
                    <a:p>
                      <a:r>
                        <a:rPr lang="en-US" dirty="0" err="1"/>
                        <a:t>Shubhi</a:t>
                      </a:r>
                      <a:r>
                        <a:rPr lang="en-US" baseline="0" dirty="0"/>
                        <a:t> </a:t>
                      </a:r>
                      <a:r>
                        <a:rPr lang="en-US" baseline="0" dirty="0" err="1"/>
                        <a:t>Tyagi</a:t>
                      </a:r>
                      <a:endParaRPr lang="en-US" dirty="0"/>
                    </a:p>
                  </a:txBody>
                  <a:tcPr/>
                </a:tc>
                <a:extLst>
                  <a:ext uri="{0D108BD9-81ED-4DB2-BD59-A6C34878D82A}">
                    <a16:rowId xmlns:a16="http://schemas.microsoft.com/office/drawing/2014/main" val="1958206324"/>
                  </a:ext>
                </a:extLst>
              </a:tr>
              <a:tr h="370840">
                <a:tc>
                  <a:txBody>
                    <a:bodyPr/>
                    <a:lstStyle/>
                    <a:p>
                      <a:r>
                        <a:rPr lang="en-US" dirty="0"/>
                        <a:t>2301730119</a:t>
                      </a:r>
                    </a:p>
                  </a:txBody>
                  <a:tcPr/>
                </a:tc>
                <a:tc>
                  <a:txBody>
                    <a:bodyPr/>
                    <a:lstStyle/>
                    <a:p>
                      <a:r>
                        <a:rPr lang="en-US" dirty="0"/>
                        <a:t>Aryan Sharma</a:t>
                      </a:r>
                    </a:p>
                  </a:txBody>
                  <a:tcPr/>
                </a:tc>
                <a:extLst>
                  <a:ext uri="{0D108BD9-81ED-4DB2-BD59-A6C34878D82A}">
                    <a16:rowId xmlns:a16="http://schemas.microsoft.com/office/drawing/2014/main" val="441949598"/>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43375068"/>
                  </a:ext>
                </a:extLst>
              </a:tr>
            </a:tbl>
          </a:graphicData>
        </a:graphic>
      </p:graphicFrame>
      <p:sp>
        <p:nvSpPr>
          <p:cNvPr id="5" name="TextBox 4">
            <a:extLst>
              <a:ext uri="{FF2B5EF4-FFF2-40B4-BE49-F238E27FC236}">
                <a16:creationId xmlns:a16="http://schemas.microsoft.com/office/drawing/2014/main" id="{3DF18845-4075-32C5-8F4A-4F40F86E837F}"/>
              </a:ext>
            </a:extLst>
          </p:cNvPr>
          <p:cNvSpPr txBox="1"/>
          <p:nvPr/>
        </p:nvSpPr>
        <p:spPr>
          <a:xfrm>
            <a:off x="2299287" y="1212054"/>
            <a:ext cx="4659282" cy="707886"/>
          </a:xfrm>
          <a:prstGeom prst="rect">
            <a:avLst/>
          </a:prstGeom>
          <a:noFill/>
        </p:spPr>
        <p:txBody>
          <a:bodyPr wrap="square">
            <a:spAutoFit/>
          </a:bodyPr>
          <a:lstStyle/>
          <a:p>
            <a:pPr lvl="0" algn="ctr">
              <a:buSzPct val="25000"/>
            </a:pPr>
            <a:r>
              <a:rPr lang="en-IN" sz="4000" b="1" dirty="0">
                <a:solidFill>
                  <a:srgbClr val="C00000"/>
                </a:solidFill>
                <a:ea typeface="Cambria" panose="02040503050406030204" pitchFamily="18" charset="0"/>
                <a:cs typeface="Times New Roman" panose="02020603050405020304" pitchFamily="18" charset="0"/>
                <a:sym typeface="Arial"/>
              </a:rPr>
              <a:t>PORTFOLIO WEBSITE</a:t>
            </a:r>
          </a:p>
        </p:txBody>
      </p:sp>
      <p:sp>
        <p:nvSpPr>
          <p:cNvPr id="8" name="TextBox 7">
            <a:extLst>
              <a:ext uri="{FF2B5EF4-FFF2-40B4-BE49-F238E27FC236}">
                <a16:creationId xmlns:a16="http://schemas.microsoft.com/office/drawing/2014/main" id="{40D4C745-33B7-0116-E20F-11A7F0DFD46F}"/>
              </a:ext>
            </a:extLst>
          </p:cNvPr>
          <p:cNvSpPr txBox="1"/>
          <p:nvPr/>
        </p:nvSpPr>
        <p:spPr>
          <a:xfrm>
            <a:off x="236440" y="5733256"/>
            <a:ext cx="8584032" cy="923330"/>
          </a:xfrm>
          <a:prstGeom prst="rect">
            <a:avLst/>
          </a:prstGeom>
          <a:noFill/>
        </p:spPr>
        <p:txBody>
          <a:bodyPr wrap="square">
            <a:spAutoFit/>
          </a:bodyPr>
          <a:lstStyle/>
          <a:p>
            <a:pPr lvl="0">
              <a:buSzPct val="25000"/>
            </a:pPr>
            <a:r>
              <a:rPr lang="en-IN" sz="1800" b="1" dirty="0">
                <a:solidFill>
                  <a:srgbClr val="0070C0"/>
                </a:solidFill>
                <a:ea typeface="Cambria" panose="02040503050406030204" pitchFamily="18" charset="0"/>
                <a:cs typeface="Times New Roman" panose="02020603050405020304" pitchFamily="18" charset="0"/>
                <a:sym typeface="Arial"/>
              </a:rPr>
              <a:t>Industry Mentor: Sohan </a:t>
            </a:r>
            <a:r>
              <a:rPr lang="en-IN" sz="1800" b="1" dirty="0" err="1">
                <a:solidFill>
                  <a:srgbClr val="0070C0"/>
                </a:solidFill>
                <a:ea typeface="Cambria" panose="02040503050406030204" pitchFamily="18" charset="0"/>
                <a:cs typeface="Times New Roman" panose="02020603050405020304" pitchFamily="18" charset="0"/>
                <a:sym typeface="Arial"/>
              </a:rPr>
              <a:t>Phadikar</a:t>
            </a:r>
            <a:endParaRPr lang="en-IN" sz="1800" b="1" dirty="0">
              <a:solidFill>
                <a:srgbClr val="0070C0"/>
              </a:solidFill>
              <a:ea typeface="Cambria" panose="02040503050406030204" pitchFamily="18" charset="0"/>
              <a:cs typeface="Times New Roman" panose="02020603050405020304" pitchFamily="18" charset="0"/>
              <a:sym typeface="Arial"/>
            </a:endParaRPr>
          </a:p>
          <a:p>
            <a:pPr lvl="0">
              <a:buSzPct val="25000"/>
            </a:pPr>
            <a:r>
              <a:rPr lang="en-IN" b="1" dirty="0">
                <a:solidFill>
                  <a:srgbClr val="0070C0"/>
                </a:solidFill>
                <a:ea typeface="Cambria" panose="02040503050406030204" pitchFamily="18" charset="0"/>
                <a:cs typeface="Times New Roman" panose="02020603050405020304" pitchFamily="18" charset="0"/>
                <a:sym typeface="Arial"/>
              </a:rPr>
              <a:t>Faculty Mentor:</a:t>
            </a:r>
            <a:r>
              <a:rPr lang="en-IN" sz="1800" b="1" dirty="0">
                <a:solidFill>
                  <a:srgbClr val="0070C0"/>
                </a:solidFill>
                <a:ea typeface="Cambria" panose="02040503050406030204" pitchFamily="18" charset="0"/>
                <a:cs typeface="Times New Roman" panose="02020603050405020304" pitchFamily="18" charset="0"/>
                <a:sym typeface="Arial"/>
              </a:rPr>
              <a:t> Ritu Chauhan</a:t>
            </a:r>
          </a:p>
          <a:p>
            <a:pPr lvl="0">
              <a:buSzPct val="25000"/>
            </a:pPr>
            <a:endParaRPr lang="en-IN" sz="1800" b="1" dirty="0">
              <a:solidFill>
                <a:srgbClr val="0070C0"/>
              </a:solidFill>
              <a:ea typeface="Cambria" panose="020405030504060302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4142536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415370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Project Overview</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908720"/>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 y="958842"/>
            <a:ext cx="9141796" cy="5904373"/>
          </a:xfrm>
          <a:prstGeom prst="rect">
            <a:avLst/>
          </a:prstGeom>
          <a:noFill/>
        </p:spPr>
        <p:txBody>
          <a:bodyPr wrap="square">
            <a:spAutoFit/>
          </a:bodyPr>
          <a:lstStyle/>
          <a:p>
            <a:r>
              <a:rPr lang="en-US" sz="1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dirty="0"/>
              <a:t>In the digital age, a </a:t>
            </a:r>
            <a:r>
              <a:rPr lang="en-US" b="1" dirty="0"/>
              <a:t>personal portfolio website </a:t>
            </a:r>
            <a:r>
              <a:rPr lang="en-US" dirty="0"/>
              <a:t>has become an essential tool for professionals across various industries. It serves as a dynamic showcase of an individual’s skills, accomplishments, and aspirations, offering a centralized platform to present their professional journey in a compelling and interactive manner. This project aims to explore the significance of personal portfolio websites and provide comprehensive guidance on creating an effective online presence that resonates with the target audience.</a:t>
            </a:r>
          </a:p>
          <a:p>
            <a:endParaRPr lang="en-US" u="sng" dirty="0"/>
          </a:p>
          <a:p>
            <a:r>
              <a:rPr lang="en-US" sz="2800" b="1" u="sng" dirty="0"/>
              <a:t>Objectives</a:t>
            </a:r>
            <a:r>
              <a:rPr lang="en-US" sz="2800" dirty="0"/>
              <a:t>:</a:t>
            </a:r>
            <a:endParaRPr lang="en-US" sz="3200" dirty="0"/>
          </a:p>
          <a:p>
            <a:r>
              <a:rPr lang="en-US" dirty="0"/>
              <a:t>The primary objective of this project is to empower individuals to create an impactful personal portfolio website that effectively communicates their unique value proposition and enhances their career prospects. Specifically, the project aims to:</a:t>
            </a:r>
          </a:p>
          <a:p>
            <a:r>
              <a:rPr lang="en-US" dirty="0"/>
              <a:t>• Educate individuals about the importance of personal branding and online presence in today’s competitive job market.</a:t>
            </a:r>
          </a:p>
          <a:p>
            <a:r>
              <a:rPr lang="en-US" dirty="0"/>
              <a:t>• Provide practical insights and best practices for designing, developing, and optimizing a personal portfolio website.</a:t>
            </a:r>
          </a:p>
          <a:p>
            <a:r>
              <a:rPr lang="en-US" dirty="0"/>
              <a:t>• Equip participants with the necessary skills and resources to craft a standout online showcase of their skills, accomplishments, and aspirations.</a:t>
            </a:r>
          </a:p>
          <a:p>
            <a:r>
              <a:rPr lang="en-US" dirty="0"/>
              <a:t>• Empower individuals to leverage their personal portfolio website as a strategic tool for career advancement, networking, and professional growth.</a:t>
            </a:r>
          </a:p>
          <a:p>
            <a:pPr marL="0" marR="0" algn="just" fontAlgn="base">
              <a:lnSpc>
                <a:spcPct val="107000"/>
              </a:lnSpc>
              <a:spcBef>
                <a:spcPts val="0"/>
              </a:spcBef>
              <a:spcAft>
                <a:spcPts val="0"/>
              </a:spcAft>
            </a:pPr>
            <a:endParaRPr lang="en-US" sz="2400" kern="1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3784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97768" y="1194715"/>
            <a:ext cx="8784976" cy="4026487"/>
          </a:xfrm>
          <a:prstGeom prst="rect">
            <a:avLst/>
          </a:prstGeom>
          <a:noFill/>
        </p:spPr>
        <p:txBody>
          <a:bodyPr wrap="square">
            <a:spAutoFit/>
          </a:bodyPr>
          <a:lstStyle/>
          <a:p>
            <a:pPr algn="just" fontAlgn="base">
              <a:lnSpc>
                <a:spcPct val="107000"/>
              </a:lnSpc>
            </a:pPr>
            <a:r>
              <a:rPr lang="en-US" sz="2000" kern="1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1-In the digital age, standing out in a competitive job market is increasingly challenging.</a:t>
            </a:r>
          </a:p>
          <a:p>
            <a:pPr algn="just" fontAlgn="base">
              <a:lnSpc>
                <a:spcPct val="107000"/>
              </a:lnSpc>
            </a:pPr>
            <a:r>
              <a:rPr lang="en-US" sz="2000" kern="1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2-Traditional resumes and generic online profiles are limited in showcasing an individual’s full potential.</a:t>
            </a:r>
          </a:p>
          <a:p>
            <a:pPr algn="just" fontAlgn="base">
              <a:lnSpc>
                <a:spcPct val="107000"/>
              </a:lnSpc>
            </a:pPr>
            <a:r>
              <a:rPr lang="en-US" sz="2000" kern="1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3-Many professionals lack a dynamic platform to highlight their skills, achievements, and aspirations.</a:t>
            </a:r>
          </a:p>
          <a:p>
            <a:pPr algn="just" fontAlgn="base">
              <a:lnSpc>
                <a:spcPct val="107000"/>
              </a:lnSpc>
            </a:pPr>
            <a:r>
              <a:rPr lang="en-US" sz="2000" kern="1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4-This gap leads to missed opportunities in career advancement, networking, and personal branding.</a:t>
            </a:r>
          </a:p>
          <a:p>
            <a:pPr algn="just" fontAlgn="base">
              <a:lnSpc>
                <a:spcPct val="107000"/>
              </a:lnSpc>
            </a:pPr>
            <a:r>
              <a:rPr lang="en-US" sz="2000" kern="1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5-There is a need for a strategic, engaging, and customizable online presence.</a:t>
            </a:r>
          </a:p>
          <a:p>
            <a:pPr algn="just" fontAlgn="base">
              <a:lnSpc>
                <a:spcPct val="107000"/>
              </a:lnSpc>
            </a:pPr>
            <a:r>
              <a:rPr lang="en-US" sz="2000" kern="1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6-A personal portfolio website offers a powerful solution to bridge this gap and empower individuals professionally.</a:t>
            </a:r>
            <a:endParaRPr lang="en-US" sz="2000" kern="100" dirty="0">
              <a:effectLst/>
              <a:latin typeface="+mj-lt"/>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C2D848B-383C-13A7-32E3-791A924AAD3F}"/>
              </a:ext>
            </a:extLst>
          </p:cNvPr>
          <p:cNvSpPr>
            <a:spLocks noGrp="1"/>
          </p:cNvSpPr>
          <p:nvPr>
            <p:ph idx="1"/>
          </p:nvPr>
        </p:nvSpPr>
        <p:spPr>
          <a:xfrm>
            <a:off x="0" y="201989"/>
            <a:ext cx="8982744" cy="6454016"/>
          </a:xfrm>
        </p:spPr>
        <p:txBody>
          <a:bodyPr/>
          <a:lstStyle/>
          <a:p>
            <a:pPr marL="0" indent="0" algn="ctr">
              <a:buNone/>
            </a:pPr>
            <a:r>
              <a:rPr lang="en-US" b="1" dirty="0"/>
              <a:t>PROBLEM STATEMENT</a:t>
            </a:r>
            <a:endParaRPr lang="en-IN" b="1" dirty="0"/>
          </a:p>
        </p:txBody>
      </p:sp>
    </p:spTree>
    <p:extLst>
      <p:ext uri="{BB962C8B-B14F-4D97-AF65-F5344CB8AC3E}">
        <p14:creationId xmlns:p14="http://schemas.microsoft.com/office/powerpoint/2010/main" val="1047329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43924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Key Features</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98793" y="1157419"/>
            <a:ext cx="8964488" cy="4834144"/>
          </a:xfrm>
          <a:prstGeom prst="rect">
            <a:avLst/>
          </a:prstGeom>
          <a:noFill/>
        </p:spPr>
        <p:txBody>
          <a:bodyPr wrap="square">
            <a:spAutoFit/>
          </a:bodyPr>
          <a:lstStyle/>
          <a:p>
            <a:pPr algn="just" fontAlgn="base">
              <a:lnSpc>
                <a:spcPct val="107000"/>
              </a:lnSpc>
            </a:pPr>
            <a:r>
              <a:rPr lang="en-US" kern="1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1. </a:t>
            </a:r>
            <a:r>
              <a:rPr lang="en-US" b="1" kern="1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Customization</a:t>
            </a:r>
            <a:r>
              <a:rPr lang="en-US" kern="1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You can make your website look however you want, with colors, fonts, and layout that reflect your style and personality.	 </a:t>
            </a:r>
          </a:p>
          <a:p>
            <a:pPr algn="just" fontAlgn="base">
              <a:lnSpc>
                <a:spcPct val="107000"/>
              </a:lnSpc>
            </a:pPr>
            <a:r>
              <a:rPr lang="en-US" kern="1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2.</a:t>
            </a:r>
            <a:r>
              <a:rPr lang="en-US" b="1" kern="1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Project Showcase</a:t>
            </a:r>
            <a:r>
              <a:rPr lang="en-US" kern="1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Show off your best work with pictures, descriptions, and links to projects you’ve completed or things you’ve made.	</a:t>
            </a:r>
          </a:p>
          <a:p>
            <a:pPr algn="just" fontAlgn="base">
              <a:lnSpc>
                <a:spcPct val="107000"/>
              </a:lnSpc>
            </a:pPr>
            <a:r>
              <a:rPr lang="en-US" kern="1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3. </a:t>
            </a:r>
            <a:r>
              <a:rPr lang="en-US" b="1" kern="1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About Me Section</a:t>
            </a:r>
            <a:r>
              <a:rPr lang="en-US" kern="1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Introduce yourself and tell visitors a bit about who you are, what you do, and what you’re passionate about.	</a:t>
            </a:r>
          </a:p>
          <a:p>
            <a:pPr algn="just" fontAlgn="base">
              <a:lnSpc>
                <a:spcPct val="107000"/>
              </a:lnSpc>
            </a:pPr>
            <a:r>
              <a:rPr lang="en-US" kern="1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4. </a:t>
            </a:r>
            <a:r>
              <a:rPr lang="en-US" b="1" kern="1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Resume/CV Integration</a:t>
            </a:r>
            <a:r>
              <a:rPr lang="en-US" kern="1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Put your resume or CV online so people can see your education, work experience, and skills easily. </a:t>
            </a:r>
          </a:p>
          <a:p>
            <a:pPr algn="just" fontAlgn="base">
              <a:lnSpc>
                <a:spcPct val="107000"/>
              </a:lnSpc>
            </a:pPr>
            <a:r>
              <a:rPr lang="en-US" kern="1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5. </a:t>
            </a:r>
            <a:r>
              <a:rPr lang="en-US" b="1" kern="1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Contact Information</a:t>
            </a:r>
            <a:r>
              <a:rPr lang="en-US" kern="1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Make it easy for people to get in touch with you by including your email, phone number, or links to your social media profiles.</a:t>
            </a:r>
          </a:p>
          <a:p>
            <a:pPr algn="just" fontAlgn="base">
              <a:lnSpc>
                <a:spcPct val="107000"/>
              </a:lnSpc>
            </a:pPr>
            <a:r>
              <a:rPr lang="en-US" kern="1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6. </a:t>
            </a:r>
            <a:r>
              <a:rPr lang="en-US" b="1" kern="1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Testimonials or Recommendations</a:t>
            </a:r>
            <a:r>
              <a:rPr lang="en-US" kern="1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Share positive feedback from past clients, employers, or colleagues to show others how great you are to work with.	</a:t>
            </a:r>
          </a:p>
          <a:p>
            <a:pPr algn="just" fontAlgn="base">
              <a:lnSpc>
                <a:spcPct val="107000"/>
              </a:lnSpc>
            </a:pPr>
            <a:r>
              <a:rPr lang="en-US" kern="1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7.</a:t>
            </a:r>
            <a:r>
              <a:rPr lang="en-US" b="1" kern="1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Responsive Design</a:t>
            </a:r>
            <a:r>
              <a:rPr lang="en-US" kern="1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Your website will look good and work well on all devices, like phones, tablets, and computers. </a:t>
            </a:r>
            <a:endParaRPr lang="en-US" sz="2800" kern="1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7423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61173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Project </a:t>
            </a:r>
            <a:r>
              <a:rPr lang="en-US" sz="3200" b="1" kern="100" dirty="0" err="1">
                <a:effectLst/>
                <a:latin typeface="Verdana" panose="020B0604030504040204" pitchFamily="34" charset="0"/>
                <a:ea typeface="Times New Roman" panose="02020603050405020304" pitchFamily="18" charset="0"/>
                <a:cs typeface="Times New Roman" panose="02020603050405020304" pitchFamily="18" charset="0"/>
              </a:rPr>
              <a:t>Usecases</a:t>
            </a: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 &amp; Scope</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06776" y="1061448"/>
            <a:ext cx="8964488" cy="5785558"/>
          </a:xfrm>
          <a:prstGeom prst="rect">
            <a:avLst/>
          </a:prstGeom>
          <a:noFill/>
        </p:spPr>
        <p:txBody>
          <a:bodyPr wrap="square">
            <a:spAutoFit/>
          </a:bodyPr>
          <a:lstStyle/>
          <a:p>
            <a:r>
              <a:rPr lang="en-US" sz="2000" b="1" u="sng" dirty="0"/>
              <a:t>Use Cases</a:t>
            </a:r>
            <a:r>
              <a:rPr lang="en-US" sz="2000" dirty="0"/>
              <a:t>:  </a:t>
            </a:r>
          </a:p>
          <a:p>
            <a:r>
              <a:rPr lang="en-US" sz="2000" dirty="0"/>
              <a:t>1.</a:t>
            </a:r>
            <a:r>
              <a:rPr lang="en-US" sz="2000" b="1" dirty="0"/>
              <a:t> Job Searc</a:t>
            </a:r>
            <a:r>
              <a:rPr lang="en-US" sz="2000" dirty="0"/>
              <a:t>h: Showcasing skills and experiences to potential employers.</a:t>
            </a:r>
          </a:p>
          <a:p>
            <a:r>
              <a:rPr lang="en-US" sz="2000" dirty="0"/>
              <a:t>2. </a:t>
            </a:r>
            <a:r>
              <a:rPr lang="en-US" sz="2000" b="1" dirty="0"/>
              <a:t>Freelancing or Consulting</a:t>
            </a:r>
            <a:r>
              <a:rPr lang="en-US" sz="2000" dirty="0"/>
              <a:t>: Attracting clients and showcasing expertise.</a:t>
            </a:r>
          </a:p>
          <a:p>
            <a:r>
              <a:rPr lang="en-US" sz="2000" dirty="0"/>
              <a:t>3. </a:t>
            </a:r>
            <a:r>
              <a:rPr lang="en-US" sz="2000" b="1" dirty="0"/>
              <a:t>Personal Branding</a:t>
            </a:r>
            <a:r>
              <a:rPr lang="en-US" sz="2000" dirty="0"/>
              <a:t>: Establishing a strong online presence and identity.</a:t>
            </a:r>
          </a:p>
          <a:p>
            <a:r>
              <a:rPr lang="en-US" sz="2000" dirty="0"/>
              <a:t>4. </a:t>
            </a:r>
            <a:r>
              <a:rPr lang="en-US" sz="2000" b="1" dirty="0"/>
              <a:t>Educational Purpose</a:t>
            </a:r>
            <a:r>
              <a:rPr lang="en-US" sz="2000" dirty="0"/>
              <a:t>s: Highlighting academic achievements and projects.</a:t>
            </a:r>
          </a:p>
          <a:p>
            <a:endParaRPr lang="en-US" sz="2000" dirty="0"/>
          </a:p>
          <a:p>
            <a:r>
              <a:rPr lang="en-US" sz="2000" b="1" u="sng" dirty="0"/>
              <a:t>Scope</a:t>
            </a:r>
            <a:r>
              <a:rPr lang="en-US" sz="2000" dirty="0"/>
              <a:t>: </a:t>
            </a:r>
          </a:p>
          <a:p>
            <a:r>
              <a:rPr lang="en-US" sz="2000" dirty="0"/>
              <a:t> 1. </a:t>
            </a:r>
            <a:r>
              <a:rPr lang="en-US" sz="2000" b="1" dirty="0"/>
              <a:t>Design and Development</a:t>
            </a:r>
            <a:r>
              <a:rPr lang="en-US" sz="2000" dirty="0"/>
              <a:t>: Creating a visually appealing and functional website.</a:t>
            </a:r>
          </a:p>
          <a:p>
            <a:r>
              <a:rPr lang="en-US" sz="2000" dirty="0"/>
              <a:t>2. </a:t>
            </a:r>
            <a:r>
              <a:rPr lang="en-US" sz="2000" b="1" dirty="0"/>
              <a:t>Content Creation</a:t>
            </a:r>
            <a:r>
              <a:rPr lang="en-US" sz="2000" dirty="0"/>
              <a:t>: Writing engaging content for “About Me” and project descriptions.</a:t>
            </a:r>
          </a:p>
          <a:p>
            <a:r>
              <a:rPr lang="en-US" sz="2000" dirty="0"/>
              <a:t>3. </a:t>
            </a:r>
            <a:r>
              <a:rPr lang="en-US" sz="2000" b="1" dirty="0"/>
              <a:t>Visual Branding</a:t>
            </a:r>
            <a:r>
              <a:rPr lang="en-US" sz="2000" dirty="0"/>
              <a:t>: Defining consistent visual elements like colors and fonts.</a:t>
            </a:r>
          </a:p>
          <a:p>
            <a:r>
              <a:rPr lang="en-US" sz="2000" dirty="0"/>
              <a:t>4. Feature Integration: Adding sections for projects, resume/CV, and contact information.</a:t>
            </a:r>
          </a:p>
          <a:p>
            <a:r>
              <a:rPr lang="en-US" sz="2000" dirty="0"/>
              <a:t>5. </a:t>
            </a:r>
            <a:r>
              <a:rPr lang="en-US" sz="2000" b="1" dirty="0"/>
              <a:t>Responsive Design</a:t>
            </a:r>
            <a:r>
              <a:rPr lang="en-US" sz="2000" dirty="0"/>
              <a:t>: Ensuring the website works well on all devices.</a:t>
            </a:r>
          </a:p>
          <a:p>
            <a:r>
              <a:rPr lang="en-US" sz="2000" dirty="0"/>
              <a:t>6. SEO Optimization: Improving visibility in search engine results.</a:t>
            </a:r>
          </a:p>
          <a:p>
            <a:r>
              <a:rPr lang="en-US" sz="2000" dirty="0"/>
              <a:t>7. </a:t>
            </a:r>
            <a:r>
              <a:rPr lang="en-US" sz="2000" b="1" dirty="0"/>
              <a:t>Analytics and Tracking</a:t>
            </a:r>
            <a:r>
              <a:rPr lang="en-US" sz="2000" dirty="0"/>
              <a:t>: Monitoring website traffic and user behavior.</a:t>
            </a:r>
          </a:p>
          <a:p>
            <a:r>
              <a:rPr lang="en-US" sz="2000" dirty="0"/>
              <a:t>8. </a:t>
            </a:r>
            <a:r>
              <a:rPr lang="en-US" sz="2000" b="1" dirty="0"/>
              <a:t>Maintenance and Updates</a:t>
            </a:r>
            <a:r>
              <a:rPr lang="en-US" sz="2000" dirty="0"/>
              <a:t>: Regularly updating content and security measures.</a:t>
            </a:r>
          </a:p>
          <a:p>
            <a:pPr algn="just" fontAlgn="base">
              <a:lnSpc>
                <a:spcPct val="107000"/>
              </a:lnSpc>
            </a:pPr>
            <a:endParaRPr lang="en-US" sz="2800" kern="1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5812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1556793"/>
            <a:ext cx="9180512" cy="4170126"/>
          </a:xfrm>
        </p:spPr>
      </p:pic>
      <p:sp>
        <p:nvSpPr>
          <p:cNvPr id="5" name="Rectangle 1"/>
          <p:cNvSpPr>
            <a:spLocks noChangeArrowheads="1"/>
          </p:cNvSpPr>
          <p:nvPr/>
        </p:nvSpPr>
        <p:spPr bwMode="auto">
          <a:xfrm>
            <a:off x="177133" y="100424"/>
            <a:ext cx="828092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Prototype/Project Flow diagram/Architecture</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pic>
        <p:nvPicPr>
          <p:cNvPr id="1026" name="Picture 2" descr="Generated image">
            <a:extLst>
              <a:ext uri="{FF2B5EF4-FFF2-40B4-BE49-F238E27FC236}">
                <a16:creationId xmlns:a16="http://schemas.microsoft.com/office/drawing/2014/main" id="{37CBC3BE-4D07-90FB-A924-36368CEC3F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131082"/>
            <a:ext cx="9143998" cy="4573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371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97601" y="298972"/>
            <a:ext cx="43924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Data &amp; Resources</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36513" y="785794"/>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C67A919E-7DB1-E6B8-D950-8901A88C816D}"/>
              </a:ext>
            </a:extLst>
          </p:cNvPr>
          <p:cNvSpPr txBox="1"/>
          <p:nvPr/>
        </p:nvSpPr>
        <p:spPr>
          <a:xfrm>
            <a:off x="251520" y="1023126"/>
            <a:ext cx="8712968" cy="5463034"/>
          </a:xfrm>
          <a:prstGeom prst="rect">
            <a:avLst/>
          </a:prstGeom>
          <a:noFill/>
        </p:spPr>
        <p:txBody>
          <a:bodyPr wrap="square">
            <a:spAutoFit/>
          </a:bodyPr>
          <a:lstStyle/>
          <a:p>
            <a:r>
              <a:rPr lang="en-US" sz="2000" b="1" dirty="0"/>
              <a:t>Data:</a:t>
            </a:r>
          </a:p>
          <a:p>
            <a:r>
              <a:rPr lang="en-US" sz="1400" dirty="0"/>
              <a:t>  1. </a:t>
            </a:r>
            <a:r>
              <a:rPr lang="en-US" sz="1400" b="1" dirty="0"/>
              <a:t>Statistics on Job Market Trends</a:t>
            </a:r>
            <a:r>
              <a:rPr lang="en-US" sz="1400" dirty="0"/>
              <a:t>: Information about the increasing importance of online presence and personal branding in job searches.</a:t>
            </a:r>
          </a:p>
          <a:p>
            <a:r>
              <a:rPr lang="en-US" sz="1400" dirty="0"/>
              <a:t>2. </a:t>
            </a:r>
            <a:r>
              <a:rPr lang="en-US" sz="1400" b="1" dirty="0"/>
              <a:t>Survey Data</a:t>
            </a:r>
            <a:r>
              <a:rPr lang="en-US" sz="1400" dirty="0"/>
              <a:t>: Surveys or studies on the effectiveness of personal portfolio websites in career advancement and networking.</a:t>
            </a:r>
          </a:p>
          <a:p>
            <a:r>
              <a:rPr lang="en-US" sz="1400" dirty="0"/>
              <a:t>3. </a:t>
            </a:r>
            <a:r>
              <a:rPr lang="en-US" sz="1400" b="1" dirty="0"/>
              <a:t>Website Analytics</a:t>
            </a:r>
            <a:r>
              <a:rPr lang="en-US" sz="1400" dirty="0"/>
              <a:t>: Data on website traffic, user engagement, and conversion rates from existing personal portfolio websites.</a:t>
            </a:r>
          </a:p>
          <a:p>
            <a:r>
              <a:rPr lang="en-US" sz="1400" dirty="0"/>
              <a:t>4. </a:t>
            </a:r>
            <a:r>
              <a:rPr lang="en-US" sz="1400" b="1" dirty="0"/>
              <a:t>Industry Trends</a:t>
            </a:r>
            <a:r>
              <a:rPr lang="en-US" sz="1400" dirty="0"/>
              <a:t>: Insights into emerging trends in web design, digital marketing, and personal branding within specific industries.</a:t>
            </a:r>
          </a:p>
          <a:p>
            <a:r>
              <a:rPr lang="en-US" sz="1400" dirty="0"/>
              <a:t>5. </a:t>
            </a:r>
            <a:r>
              <a:rPr lang="en-US" sz="1400" b="1" dirty="0"/>
              <a:t>Case Studies</a:t>
            </a:r>
            <a:r>
              <a:rPr lang="en-US" sz="1400" dirty="0"/>
              <a:t>: Examples of successful personal portfolio websites and their impact on career development.</a:t>
            </a:r>
          </a:p>
          <a:p>
            <a:endParaRPr lang="en-US" sz="1400" dirty="0"/>
          </a:p>
          <a:p>
            <a:r>
              <a:rPr lang="en-US" sz="2000" b="1" dirty="0"/>
              <a:t>Resources: </a:t>
            </a:r>
          </a:p>
          <a:p>
            <a:r>
              <a:rPr lang="en-US" sz="1400" b="1" dirty="0"/>
              <a:t>1. Website Builders</a:t>
            </a:r>
            <a:r>
              <a:rPr lang="en-US" sz="1400" dirty="0"/>
              <a:t>: Platforms like </a:t>
            </a:r>
            <a:r>
              <a:rPr lang="en-US" sz="1400" b="1" dirty="0" err="1"/>
              <a:t>WordPress</a:t>
            </a:r>
            <a:r>
              <a:rPr lang="en-US" sz="1400" dirty="0"/>
              <a:t>, </a:t>
            </a:r>
            <a:r>
              <a:rPr lang="en-US" sz="1400" b="1" dirty="0" err="1"/>
              <a:t>Wix</a:t>
            </a:r>
            <a:r>
              <a:rPr lang="en-US" sz="1400" dirty="0"/>
              <a:t>, and </a:t>
            </a:r>
            <a:r>
              <a:rPr lang="en-US" sz="1400" b="1" dirty="0" err="1"/>
              <a:t>Squarespace</a:t>
            </a:r>
            <a:r>
              <a:rPr lang="en-US" sz="1400" dirty="0"/>
              <a:t> offer templates and tools for building personal portfolio websites without coding.</a:t>
            </a:r>
          </a:p>
          <a:p>
            <a:r>
              <a:rPr lang="en-US" sz="1400" dirty="0"/>
              <a:t>2. </a:t>
            </a:r>
            <a:r>
              <a:rPr lang="en-US" sz="1400" b="1" dirty="0"/>
              <a:t>Coding Resources: </a:t>
            </a:r>
            <a:r>
              <a:rPr lang="en-US" sz="1400" dirty="0"/>
              <a:t>Online tutorials, courses, and forums for learning </a:t>
            </a:r>
            <a:r>
              <a:rPr lang="en-US" sz="1400" b="1" dirty="0"/>
              <a:t>HTML, CSS, JavaScript</a:t>
            </a:r>
            <a:r>
              <a:rPr lang="en-US" sz="1400" dirty="0"/>
              <a:t>, and other web development languages.</a:t>
            </a:r>
          </a:p>
          <a:p>
            <a:r>
              <a:rPr lang="en-US" sz="1400" dirty="0"/>
              <a:t>3.</a:t>
            </a:r>
            <a:r>
              <a:rPr lang="en-US" sz="1400" b="1" dirty="0"/>
              <a:t> Design Tools</a:t>
            </a:r>
            <a:r>
              <a:rPr lang="en-US" sz="1400" dirty="0"/>
              <a:t>: Graphic design software like </a:t>
            </a:r>
            <a:r>
              <a:rPr lang="en-US" sz="1400" b="1" dirty="0"/>
              <a:t>Adobe Photoshop</a:t>
            </a:r>
            <a:r>
              <a:rPr lang="en-US" sz="1400" dirty="0"/>
              <a:t>, </a:t>
            </a:r>
            <a:r>
              <a:rPr lang="en-US" sz="1400" b="1" dirty="0"/>
              <a:t>Illustrator, </a:t>
            </a:r>
            <a:r>
              <a:rPr lang="en-US" sz="1400" dirty="0"/>
              <a:t>or online tools like </a:t>
            </a:r>
            <a:r>
              <a:rPr lang="en-US" sz="1400" b="1" dirty="0" err="1"/>
              <a:t>Canva</a:t>
            </a:r>
            <a:r>
              <a:rPr lang="en-US" sz="1400" dirty="0"/>
              <a:t> for creating visual assets and mockups.</a:t>
            </a:r>
          </a:p>
          <a:p>
            <a:r>
              <a:rPr lang="en-US" sz="1400" dirty="0"/>
              <a:t>4. </a:t>
            </a:r>
            <a:r>
              <a:rPr lang="en-US" sz="1400" b="1" dirty="0"/>
              <a:t>Content Creation</a:t>
            </a:r>
            <a:r>
              <a:rPr lang="en-US" sz="1400" dirty="0"/>
              <a:t>: Writing guides, resume templates, and online portfolio examples for crafting compelling content.</a:t>
            </a:r>
          </a:p>
          <a:p>
            <a:r>
              <a:rPr lang="en-US" sz="1400" dirty="0"/>
              <a:t>5. </a:t>
            </a:r>
            <a:r>
              <a:rPr lang="en-US" sz="1400" b="1" dirty="0"/>
              <a:t>Analytics Tools</a:t>
            </a:r>
            <a:r>
              <a:rPr lang="en-US" sz="1400" dirty="0"/>
              <a:t>: Platforms like </a:t>
            </a:r>
            <a:r>
              <a:rPr lang="en-US" sz="1400" b="1" dirty="0"/>
              <a:t>Google Analytics </a:t>
            </a:r>
            <a:r>
              <a:rPr lang="en-US" sz="1400" dirty="0"/>
              <a:t>for tracking website traffic, user behavior, and performance metrics.</a:t>
            </a:r>
          </a:p>
          <a:p>
            <a:r>
              <a:rPr lang="en-US" sz="1400" dirty="0"/>
              <a:t>6. </a:t>
            </a:r>
            <a:r>
              <a:rPr lang="en-US" sz="1400" b="1" dirty="0"/>
              <a:t>Networking Platforms</a:t>
            </a:r>
            <a:r>
              <a:rPr lang="en-US" sz="1400" dirty="0"/>
              <a:t>: Professional networking sites like </a:t>
            </a:r>
            <a:r>
              <a:rPr lang="en-US" sz="1400" b="1" dirty="0"/>
              <a:t>LinkedIn</a:t>
            </a:r>
            <a:r>
              <a:rPr lang="en-US" sz="1400" dirty="0"/>
              <a:t> for connecting with peers, mentors, and potential collaborators.</a:t>
            </a:r>
          </a:p>
          <a:p>
            <a:endParaRPr lang="en-US" sz="1500" b="0" i="0" dirty="0">
              <a:solidFill>
                <a:srgbClr val="374151"/>
              </a:solidFill>
              <a:effectLst/>
              <a:latin typeface="Söhne"/>
            </a:endParaRPr>
          </a:p>
        </p:txBody>
      </p:sp>
    </p:spTree>
    <p:extLst>
      <p:ext uri="{BB962C8B-B14F-4D97-AF65-F5344CB8AC3E}">
        <p14:creationId xmlns:p14="http://schemas.microsoft.com/office/powerpoint/2010/main" val="3449068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03415" y="298973"/>
            <a:ext cx="43924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Methodology</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659AC123-1FF4-759B-44D8-95C077A7D7D5}"/>
              </a:ext>
            </a:extLst>
          </p:cNvPr>
          <p:cNvSpPr txBox="1"/>
          <p:nvPr/>
        </p:nvSpPr>
        <p:spPr>
          <a:xfrm>
            <a:off x="213724" y="1306624"/>
            <a:ext cx="8606747" cy="646331"/>
          </a:xfrm>
          <a:prstGeom prst="rect">
            <a:avLst/>
          </a:prstGeom>
          <a:noFill/>
        </p:spPr>
        <p:txBody>
          <a:bodyPr wrap="square">
            <a:spAutoFit/>
          </a:bodyPr>
          <a:lstStyle/>
          <a:p>
            <a:pPr algn="l">
              <a:buFont typeface="Arial" panose="020B0604020202020204" pitchFamily="34" charset="0"/>
              <a:buChar char="•"/>
            </a:pPr>
            <a:r>
              <a:rPr lang="en-US" b="0" i="0" dirty="0">
                <a:solidFill>
                  <a:srgbClr val="374151"/>
                </a:solidFill>
                <a:effectLst/>
                <a:latin typeface="Söhne"/>
              </a:rPr>
              <a:t>Explain the approach or methods you used to tackle the problem.</a:t>
            </a:r>
          </a:p>
          <a:p>
            <a:pPr algn="l">
              <a:buFont typeface="Arial" panose="020B0604020202020204" pitchFamily="34" charset="0"/>
              <a:buChar char="•"/>
            </a:pPr>
            <a:r>
              <a:rPr lang="en-US" b="0" i="0" dirty="0">
                <a:solidFill>
                  <a:srgbClr val="374151"/>
                </a:solidFill>
                <a:effectLst/>
                <a:latin typeface="Söhne"/>
              </a:rPr>
              <a:t>Include any tools or technologies utilized.</a:t>
            </a:r>
          </a:p>
        </p:txBody>
      </p:sp>
    </p:spTree>
    <p:extLst>
      <p:ext uri="{BB962C8B-B14F-4D97-AF65-F5344CB8AC3E}">
        <p14:creationId xmlns:p14="http://schemas.microsoft.com/office/powerpoint/2010/main" val="1099878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50815</TotalTime>
  <Words>1193</Words>
  <Application>Microsoft Office PowerPoint</Application>
  <PresentationFormat>On-screen Show (4:3)</PresentationFormat>
  <Paragraphs>105</Paragraphs>
  <Slides>11</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Cambria</vt:lpstr>
      <vt:lpstr>Garamond</vt:lpstr>
      <vt:lpstr>Söhne</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WEBDEV</dc:creator>
  <cp:lastModifiedBy>Aryan tyagi</cp:lastModifiedBy>
  <cp:revision>320</cp:revision>
  <cp:lastPrinted>2022-09-05T08:43:44Z</cp:lastPrinted>
  <dcterms:created xsi:type="dcterms:W3CDTF">2020-01-16T09:05:56Z</dcterms:created>
  <dcterms:modified xsi:type="dcterms:W3CDTF">2025-04-24T18:35:17Z</dcterms:modified>
</cp:coreProperties>
</file>