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8" r:id="rId11"/>
    <p:sldId id="267" r:id="rId12"/>
    <p:sldId id="270" r:id="rId13"/>
    <p:sldId id="271" r:id="rId14"/>
    <p:sldId id="272" r:id="rId15"/>
    <p:sldId id="269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576507164429"/>
          <c:y val="0.050867964421114"/>
          <c:w val="0.886915354330709"/>
          <c:h val="0.833083415354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Washing dishes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General</c:formatCode>
                <c:ptCount val="1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1.0</c:v>
                </c:pt>
                <c:pt idx="12">
                  <c:v>7.0</c:v>
                </c:pt>
                <c:pt idx="13">
                  <c:v>14.0</c:v>
                </c:pt>
                <c:pt idx="14">
                  <c:v>11.0</c:v>
                </c:pt>
                <c:pt idx="15">
                  <c:v>5.0</c:v>
                </c:pt>
                <c:pt idx="16">
                  <c:v>1.0</c:v>
                </c:pt>
                <c:pt idx="17">
                  <c:v>0.0</c:v>
                </c:pt>
                <c:pt idx="18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Talking on the phone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Sheet1!$A$2:$A$20</c:f>
              <c:numCache>
                <c:formatCode>General</c:formatCode>
                <c:ptCount val="1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5.0</c:v>
                </c:pt>
                <c:pt idx="4">
                  <c:v>9.0</c:v>
                </c:pt>
                <c:pt idx="5">
                  <c:v>25.0</c:v>
                </c:pt>
                <c:pt idx="6">
                  <c:v>0.0</c:v>
                </c:pt>
                <c:pt idx="7">
                  <c:v>1.0</c:v>
                </c:pt>
                <c:pt idx="8">
                  <c:v>7.0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axId val="-448519168"/>
        <c:axId val="-448517392"/>
      </c:barChart>
      <c:catAx>
        <c:axId val="-44851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448517392"/>
        <c:crosses val="autoZero"/>
        <c:auto val="1"/>
        <c:lblAlgn val="ctr"/>
        <c:lblOffset val="100"/>
        <c:tickLblSkip val="4"/>
        <c:noMultiLvlLbl val="0"/>
      </c:catAx>
      <c:valAx>
        <c:axId val="-448517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44851916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42556898357115"/>
          <c:y val="0.0971501490996907"/>
          <c:w val="0.519704643322273"/>
          <c:h val="0.226360398553317"/>
        </c:manualLayout>
      </c:layout>
      <c:overlay val="0"/>
      <c:spPr>
        <a:solidFill>
          <a:schemeClr val="bg1"/>
        </a:solidFill>
        <a:ln w="12700">
          <a:solidFill>
            <a:schemeClr val="tx1"/>
          </a:solidFill>
        </a:ln>
      </c:spPr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6600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1.0</c:v>
                </c:pt>
                <c:pt idx="13">
                  <c:v>9.0</c:v>
                </c:pt>
                <c:pt idx="14">
                  <c:v>12.0</c:v>
                </c:pt>
                <c:pt idx="15">
                  <c:v>10.0</c:v>
                </c:pt>
                <c:pt idx="16">
                  <c:v>3.0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359969104"/>
        <c:axId val="-422194000"/>
      </c:barChart>
      <c:catAx>
        <c:axId val="-359969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CSI Amplitude Bins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422194000"/>
        <c:crosses val="autoZero"/>
        <c:auto val="1"/>
        <c:lblAlgn val="ctr"/>
        <c:lblOffset val="100"/>
        <c:tickLblSkip val="5"/>
        <c:noMultiLvlLbl val="0"/>
      </c:catAx>
      <c:valAx>
        <c:axId val="-422194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359969104"/>
        <c:crosses val="autoZero"/>
        <c:crossBetween val="between"/>
        <c:majorUnit val="5.0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4.0</c:v>
                </c:pt>
                <c:pt idx="10">
                  <c:v>14.0</c:v>
                </c:pt>
                <c:pt idx="11">
                  <c:v>13.0</c:v>
                </c:pt>
                <c:pt idx="12">
                  <c:v>10.0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360265280"/>
        <c:axId val="-425710704"/>
      </c:barChart>
      <c:catAx>
        <c:axId val="-360265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CSI Amplitude Bins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425710704"/>
        <c:crosses val="autoZero"/>
        <c:auto val="1"/>
        <c:lblAlgn val="ctr"/>
        <c:lblOffset val="100"/>
        <c:tickLblSkip val="5"/>
        <c:noMultiLvlLbl val="0"/>
      </c:catAx>
      <c:valAx>
        <c:axId val="-4257107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360265280"/>
        <c:crosses val="autoZero"/>
        <c:crossBetween val="between"/>
        <c:majorUnit val="5.0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EE99-1133-DD4B-92B1-C4FB9ED6B243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A6AC-D3B8-524C-AF86-B9CA45D76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165E-F7E2-034A-99F7-B71FD71EA8F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2B0E-F08D-BB40-B5CC-D99ABF1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chart" Target="../charts/chart3.xml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5" Type="http://schemas.openxmlformats.org/officeDocument/2006/relationships/chart" Target="../charts/chart1.xml"/><Relationship Id="rId6" Type="http://schemas.openxmlformats.org/officeDocument/2006/relationships/image" Target="../media/image10.gif"/><Relationship Id="rId7" Type="http://schemas.openxmlformats.org/officeDocument/2006/relationships/image" Target="../media/image11.jp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Device-free Location-oriented Activity Identification Using Fine-grained </a:t>
            </a:r>
            <a:r>
              <a:rPr lang="en-US" altLang="zh-CN" b="1" dirty="0" err="1" smtClean="0"/>
              <a:t>WiFi</a:t>
            </a:r>
            <a:r>
              <a:rPr lang="en-US" altLang="zh-CN" b="1" dirty="0" smtClean="0"/>
              <a:t> Signatures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Aryan Sharma</a:t>
            </a:r>
          </a:p>
          <a:p>
            <a:r>
              <a:rPr lang="en-US" dirty="0" smtClean="0"/>
              <a:t>UIN - 326006767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0"/>
            <a:ext cx="8417167" cy="64391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54040" y="215083"/>
            <a:ext cx="3063240" cy="205567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0"/>
            <a:ext cx="8417167" cy="64391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299960" y="1662883"/>
            <a:ext cx="3535680" cy="229951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5859901"/>
              </p:ext>
            </p:extLst>
          </p:nvPr>
        </p:nvGraphicFramePr>
        <p:xfrm>
          <a:off x="6807355" y="4302512"/>
          <a:ext cx="4572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http://www.icon100.com/up/3852/128/12-Man-sleeping-on-a-b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8406" y="4315212"/>
            <a:ext cx="838200" cy="838201"/>
          </a:xfrm>
          <a:prstGeom prst="rect">
            <a:avLst/>
          </a:prstGeom>
          <a:noFill/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81725226"/>
              </p:ext>
            </p:extLst>
          </p:nvPr>
        </p:nvGraphicFramePr>
        <p:xfrm>
          <a:off x="6807355" y="1690688"/>
          <a:ext cx="4572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 descr="http://www.thehealthyeatingguide.com/wp-content/uploads/2013/03/cooking-icon41.png"/>
          <p:cNvPicPr>
            <a:picLocks noChangeAspect="1" noChangeArrowheads="1"/>
          </p:cNvPicPr>
          <p:nvPr/>
        </p:nvPicPr>
        <p:blipFill>
          <a:blip r:embed="rId5" cstate="print"/>
          <a:srcRect l="13333" r="22667"/>
          <a:stretch>
            <a:fillRect/>
          </a:stretch>
        </p:blipFill>
        <p:spPr bwMode="auto">
          <a:xfrm>
            <a:off x="7721755" y="1754983"/>
            <a:ext cx="483577" cy="755590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In-Place Activity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5107" cy="4351338"/>
          </a:xfrm>
        </p:spPr>
        <p:txBody>
          <a:bodyPr>
            <a:normAutofit/>
          </a:bodyPr>
          <a:lstStyle/>
          <a:p>
            <a:r>
              <a:rPr lang="en-US" dirty="0"/>
              <a:t>CSI amplitude distributions are similar for the same activity at different rounds, but distinctive for different activities.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arth </a:t>
            </a:r>
            <a:r>
              <a:rPr lang="en-US" dirty="0"/>
              <a:t>mover’s distance (</a:t>
            </a:r>
            <a:r>
              <a:rPr lang="en-US" dirty="0" smtClean="0"/>
              <a:t>EMD) technique </a:t>
            </a:r>
            <a:r>
              <a:rPr lang="en-US" dirty="0"/>
              <a:t>is </a:t>
            </a:r>
            <a:r>
              <a:rPr lang="en-US" dirty="0" smtClean="0"/>
              <a:t>employed for </a:t>
            </a:r>
            <a:r>
              <a:rPr lang="en-US" dirty="0"/>
              <a:t>evaluating the similarity between two probability </a:t>
            </a:r>
            <a:r>
              <a:rPr lang="en-US" dirty="0" smtClean="0"/>
              <a:t>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  <p:bldGraphic spid="10" grpId="0">
        <p:bldSub>
          <a:bldChart bld="series" animBg="0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0"/>
            <a:ext cx="8417167" cy="64391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299960" y="1662883"/>
            <a:ext cx="3535680" cy="229951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0"/>
            <a:ext cx="8417167" cy="64391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49040" y="1678123"/>
            <a:ext cx="3535680" cy="229951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9CFCE6-877F-4858-B8BD-2C52CA8AFB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13F8A0-12AE-4514-8372-0DD766EC28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FF17D4-9A8C-4CE5-B096-D8CCD44004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80059"/>
            <a:ext cx="5458121" cy="2729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0" y="3428999"/>
            <a:ext cx="5458121" cy="27290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12144" y="594360"/>
            <a:ext cx="517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Walking Activity </a:t>
            </a:r>
            <a:r>
              <a:rPr lang="en-US" sz="2400" dirty="0" smtClean="0"/>
              <a:t>Tracking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12144" y="1170325"/>
            <a:ext cx="5170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CSI measurements exhibit similar </a:t>
            </a:r>
            <a:r>
              <a:rPr lang="en-US" dirty="0" smtClean="0"/>
              <a:t>patterns </a:t>
            </a:r>
            <a:r>
              <a:rPr lang="en-US" dirty="0"/>
              <a:t>for the same </a:t>
            </a:r>
            <a:r>
              <a:rPr lang="en-US" dirty="0" smtClean="0"/>
              <a:t>trajectory </a:t>
            </a:r>
            <a:r>
              <a:rPr lang="en-US" dirty="0"/>
              <a:t>in different </a:t>
            </a:r>
            <a:r>
              <a:rPr lang="en-US" dirty="0" smtClean="0"/>
              <a:t>rounds.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To do the Walking Path Discrimination </a:t>
            </a:r>
            <a:r>
              <a:rPr lang="en-US" dirty="0" smtClean="0"/>
              <a:t>Multi-Dimension Dynamic </a:t>
            </a:r>
            <a:r>
              <a:rPr lang="en-US" dirty="0"/>
              <a:t>Time Warping (DTW) is </a:t>
            </a:r>
            <a:r>
              <a:rPr lang="en-US" dirty="0" smtClean="0"/>
              <a:t>used</a:t>
            </a:r>
            <a:r>
              <a:rPr lang="en-US" dirty="0"/>
              <a:t>.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DTW is to align the testing CSI measurements to those of known activities in the profile.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16" y="3030700"/>
            <a:ext cx="3067512" cy="30086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7" y="3071578"/>
            <a:ext cx="4495800" cy="29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0"/>
            <a:ext cx="8417167" cy="64391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49040" y="1678123"/>
            <a:ext cx="3535680" cy="229951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0"/>
            <a:ext cx="8417167" cy="64391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88269" y="4083860"/>
            <a:ext cx="3535680" cy="229951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use multiple </a:t>
            </a:r>
            <a:r>
              <a:rPr lang="en-US" dirty="0"/>
              <a:t>access points to improve the activity recognition accuracy based on the basic schemes. </a:t>
            </a:r>
            <a:endParaRPr lang="en-US" dirty="0" smtClean="0"/>
          </a:p>
          <a:p>
            <a:r>
              <a:rPr lang="en-US" dirty="0"/>
              <a:t>The final activity recognition result is </a:t>
            </a:r>
            <a:r>
              <a:rPr lang="en-US" dirty="0" smtClean="0"/>
              <a:t>that profile which </a:t>
            </a:r>
            <a:r>
              <a:rPr lang="en-US" dirty="0"/>
              <a:t>minimizes the weighted summation of the similarities between the collected CSI measurements and the profiles on each </a:t>
            </a:r>
            <a:r>
              <a:rPr lang="en-US" dirty="0" err="1"/>
              <a:t>WiFi</a:t>
            </a:r>
            <a:r>
              <a:rPr lang="en-US" dirty="0"/>
              <a:t> device </a:t>
            </a:r>
            <a:endParaRPr lang="en-US" dirty="0" smtClean="0"/>
          </a:p>
          <a:p>
            <a:r>
              <a:rPr lang="en-US" altLang="en-US" dirty="0"/>
              <a:t>This project assumes that there is no movement or replacement of wireless </a:t>
            </a:r>
            <a:r>
              <a:rPr lang="en-US" alt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and Things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altLang="en-US" dirty="0"/>
              <a:t>Show that the channel state information (CSI) from </a:t>
            </a:r>
            <a:r>
              <a:rPr lang="en-US" altLang="en-US" dirty="0">
                <a:solidFill>
                  <a:srgbClr val="C00000"/>
                </a:solidFill>
              </a:rPr>
              <a:t>off-the-shelf 802.11n devices </a:t>
            </a:r>
            <a:r>
              <a:rPr lang="en-US" altLang="en-US" dirty="0"/>
              <a:t>can be utilized to identify and distinguish in-place activities inside a home</a:t>
            </a:r>
          </a:p>
          <a:p>
            <a:pPr algn="just">
              <a:spcBef>
                <a:spcPts val="1200"/>
              </a:spcBef>
            </a:pPr>
            <a:r>
              <a:rPr lang="en-US" altLang="en-US" dirty="0"/>
              <a:t>Develop a monitoring framework that can run on </a:t>
            </a:r>
            <a:r>
              <a:rPr lang="en-US" altLang="en-US" dirty="0">
                <a:solidFill>
                  <a:srgbClr val="C00000"/>
                </a:solidFill>
              </a:rPr>
              <a:t>a single </a:t>
            </a:r>
            <a:r>
              <a:rPr lang="en-US" altLang="en-US" dirty="0" err="1">
                <a:solidFill>
                  <a:srgbClr val="C00000"/>
                </a:solidFill>
              </a:rPr>
              <a:t>WiFi</a:t>
            </a:r>
            <a:r>
              <a:rPr lang="en-US" altLang="en-US" dirty="0">
                <a:solidFill>
                  <a:srgbClr val="C00000"/>
                </a:solidFill>
              </a:rPr>
              <a:t> AP</a:t>
            </a:r>
            <a:r>
              <a:rPr lang="en-US" altLang="en-US" dirty="0"/>
              <a:t> and use the associated profile matching algorithms to compare amplitude profiles against those from known </a:t>
            </a:r>
            <a:r>
              <a:rPr lang="en-US" altLang="en-US" dirty="0" smtClean="0"/>
              <a:t>activities</a:t>
            </a:r>
          </a:p>
          <a:p>
            <a:r>
              <a:rPr lang="en-US" dirty="0"/>
              <a:t>Learnt to compare two data distributions under various </a:t>
            </a:r>
            <a:r>
              <a:rPr lang="en-US" dirty="0" err="1"/>
              <a:t>cicumstances</a:t>
            </a:r>
            <a:r>
              <a:rPr lang="en-US" dirty="0"/>
              <a:t> using EMD, DTW.</a:t>
            </a:r>
          </a:p>
          <a:p>
            <a:r>
              <a:rPr lang="en-US" dirty="0"/>
              <a:t>Learnt to design experiment test bed and collect and process data. </a:t>
            </a:r>
          </a:p>
        </p:txBody>
      </p:sp>
    </p:spTree>
    <p:extLst>
      <p:ext uri="{BB962C8B-B14F-4D97-AF65-F5344CB8AC3E}">
        <p14:creationId xmlns:p14="http://schemas.microsoft.com/office/powerpoint/2010/main" val="20986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F4B6A51-767B-42BF-87BE-A95FC04CA7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7911" y="481264"/>
            <a:ext cx="2212848" cy="1857871"/>
          </a:xfrm>
          <a:prstGeom prst="rect">
            <a:avLst/>
          </a:prstGeom>
          <a:solidFill>
            <a:srgbClr val="68A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BADE533-64CB-46C1-B6CD-7DEA42EA3E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9147" y="4459986"/>
            <a:ext cx="3931920" cy="0"/>
          </a:xfrm>
          <a:prstGeom prst="line">
            <a:avLst/>
          </a:prstGeom>
          <a:ln>
            <a:solidFill>
              <a:srgbClr val="8552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666DEC5-DF59-4918-8F2F-0388AB0BD4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351" y="3529187"/>
            <a:ext cx="2212848" cy="2857897"/>
          </a:xfrm>
          <a:prstGeom prst="rect">
            <a:avLst/>
          </a:prstGeom>
          <a:solidFill>
            <a:srgbClr val="85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4" r="9776" b="-2"/>
          <a:stretch/>
        </p:blipFill>
        <p:spPr>
          <a:xfrm>
            <a:off x="394638" y="2503727"/>
            <a:ext cx="4466122" cy="3897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0" r="14136" b="2"/>
          <a:stretch/>
        </p:blipFill>
        <p:spPr>
          <a:xfrm>
            <a:off x="5014762" y="481264"/>
            <a:ext cx="2213811" cy="2887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331" y="481264"/>
            <a:ext cx="4204207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and Goals</a:t>
            </a:r>
          </a:p>
        </p:txBody>
      </p:sp>
      <p:pic>
        <p:nvPicPr>
          <p:cNvPr id="8" name="Picture 2" descr="http://lifeasahuman.com/files/2011/01/Stove-003.jpg"/>
          <p:cNvPicPr>
            <a:picLocks noChangeAspect="1" noChangeArrowheads="1"/>
          </p:cNvPicPr>
          <p:nvPr/>
        </p:nvPicPr>
        <p:blipFill>
          <a:blip r:embed="rId4" cstate="print"/>
          <a:srcRect l="4839" t="5757" r="5757" b="4839"/>
          <a:stretch>
            <a:fillRect/>
          </a:stretch>
        </p:blipFill>
        <p:spPr bwMode="auto">
          <a:xfrm>
            <a:off x="2830086" y="391817"/>
            <a:ext cx="1848498" cy="2111910"/>
          </a:xfrm>
          <a:prstGeom prst="rect">
            <a:avLst/>
          </a:prstGeom>
          <a:noFill/>
        </p:spPr>
      </p:pic>
      <p:pic>
        <p:nvPicPr>
          <p:cNvPr id="9" name="Picture 2" descr="http://fitnesspedia.files.wordpress.com/2012/02/9701520-cartoon-of-old-man-with-a-walking-stick-isolated-on-whi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7316" y="3472211"/>
            <a:ext cx="1636295" cy="2863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9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10" y="571501"/>
            <a:ext cx="8959380" cy="57116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546033" cy="23976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Goal: Low Cost Fine Grained </a:t>
            </a:r>
            <a:r>
              <a:rPr lang="en-US" sz="26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Identification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84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Intuition and basic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2895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Increasing availability </a:t>
            </a:r>
            <a:r>
              <a:rPr lang="en-US" altLang="en-US" b="1" dirty="0" smtClean="0"/>
              <a:t>of </a:t>
            </a:r>
            <a:r>
              <a:rPr lang="en-US" altLang="en-US" b="1" dirty="0" err="1" smtClean="0"/>
              <a:t>WiFi</a:t>
            </a:r>
            <a:r>
              <a:rPr lang="en-US" altLang="en-US" b="1" dirty="0" smtClean="0"/>
              <a:t> signals in home environments</a:t>
            </a:r>
          </a:p>
          <a:p>
            <a:r>
              <a:rPr lang="en-US" altLang="en-US" b="1" dirty="0" err="1" smtClean="0"/>
              <a:t>WiFi</a:t>
            </a:r>
            <a:r>
              <a:rPr lang="en-US" altLang="en-US" b="1" dirty="0" smtClean="0"/>
              <a:t> provides </a:t>
            </a:r>
            <a:r>
              <a:rPr lang="en-US" altLang="en-US" b="1" dirty="0" smtClean="0">
                <a:solidFill>
                  <a:srgbClr val="FF0000"/>
                </a:solidFill>
              </a:rPr>
              <a:t>fine-grained </a:t>
            </a:r>
            <a:r>
              <a:rPr lang="en-US" altLang="en-US" b="1" dirty="0" smtClean="0"/>
              <a:t>channel state information (CSI)</a:t>
            </a:r>
          </a:p>
          <a:p>
            <a:r>
              <a:rPr lang="en-US" altLang="en-US" b="1" dirty="0" smtClean="0"/>
              <a:t>Use CSI to capture changes of multipath </a:t>
            </a:r>
            <a:r>
              <a:rPr lang="en-US" altLang="en-US" b="1" dirty="0" smtClean="0"/>
              <a:t>environment</a:t>
            </a:r>
            <a:endParaRPr lang="en-US" altLang="en-US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924503" y="3460531"/>
            <a:ext cx="5857875" cy="3222172"/>
            <a:chOff x="4876800" y="1295400"/>
            <a:chExt cx="5857875" cy="3222172"/>
          </a:xfrm>
        </p:grpSpPr>
        <p:graphicFrame>
          <p:nvGraphicFramePr>
            <p:cNvPr id="14" name="Object 23"/>
            <p:cNvGraphicFramePr>
              <a:graphicFrameLocks noChangeAspect="1"/>
            </p:cNvGraphicFramePr>
            <p:nvPr/>
          </p:nvGraphicFramePr>
          <p:xfrm>
            <a:off x="5613400" y="1295400"/>
            <a:ext cx="5121275" cy="308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Visio" r:id="rId3" imgW="5121048" imgH="3081832" progId="Visio.Drawing.11">
                    <p:embed/>
                  </p:oleObj>
                </mc:Choice>
                <mc:Fallback>
                  <p:oleObj name="Visio" r:id="rId3" imgW="5121048" imgH="308183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3400" y="1295400"/>
                          <a:ext cx="5121275" cy="308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4978400" y="1354590"/>
            <a:ext cx="5146675" cy="3162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Visio" r:id="rId5" imgW="5484119" imgH="3235154" progId="Visio.Drawing.11">
                    <p:embed/>
                  </p:oleObj>
                </mc:Choice>
                <mc:Fallback>
                  <p:oleObj name="Visio" r:id="rId5" imgW="5484119" imgH="32351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1354590"/>
                          <a:ext cx="5146675" cy="31629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5"/>
            <p:cNvGraphicFramePr>
              <a:graphicFrameLocks noChangeAspect="1"/>
            </p:cNvGraphicFramePr>
            <p:nvPr/>
          </p:nvGraphicFramePr>
          <p:xfrm>
            <a:off x="4876800" y="1505858"/>
            <a:ext cx="5060950" cy="275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Visio" r:id="rId7" imgW="5061661" imgH="2757911" progId="Visio.Drawing.11">
                    <p:embed/>
                  </p:oleObj>
                </mc:Choice>
                <mc:Fallback>
                  <p:oleObj name="Visio" r:id="rId7" imgW="5061661" imgH="2757911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1505858"/>
                          <a:ext cx="5060950" cy="2757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99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59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Uniqueness of Channel State Information</a:t>
            </a:r>
            <a:endParaRPr lang="en-US" dirty="0"/>
          </a:p>
        </p:txBody>
      </p:sp>
      <p:graphicFrame>
        <p:nvGraphicFramePr>
          <p:cNvPr id="1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20230"/>
              </p:ext>
            </p:extLst>
          </p:nvPr>
        </p:nvGraphicFramePr>
        <p:xfrm>
          <a:off x="1806138" y="3846784"/>
          <a:ext cx="4800600" cy="2554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5791042" imgH="3081832" progId="Visio.Drawing.11">
                  <p:embed/>
                </p:oleObj>
              </mc:Choice>
              <mc:Fallback>
                <p:oleObj name="Visio" r:id="rId3" imgW="5791042" imgH="30818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138" y="3846784"/>
                        <a:ext cx="4800600" cy="2554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4597441"/>
              </p:ext>
            </p:extLst>
          </p:nvPr>
        </p:nvGraphicFramePr>
        <p:xfrm>
          <a:off x="7446390" y="2475184"/>
          <a:ext cx="367838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2743200" y="1974503"/>
            <a:ext cx="1574668" cy="1600200"/>
          </a:xfrm>
          <a:prstGeom prst="wedgeRectCallout">
            <a:avLst>
              <a:gd name="adj1" fmla="val 61847"/>
              <a:gd name="adj2" fmla="val 91072"/>
            </a:avLst>
          </a:prstGeom>
          <a:solidFill>
            <a:srgbClr val="FF000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448299" y="1702422"/>
            <a:ext cx="1566863" cy="1600200"/>
          </a:xfrm>
          <a:prstGeom prst="wedgeRectCallout">
            <a:avLst>
              <a:gd name="adj1" fmla="val -80133"/>
              <a:gd name="adj2" fmla="val 112897"/>
            </a:avLst>
          </a:prstGeom>
          <a:solidFill>
            <a:srgbClr val="00B0F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1" y="2052912"/>
            <a:ext cx="1447808" cy="1462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17" y="1786578"/>
            <a:ext cx="1409511" cy="13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2" y="961812"/>
            <a:ext cx="6445735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7026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0"/>
            <a:ext cx="8417167" cy="64391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36320" y="1358083"/>
            <a:ext cx="3489960" cy="437215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0" y="252321"/>
            <a:ext cx="5151120" cy="329184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2197"/>
              </p:ext>
            </p:extLst>
          </p:nvPr>
        </p:nvGraphicFramePr>
        <p:xfrm>
          <a:off x="804983" y="1085441"/>
          <a:ext cx="3302000" cy="1625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14.938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19.834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18.924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20.413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14.939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19.465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18.591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20.069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19.033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17.894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19.537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14.941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19.389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18.564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19.471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14.942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19.056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17.867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19.056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14.943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20.243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18.315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20.898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14.944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18.389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17.945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14.945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19.221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18.006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19.195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036320" y="1085441"/>
            <a:ext cx="746760" cy="16256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" y="0"/>
            <a:ext cx="8417167" cy="64391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54040" y="215083"/>
            <a:ext cx="3063240" cy="205567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4356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xmlns="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xmlns="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8" y="883920"/>
            <a:ext cx="5608320" cy="2804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73" y="883920"/>
            <a:ext cx="5608320" cy="2804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234" y="4804611"/>
            <a:ext cx="4309030" cy="5117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Coarse Activity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563" y="5316354"/>
            <a:ext cx="1154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Various activities causes different degrees of signal changes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large moving variance indicates the presence of a walking activity whereas a small moving variance represents the presence of an in-place activity or no activity at all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644640" y="2362200"/>
            <a:ext cx="4983480" cy="0"/>
          </a:xfrm>
          <a:prstGeom prst="line">
            <a:avLst/>
          </a:prstGeom>
          <a:ln w="381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5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371</Words>
  <Application>Microsoft Macintosh PowerPoint</Application>
  <PresentationFormat>Widescreen</PresentationFormat>
  <Paragraphs>66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DengXian Light</vt:lpstr>
      <vt:lpstr>Arial</vt:lpstr>
      <vt:lpstr>Office Theme</vt:lpstr>
      <vt:lpstr>Visio</vt:lpstr>
      <vt:lpstr>Device-free Location-oriented Activity Identification Using Fine-grained WiFi Signatures</vt:lpstr>
      <vt:lpstr>Motivation and Goals</vt:lpstr>
      <vt:lpstr>Goal: Low Cost Fine Grained Activity Identification</vt:lpstr>
      <vt:lpstr>Intuition and basic Ideas</vt:lpstr>
      <vt:lpstr>Uniqueness of Channel State Information</vt:lpstr>
      <vt:lpstr>System overview</vt:lpstr>
      <vt:lpstr>PowerPoint Presentation</vt:lpstr>
      <vt:lpstr>PowerPoint Presentation</vt:lpstr>
      <vt:lpstr>Coarse Activity Detection</vt:lpstr>
      <vt:lpstr>PowerPoint Presentation</vt:lpstr>
      <vt:lpstr>PowerPoint Presentation</vt:lpstr>
      <vt:lpstr>In-Place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Fusion</vt:lpstr>
      <vt:lpstr>Conclusion and Things learnt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Device-free Location-oriented Activity Identification Using Fine-grained WiFi Signatures</dc:title>
  <dc:creator>Aryan Sharma</dc:creator>
  <cp:lastModifiedBy>Aryan Sharma</cp:lastModifiedBy>
  <cp:revision>22</cp:revision>
  <dcterms:created xsi:type="dcterms:W3CDTF">2017-11-28T16:12:28Z</dcterms:created>
  <dcterms:modified xsi:type="dcterms:W3CDTF">2017-11-30T10:01:09Z</dcterms:modified>
</cp:coreProperties>
</file>