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6" r:id="rId1"/>
  </p:sldMasterIdLst>
  <p:notesMasterIdLst>
    <p:notesMasterId r:id="rId12"/>
  </p:notesMasterIdLst>
  <p:sldIdLst>
    <p:sldId id="257" r:id="rId2"/>
    <p:sldId id="263" r:id="rId3"/>
    <p:sldId id="259" r:id="rId4"/>
    <p:sldId id="260" r:id="rId5"/>
    <p:sldId id="261" r:id="rId6"/>
    <p:sldId id="264" r:id="rId7"/>
    <p:sldId id="267" r:id="rId8"/>
    <p:sldId id="268" r:id="rId9"/>
    <p:sldId id="272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hil Rajak" initials="SR" lastIdx="1" clrIdx="0">
    <p:extLst>
      <p:ext uri="{19B8F6BF-5375-455C-9EA6-DF929625EA0E}">
        <p15:presenceInfo xmlns:p15="http://schemas.microsoft.com/office/powerpoint/2012/main" userId="affa450ed88363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4660"/>
  </p:normalViewPr>
  <p:slideViewPr>
    <p:cSldViewPr snapToGrid="0">
      <p:cViewPr varScale="1">
        <p:scale>
          <a:sx n="57" d="100"/>
          <a:sy n="57" d="100"/>
        </p:scale>
        <p:origin x="6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9158B-A79E-4ECF-972A-BB9C53075871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C801F-8117-426A-BF23-6C306D326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2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759-C3DE-44AD-BE46-B6D403A147EF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SAGE UNIVERSITY BHOPAL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074A-2A59-4EDF-AB36-25F4903CB29F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SAGE UNIVERSITY BHOPAL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F370-C80E-40E8-A319-EB47AE939DC3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SAGE UNIVERSITY BHOPAL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1C09-BF82-4A47-A80F-41027F16DF06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SAGE UNIVERSITY BHOPAL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B556-6E70-4928-8F50-B54EC0E863CC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SAGE UNIVERSITY BHOPAL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A1EE-9D41-4916-9742-11AED61C16F8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SAGE UNIVERSITY BHOPAL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10B6-F3B3-470A-9C73-961E2CBF2A89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SAGE UNIVERSITY BHOPAL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4499C-2825-47C6-A6EB-7F8BEED01A59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SAGE UNIVERSITY BHOPAL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82EE-2D6E-4DC7-9CA7-37BE200DE821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SAGE UNIVERSITY BHOPAL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3570-439E-4213-952F-E11BCCDE28B2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SAGE UNIVERSITY BHOPAL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EB56348-BA5E-4E84-B444-3C7D689D6045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SAGE UNIVERSITY BHOPAL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C821B28-89E2-442E-B3A5-17074CC6394E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SAGE UNIVERSITY BHOPAL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E83388-0163-A0CA-2362-3335C9A436E4}"/>
              </a:ext>
            </a:extLst>
          </p:cNvPr>
          <p:cNvSpPr/>
          <p:nvPr userDrawn="1"/>
        </p:nvSpPr>
        <p:spPr>
          <a:xfrm rot="20916920">
            <a:off x="3999929" y="1173400"/>
            <a:ext cx="4291972" cy="4338987"/>
          </a:xfrm>
          <a:prstGeom prst="rect">
            <a:avLst/>
          </a:prstGeom>
          <a:blipFill dpi="0" rotWithShape="1">
            <a:blip r:embed="rId13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F7F42-3483-FAED-4AA5-C64069D2E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161" y="3057472"/>
            <a:ext cx="8779512" cy="102688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2000" dirty="0">
                <a:latin typeface="Comic Sans MS"/>
                <a:ea typeface="+mn-lt"/>
                <a:cs typeface="+mn-lt"/>
              </a:rPr>
              <a:t>"People rarely succeed unless they have fun in what they are doing." </a:t>
            </a:r>
            <a:endParaRPr lang="en-US" sz="2000">
              <a:latin typeface="Comic Sans MS"/>
            </a:endParaRPr>
          </a:p>
          <a:p>
            <a:pPr marL="0" indent="0">
              <a:buNone/>
            </a:pPr>
            <a:r>
              <a:rPr lang="en-US" sz="2800" dirty="0">
                <a:latin typeface="Comic Sans MS"/>
                <a:ea typeface="+mn-lt"/>
                <a:cs typeface="+mn-lt"/>
              </a:rPr>
              <a:t>                                                    </a:t>
            </a:r>
            <a:r>
              <a:rPr lang="en-US" sz="1600" dirty="0">
                <a:latin typeface="Comic Sans MS"/>
                <a:ea typeface="+mn-lt"/>
                <a:cs typeface="+mn-lt"/>
              </a:rPr>
              <a:t>Dale Carnegie</a:t>
            </a:r>
            <a:endParaRPr lang="en-US" sz="1600" dirty="0">
              <a:latin typeface="Comic Sans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49680" y="1248156"/>
            <a:ext cx="9692640" cy="4361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513EE-95CE-0688-C9B9-320DA682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SAGE UNIVERSITY BHOPAL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956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E219F7F-23B8-3849-1209-5B340ED1E77F}"/>
              </a:ext>
            </a:extLst>
          </p:cNvPr>
          <p:cNvSpPr txBox="1">
            <a:spLocks/>
          </p:cNvSpPr>
          <p:nvPr/>
        </p:nvSpPr>
        <p:spPr bwMode="blackWhite">
          <a:xfrm>
            <a:off x="1601042" y="2092311"/>
            <a:ext cx="8991600" cy="164592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Good afternoon   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091469"/>
            <a:ext cx="8991600" cy="1645920"/>
          </a:xfrm>
        </p:spPr>
        <p:txBody>
          <a:bodyPr/>
          <a:lstStyle/>
          <a:p>
            <a:r>
              <a:rPr lang="en-US" dirty="0" err="1"/>
              <a:t>ThankYOu</a:t>
            </a:r>
            <a:r>
              <a:rPr lang="en-US" dirty="0"/>
              <a:t> :)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181094"/>
            <a:ext cx="6801612" cy="123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Open to questions!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E9BDDB-9B9D-683D-6774-BAEE1509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SAGE UNIVERSITY BHOPAL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8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391911" y="5096842"/>
            <a:ext cx="9682456" cy="1077392"/>
          </a:xfrm>
        </p:spPr>
        <p:txBody>
          <a:bodyPr/>
          <a:lstStyle/>
          <a:p>
            <a:r>
              <a:rPr lang="en-US" dirty="0"/>
              <a:t>Inc</a:t>
            </a:r>
            <a:r>
              <a:rPr lang="en-US" sz="1400" strike="sngStrike" baseline="30000" dirty="0"/>
              <a:t>(</a:t>
            </a:r>
            <a:r>
              <a:rPr lang="en-US" sz="1400" strike="sngStrike" baseline="30000" dirty="0" err="1"/>
              <a:t>Ognito</a:t>
            </a:r>
            <a:r>
              <a:rPr lang="en-US" sz="1100" strike="sngStrike" baseline="30000" dirty="0"/>
              <a:t>)</a:t>
            </a:r>
            <a:r>
              <a:rPr lang="en-US" dirty="0"/>
              <a:t>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46991" y="41411"/>
            <a:ext cx="1266025" cy="126602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DD2C62C-356B-9094-6707-107E6166AB7F}"/>
              </a:ext>
            </a:extLst>
          </p:cNvPr>
          <p:cNvGrpSpPr/>
          <p:nvPr/>
        </p:nvGrpSpPr>
        <p:grpSpPr>
          <a:xfrm>
            <a:off x="4159406" y="1087690"/>
            <a:ext cx="5656752" cy="4273414"/>
            <a:chOff x="1213138" y="1542185"/>
            <a:chExt cx="5284643" cy="3775361"/>
          </a:xfrm>
        </p:grpSpPr>
        <p:pic>
          <p:nvPicPr>
            <p:cNvPr id="10" name="Picture 18" descr="Logo&#10;&#10;Description automatically generated">
              <a:extLst>
                <a:ext uri="{FF2B5EF4-FFF2-40B4-BE49-F238E27FC236}">
                  <a16:creationId xmlns:a16="http://schemas.microsoft.com/office/drawing/2014/main" id="{30BE6072-483A-4FC9-F514-64D8F0368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13138" y="1542185"/>
              <a:ext cx="3775361" cy="377536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CF1A4E-5919-2940-01B8-C5DF75990467}"/>
                </a:ext>
              </a:extLst>
            </p:cNvPr>
            <p:cNvSpPr txBox="1"/>
            <p:nvPr/>
          </p:nvSpPr>
          <p:spPr>
            <a:xfrm>
              <a:off x="1305599" y="3297477"/>
              <a:ext cx="3528290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INC 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9097A0-80F7-39D4-3D08-3C798E38C736}"/>
                </a:ext>
              </a:extLst>
            </p:cNvPr>
            <p:cNvSpPr txBox="1"/>
            <p:nvPr/>
          </p:nvSpPr>
          <p:spPr>
            <a:xfrm>
              <a:off x="3754582" y="2745798"/>
              <a:ext cx="2743199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AGE</a:t>
              </a:r>
              <a:endPara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2679696" y="6174234"/>
            <a:ext cx="6801612" cy="123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"To the </a:t>
            </a:r>
            <a:r>
              <a:rPr lang="en-US" dirty="0" err="1"/>
              <a:t>Sageins</a:t>
            </a:r>
            <a:r>
              <a:rPr lang="en-US" dirty="0"/>
              <a:t>, for the </a:t>
            </a:r>
            <a:r>
              <a:rPr lang="en-US" dirty="0" err="1"/>
              <a:t>Sageins</a:t>
            </a:r>
            <a:r>
              <a:rPr lang="en-US" dirty="0"/>
              <a:t>, by the </a:t>
            </a:r>
            <a:r>
              <a:rPr lang="en-US" dirty="0" err="1"/>
              <a:t>Sageins</a:t>
            </a:r>
            <a:r>
              <a:rPr lang="en-US" dirty="0"/>
              <a:t>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72ED81-57B3-C68F-356D-0A0249E55669}"/>
              </a:ext>
            </a:extLst>
          </p:cNvPr>
          <p:cNvSpPr txBox="1"/>
          <p:nvPr/>
        </p:nvSpPr>
        <p:spPr>
          <a:xfrm>
            <a:off x="5616183" y="2933875"/>
            <a:ext cx="2743199" cy="2975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strike="sngStrike" baseline="300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(</a:t>
            </a:r>
            <a:r>
              <a:rPr lang="en-US" sz="2000" b="1" strike="sngStrike" baseline="300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OGNITO</a:t>
            </a:r>
            <a:r>
              <a:rPr lang="en-US" b="1" strike="sngStrike" baseline="300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)</a:t>
            </a:r>
            <a:endParaRPr lang="en-US" baseline="30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72ED81-57B3-C68F-356D-0A0249E55669}"/>
              </a:ext>
            </a:extLst>
          </p:cNvPr>
          <p:cNvSpPr txBox="1"/>
          <p:nvPr/>
        </p:nvSpPr>
        <p:spPr>
          <a:xfrm>
            <a:off x="5390927" y="2863499"/>
            <a:ext cx="2743199" cy="2975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strike="sngStrike" baseline="300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(</a:t>
            </a:r>
            <a:r>
              <a:rPr lang="en-US" sz="2000" b="1" strike="sngStrike" baseline="30000" dirty="0">
                <a:solidFill>
                  <a:srgbClr val="404040"/>
                </a:solidFill>
                <a:ea typeface="+mn-lt"/>
                <a:cs typeface="+mn-lt"/>
              </a:rPr>
              <a:t>COGNITO</a:t>
            </a:r>
            <a:r>
              <a:rPr lang="en-US" b="1" strike="sngStrike" baseline="300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)</a:t>
            </a:r>
            <a:endParaRPr lang="en-US" baseline="30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0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ADD61-8719-221F-45E3-C3939236D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3708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Georgia"/>
              </a:rPr>
              <a:t>Vision:</a:t>
            </a:r>
            <a:br>
              <a:rPr lang="en-US" sz="2400" dirty="0">
                <a:solidFill>
                  <a:schemeClr val="bg1"/>
                </a:solidFill>
                <a:latin typeface="Georgia"/>
              </a:rPr>
            </a:br>
            <a:endParaRPr lang="en-US" sz="2400" dirty="0">
              <a:solidFill>
                <a:schemeClr val="bg1"/>
              </a:solidFill>
              <a:latin typeface="Georgia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Our Aim is to create a fun android application for the youth of today, we aim to create a new chatting experience, in which people can enter chat room according to their location.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The user can choose any chat room available in their locality and can chat &amp; gossip with people anonymously.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B24F78-0F17-D4B4-4EA6-53DC35AFF642}"/>
              </a:ext>
            </a:extLst>
          </p:cNvPr>
          <p:cNvSpPr txBox="1">
            <a:spLocks/>
          </p:cNvSpPr>
          <p:nvPr/>
        </p:nvSpPr>
        <p:spPr>
          <a:xfrm>
            <a:off x="663727" y="371680"/>
            <a:ext cx="4549868" cy="5248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Georgia"/>
              </a:rPr>
              <a:t>Visionaries:</a:t>
            </a:r>
            <a:br>
              <a:rPr lang="en-US" sz="2400" dirty="0">
                <a:solidFill>
                  <a:schemeClr val="bg1"/>
                </a:solidFill>
                <a:latin typeface="Georgia"/>
              </a:rPr>
            </a:br>
            <a:endParaRPr lang="en-US" sz="2400" dirty="0">
              <a:solidFill>
                <a:schemeClr val="bg1"/>
              </a:solidFill>
              <a:latin typeface="Georgia"/>
            </a:endParaRPr>
          </a:p>
          <a:p>
            <a:pPr marL="0" indent="0">
              <a:buNone/>
            </a:pPr>
            <a:endParaRPr lang="en-US" sz="2400" dirty="0">
              <a:latin typeface="Georgia"/>
            </a:endParaRPr>
          </a:p>
          <a:p>
            <a:pPr marL="0" indent="0">
              <a:buNone/>
            </a:pPr>
            <a:endParaRPr lang="en-US" sz="2400" dirty="0">
              <a:latin typeface="Georgia"/>
            </a:endParaRPr>
          </a:p>
          <a:p>
            <a:pPr marL="0" indent="0">
              <a:buNone/>
            </a:pPr>
            <a:endParaRPr lang="en-US" sz="2400" dirty="0">
              <a:latin typeface="Georgia"/>
            </a:endParaRPr>
          </a:p>
          <a:p>
            <a:pPr marL="0" indent="0">
              <a:buNone/>
            </a:pPr>
            <a:endParaRPr lang="en-US" sz="2400" dirty="0">
              <a:latin typeface="Georgia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A71962A-6E86-5875-3AF0-5D2F792479FB}"/>
              </a:ext>
            </a:extLst>
          </p:cNvPr>
          <p:cNvGrpSpPr/>
          <p:nvPr/>
        </p:nvGrpSpPr>
        <p:grpSpPr>
          <a:xfrm>
            <a:off x="660400" y="2460530"/>
            <a:ext cx="5130800" cy="3161337"/>
            <a:chOff x="660400" y="2460530"/>
            <a:chExt cx="5130800" cy="316133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1314208-EE58-54A7-DEAD-E34181F744EB}"/>
                </a:ext>
              </a:extLst>
            </p:cNvPr>
            <p:cNvGrpSpPr/>
            <p:nvPr/>
          </p:nvGrpSpPr>
          <p:grpSpPr>
            <a:xfrm>
              <a:off x="830677" y="2460530"/>
              <a:ext cx="3605856" cy="3161337"/>
              <a:chOff x="263410" y="2811896"/>
              <a:chExt cx="3605856" cy="3161337"/>
            </a:xfrm>
          </p:grpSpPr>
          <p:pic>
            <p:nvPicPr>
              <p:cNvPr id="6" name="Picture 6">
                <a:extLst>
                  <a:ext uri="{FF2B5EF4-FFF2-40B4-BE49-F238E27FC236}">
                    <a16:creationId xmlns:a16="http://schemas.microsoft.com/office/drawing/2014/main" id="{AA768A59-F1AA-9AD9-D1A7-B14C5E13C5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52" t="27678" r="-552" b="10803"/>
              <a:stretch/>
            </p:blipFill>
            <p:spPr>
              <a:xfrm>
                <a:off x="263410" y="2811896"/>
                <a:ext cx="2099737" cy="1995863"/>
              </a:xfrm>
              <a:prstGeom prst="ellipse">
                <a:avLst/>
              </a:prstGeom>
            </p:spPr>
          </p:pic>
          <p:pic>
            <p:nvPicPr>
              <p:cNvPr id="7" name="Picture 8" descr="A picture containing Teams&#10;&#10;Description automatically generated">
                <a:extLst>
                  <a:ext uri="{FF2B5EF4-FFF2-40B4-BE49-F238E27FC236}">
                    <a16:creationId xmlns:a16="http://schemas.microsoft.com/office/drawing/2014/main" id="{2D266E48-0096-1566-2194-9C8C2B681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1066" y="3865033"/>
                <a:ext cx="2108200" cy="2108200"/>
              </a:xfrm>
              <a:prstGeom prst="ellipse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E0B328-04E5-5036-2ECF-AB9AD51E953E}"/>
                </a:ext>
              </a:extLst>
            </p:cNvPr>
            <p:cNvSpPr txBox="1"/>
            <p:nvPr/>
          </p:nvSpPr>
          <p:spPr>
            <a:xfrm>
              <a:off x="3048000" y="3111501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/>
                <a:t>20BTE3CSE10001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6949379-1138-98C3-0937-592E46E6387B}"/>
                </a:ext>
              </a:extLst>
            </p:cNvPr>
            <p:cNvSpPr txBox="1"/>
            <p:nvPr/>
          </p:nvSpPr>
          <p:spPr>
            <a:xfrm>
              <a:off x="1112308" y="4549775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Aryan Sahu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F69634-4E6B-F815-9FF0-704BA4C1CF30}"/>
                </a:ext>
              </a:extLst>
            </p:cNvPr>
            <p:cNvSpPr txBox="1"/>
            <p:nvPr/>
          </p:nvSpPr>
          <p:spPr>
            <a:xfrm>
              <a:off x="2885015" y="2813050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Aayush Khare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2524A3E-9B03-4ECD-17AD-F13AC66C3824}"/>
                </a:ext>
              </a:extLst>
            </p:cNvPr>
            <p:cNvSpPr txBox="1"/>
            <p:nvPr/>
          </p:nvSpPr>
          <p:spPr>
            <a:xfrm>
              <a:off x="660400" y="4974167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/>
                <a:t>20BTE3CSE10008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EBCBAC-4801-67F2-C9DC-5DF28FAD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SAGE UNIVERSITY BHOPAL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946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3634A6-3A1C-8F6C-0E45-93411BBE3750}"/>
              </a:ext>
            </a:extLst>
          </p:cNvPr>
          <p:cNvSpPr txBox="1"/>
          <p:nvPr/>
        </p:nvSpPr>
        <p:spPr>
          <a:xfrm>
            <a:off x="5127047" y="1806286"/>
            <a:ext cx="5808517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Incage</a:t>
            </a:r>
            <a:r>
              <a:rPr lang="en-US" dirty="0"/>
              <a:t> is an </a:t>
            </a:r>
            <a:r>
              <a:rPr lang="en-US" dirty="0" smtClean="0"/>
              <a:t>web</a:t>
            </a:r>
            <a:r>
              <a:rPr lang="en-US" dirty="0" smtClean="0"/>
              <a:t> </a:t>
            </a:r>
            <a:r>
              <a:rPr lang="en-US" dirty="0"/>
              <a:t>based social media application, which enables a new way of interacting with people on social media.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In this application you are not required to enter your personal information.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You can connect to people who are physically 'near you' as our application create chat rooms according to localities.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It is a 'truly secure' social platform as your sensitive and personal information will not be leaked, even to the admin.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DD2C62C-356B-9094-6707-107E6166AB7F}"/>
              </a:ext>
            </a:extLst>
          </p:cNvPr>
          <p:cNvGrpSpPr/>
          <p:nvPr/>
        </p:nvGrpSpPr>
        <p:grpSpPr>
          <a:xfrm>
            <a:off x="1213138" y="1542185"/>
            <a:ext cx="5284643" cy="3775361"/>
            <a:chOff x="1213138" y="1542185"/>
            <a:chExt cx="5284643" cy="3775361"/>
          </a:xfrm>
        </p:grpSpPr>
        <p:pic>
          <p:nvPicPr>
            <p:cNvPr id="18" name="Picture 18" descr="Logo&#10;&#10;Description automatically generated">
              <a:extLst>
                <a:ext uri="{FF2B5EF4-FFF2-40B4-BE49-F238E27FC236}">
                  <a16:creationId xmlns:a16="http://schemas.microsoft.com/office/drawing/2014/main" id="{30BE6072-483A-4FC9-F514-64D8F0368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3138" y="1542185"/>
              <a:ext cx="3775361" cy="377536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CF1A4E-5919-2940-01B8-C5DF75990467}"/>
                </a:ext>
              </a:extLst>
            </p:cNvPr>
            <p:cNvSpPr txBox="1"/>
            <p:nvPr/>
          </p:nvSpPr>
          <p:spPr>
            <a:xfrm>
              <a:off x="1305599" y="3297477"/>
              <a:ext cx="3528290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INC 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72ED81-57B3-C68F-356D-0A0249E55669}"/>
                </a:ext>
              </a:extLst>
            </p:cNvPr>
            <p:cNvSpPr txBox="1"/>
            <p:nvPr/>
          </p:nvSpPr>
          <p:spPr>
            <a:xfrm>
              <a:off x="2574055" y="3344803"/>
              <a:ext cx="2743199" cy="29751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strike="sngStrike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(</a:t>
              </a:r>
              <a:r>
                <a:rPr lang="en-US" sz="2000" b="1" strike="sngStrike" baseline="30000" dirty="0">
                  <a:solidFill>
                    <a:srgbClr val="404040"/>
                  </a:solidFill>
                  <a:ea typeface="+mn-lt"/>
                  <a:cs typeface="+mn-lt"/>
                </a:rPr>
                <a:t>COGNITO</a:t>
              </a:r>
              <a:r>
                <a:rPr lang="en-US" b="1" strike="sngStrike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)</a:t>
              </a:r>
              <a:endPara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9097A0-80F7-39D4-3D08-3C798E38C736}"/>
                </a:ext>
              </a:extLst>
            </p:cNvPr>
            <p:cNvSpPr txBox="1"/>
            <p:nvPr/>
          </p:nvSpPr>
          <p:spPr>
            <a:xfrm>
              <a:off x="3754582" y="2745798"/>
              <a:ext cx="2743199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AGE</a:t>
              </a:r>
              <a:endPara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21D52F-3E70-67F4-8810-B557D850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SAGE UNIVERSITY BHOPAL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328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680527"/>
            <a:ext cx="12191998" cy="60848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93C9F9-03E6-D58F-85B6-695E6E096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3492"/>
            <a:ext cx="7729728" cy="1188720"/>
          </a:xfrm>
        </p:spPr>
        <p:txBody>
          <a:bodyPr/>
          <a:lstStyle/>
          <a:p>
            <a:r>
              <a:rPr lang="en-US" b="1" strike="sngStrike" dirty="0"/>
              <a:t>RoadMap</a:t>
            </a:r>
          </a:p>
        </p:txBody>
      </p:sp>
      <p:sp>
        <p:nvSpPr>
          <p:cNvPr id="5" name="Rectangle 4"/>
          <p:cNvSpPr/>
          <p:nvPr/>
        </p:nvSpPr>
        <p:spPr>
          <a:xfrm>
            <a:off x="1355079" y="2453378"/>
            <a:ext cx="113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Identification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141370" y="2453378"/>
            <a:ext cx="2430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gency FB" panose="020B0503020202020204" pitchFamily="34" charset="0"/>
                <a:ea typeface="+mn-lt"/>
                <a:cs typeface="+mn-lt"/>
              </a:rPr>
              <a:t>Learning &amp; mastering the tools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3794" y="6599897"/>
            <a:ext cx="1991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Designing the </a:t>
            </a:r>
            <a:r>
              <a:rPr lang="en-US" dirty="0" smtClean="0">
                <a:latin typeface="Agency FB" panose="020B0503020202020204" pitchFamily="34" charset="0"/>
              </a:rPr>
              <a:t>Web Pages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26437" y="6555911"/>
            <a:ext cx="2919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Coupling the </a:t>
            </a:r>
            <a:r>
              <a:rPr lang="en-US" dirty="0" smtClean="0">
                <a:latin typeface="Agency FB" panose="020B0503020202020204" pitchFamily="34" charset="0"/>
              </a:rPr>
              <a:t>web pages</a:t>
            </a:r>
            <a:r>
              <a:rPr lang="en-US" dirty="0" smtClean="0">
                <a:latin typeface="Agency FB" panose="020B0503020202020204" pitchFamily="34" charset="0"/>
              </a:rPr>
              <a:t> </a:t>
            </a:r>
            <a:r>
              <a:rPr lang="en-US" dirty="0">
                <a:latin typeface="Agency FB" panose="020B0503020202020204" pitchFamily="34" charset="0"/>
              </a:rPr>
              <a:t>&amp; the </a:t>
            </a:r>
            <a:r>
              <a:rPr lang="en-US" dirty="0" smtClean="0">
                <a:latin typeface="Agency FB" panose="020B0503020202020204" pitchFamily="34" charset="0"/>
              </a:rPr>
              <a:t>sockets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22888" y="2453378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Testing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9497218" y="6555911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Packaging and delivering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F6A46-8192-8DFA-AEF9-BD28ECCF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SAGE UNIVERSITY BHOPAL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901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AD0D4-9C1E-D111-C5D5-05552C43E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trike="sngStrike" dirty="0"/>
              <a:t>Technology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B4EAA-7A7C-F679-F123-5975D20F1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00389"/>
            <a:ext cx="7729728" cy="3101983"/>
          </a:xfrm>
        </p:spPr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 smtClean="0"/>
              <a:t>CSS</a:t>
            </a:r>
            <a:endParaRPr lang="en-US" dirty="0"/>
          </a:p>
          <a:p>
            <a:r>
              <a:rPr lang="en-US" dirty="0" smtClean="0"/>
              <a:t>JAVASCRIPT</a:t>
            </a:r>
            <a:endParaRPr lang="en-US" dirty="0" smtClean="0"/>
          </a:p>
          <a:p>
            <a:r>
              <a:rPr lang="en-US" dirty="0" smtClean="0"/>
              <a:t>NODE JS</a:t>
            </a:r>
            <a:endParaRPr lang="en-US" dirty="0" smtClean="0"/>
          </a:p>
          <a:p>
            <a:r>
              <a:rPr lang="en-US" dirty="0" smtClean="0"/>
              <a:t>SOCKET IO</a:t>
            </a:r>
            <a:endParaRPr lang="en-US" dirty="0"/>
          </a:p>
        </p:txBody>
      </p:sp>
      <p:pic>
        <p:nvPicPr>
          <p:cNvPr id="1026" name="Picture 2" descr="HTML - Wikipedia">
            <a:extLst>
              <a:ext uri="{FF2B5EF4-FFF2-40B4-BE49-F238E27FC236}">
                <a16:creationId xmlns:a16="http://schemas.microsoft.com/office/drawing/2014/main" id="{45856515-9B49-C481-F35C-161EE422D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07" y="4229169"/>
            <a:ext cx="2112389" cy="211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SS - Wikipedia">
            <a:extLst>
              <a:ext uri="{FF2B5EF4-FFF2-40B4-BE49-F238E27FC236}">
                <a16:creationId xmlns:a16="http://schemas.microsoft.com/office/drawing/2014/main" id="{78146FC6-0682-AD19-ED83-B7CFDD02E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361" y="4229169"/>
            <a:ext cx="1556911" cy="219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Html Logo png download - 540*540 - Free Transparent JavaScript png  Download. - CleanPNG / KissPNG">
            <a:extLst>
              <a:ext uri="{FF2B5EF4-FFF2-40B4-BE49-F238E27FC236}">
                <a16:creationId xmlns:a16="http://schemas.microsoft.com/office/drawing/2014/main" id="{E7D26EE1-0804-FF64-374F-706452FC38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Html Logo png download - 540*540 - Free Transparent JavaScript png  Download. - CleanPNG / KissPNG">
            <a:extLst>
              <a:ext uri="{FF2B5EF4-FFF2-40B4-BE49-F238E27FC236}">
                <a16:creationId xmlns:a16="http://schemas.microsoft.com/office/drawing/2014/main" id="{5DD31771-8270-C616-2E89-1BD159D61F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8" name="Picture 24">
            <a:extLst>
              <a:ext uri="{FF2B5EF4-FFF2-40B4-BE49-F238E27FC236}">
                <a16:creationId xmlns:a16="http://schemas.microsoft.com/office/drawing/2014/main" id="{1320B714-1D10-76F2-09EE-8571C0FB3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968" y="4560902"/>
            <a:ext cx="1828064" cy="177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574A4E-3C32-F45B-A54B-CEE12E35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32555" y="6438626"/>
            <a:ext cx="5901189" cy="320040"/>
          </a:xfrm>
        </p:spPr>
        <p:txBody>
          <a:bodyPr/>
          <a:lstStyle/>
          <a:p>
            <a:r>
              <a:rPr lang="en-US" dirty="0"/>
              <a:t>SAGE UNIVERSITY BHOPAL </a:t>
            </a:r>
          </a:p>
        </p:txBody>
      </p:sp>
      <p:pic>
        <p:nvPicPr>
          <p:cNvPr id="8" name="Picture 4" descr="Learn Node.js Tutorial - javaTpoi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476" y="5023030"/>
            <a:ext cx="1292225" cy="149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6" descr="Socket.IO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3299" y="5106028"/>
            <a:ext cx="1409524" cy="1409522"/>
          </a:xfrm>
          <a:prstGeom prst="rect">
            <a:avLst/>
          </a:prstGeom>
        </p:spPr>
      </p:pic>
      <p:cxnSp>
        <p:nvCxnSpPr>
          <p:cNvPr id="13" name="Straight Connector 12"/>
          <p:cNvCxnSpPr>
            <a:stCxn id="1048" idx="1"/>
            <a:endCxn id="8" idx="3"/>
          </p:cNvCxnSpPr>
          <p:nvPr/>
        </p:nvCxnSpPr>
        <p:spPr>
          <a:xfrm flipH="1">
            <a:off x="4358701" y="5449071"/>
            <a:ext cx="823267" cy="3202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48" idx="3"/>
            <a:endCxn id="11" idx="1"/>
          </p:cNvCxnSpPr>
          <p:nvPr/>
        </p:nvCxnSpPr>
        <p:spPr>
          <a:xfrm>
            <a:off x="7010032" y="5449071"/>
            <a:ext cx="823267" cy="361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79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/>
          <p:nvPr/>
        </p:nvSpPr>
        <p:spPr>
          <a:xfrm>
            <a:off x="4368252" y="184540"/>
            <a:ext cx="3054400" cy="30312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rPr>
              <a:t>JS</a:t>
            </a:r>
            <a:endParaRPr sz="2400" dirty="0">
              <a:solidFill>
                <a:schemeClr val="accent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1613207" y="184540"/>
            <a:ext cx="3054400" cy="30312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HTML</a:t>
            </a:r>
            <a:endParaRPr sz="2400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2" name="Google Shape;162;p23"/>
          <p:cNvSpPr/>
          <p:nvPr/>
        </p:nvSpPr>
        <p:spPr>
          <a:xfrm>
            <a:off x="7166011" y="184540"/>
            <a:ext cx="3054400" cy="3031200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rgbClr val="6D9EEB"/>
                </a:solidFill>
                <a:latin typeface="Quicksand"/>
                <a:ea typeface="Quicksand"/>
                <a:cs typeface="Quicksand"/>
                <a:sym typeface="Quicksand"/>
              </a:rPr>
              <a:t>CSS</a:t>
            </a:r>
            <a:endParaRPr sz="2400" dirty="0">
              <a:solidFill>
                <a:srgbClr val="6D9EEB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9" name="Picture 2" descr="HTML - Wikipedia">
            <a:extLst>
              <a:ext uri="{FF2B5EF4-FFF2-40B4-BE49-F238E27FC236}">
                <a16:creationId xmlns:a16="http://schemas.microsoft.com/office/drawing/2014/main" id="{A85D09F1-731C-0047-C260-510073478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539" y="2149991"/>
            <a:ext cx="825735" cy="82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4">
            <a:extLst>
              <a:ext uri="{FF2B5EF4-FFF2-40B4-BE49-F238E27FC236}">
                <a16:creationId xmlns:a16="http://schemas.microsoft.com/office/drawing/2014/main" id="{9D71FE08-8880-D622-82B1-BEAE1EF27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536" y="2225040"/>
            <a:ext cx="772546" cy="75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SS - Wikipedia">
            <a:extLst>
              <a:ext uri="{FF2B5EF4-FFF2-40B4-BE49-F238E27FC236}">
                <a16:creationId xmlns:a16="http://schemas.microsoft.com/office/drawing/2014/main" id="{C2B0C756-B6C3-F639-C91B-7DE8AAE15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356" y="2153350"/>
            <a:ext cx="633710" cy="89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546D62-0677-30AC-863D-DB7CC1736762}"/>
              </a:ext>
            </a:extLst>
          </p:cNvPr>
          <p:cNvSpPr txBox="1"/>
          <p:nvPr/>
        </p:nvSpPr>
        <p:spPr>
          <a:xfrm>
            <a:off x="4172583" y="3215740"/>
            <a:ext cx="3846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trike="sngStrike" dirty="0"/>
              <a:t>WORKING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D8D05D-F310-8B91-3384-ADC8AAFEF57D}"/>
              </a:ext>
            </a:extLst>
          </p:cNvPr>
          <p:cNvSpPr txBox="1"/>
          <p:nvPr/>
        </p:nvSpPr>
        <p:spPr>
          <a:xfrm>
            <a:off x="187959" y="4275356"/>
            <a:ext cx="118160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three main languages  for making a web application are HTML, JS, CSS . These three are the most important and essential language for web development . </a:t>
            </a:r>
          </a:p>
          <a:p>
            <a:pPr algn="ctr"/>
            <a:endParaRPr lang="en-US" sz="2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/>
              <a:t>HTML can be seen as the BUILDER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/>
              <a:t>CSS can be seen as the ARTIST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/>
              <a:t>JS can be seen as the WIZARD 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51AE72-4268-8290-8406-A00BFAF4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SAGE UNIVERSITY BHOPAL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6A1B63-77A8-2A51-1AA7-5F0D9D3AD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1760"/>
            <a:ext cx="7729728" cy="1137412"/>
          </a:xfrm>
        </p:spPr>
        <p:txBody>
          <a:bodyPr/>
          <a:lstStyle/>
          <a:p>
            <a:r>
              <a:rPr lang="en-US" b="1" strike="sngStrike" dirty="0"/>
              <a:t>HTML WORKING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FD2D6B-8639-0947-2C62-1C84CA592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11" y="8735"/>
            <a:ext cx="1583169" cy="156100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8AFDC2-25CE-8BE7-D3CD-54E513289070}"/>
              </a:ext>
            </a:extLst>
          </p:cNvPr>
          <p:cNvSpPr txBox="1"/>
          <p:nvPr/>
        </p:nvSpPr>
        <p:spPr>
          <a:xfrm>
            <a:off x="225311" y="1931062"/>
            <a:ext cx="968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BUILDER , it is </a:t>
            </a:r>
            <a:r>
              <a:rPr lang="en-US" b="0" i="0" dirty="0">
                <a:solidFill>
                  <a:srgbClr val="0A0A23"/>
                </a:solidFill>
                <a:effectLst/>
                <a:latin typeface="Lato" panose="020B0604020202020204" pitchFamily="34" charset="0"/>
              </a:rPr>
              <a:t>used for creating detailed instructions concerning style, type, format, structure and the makeup of a web page before it gets printed 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91485BA-1B4B-085D-2BB2-F1FFD2988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SAGE UNIVERSITY BHOPAL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42BB8B-9CF1-B0DF-6799-6BB1C3A00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2692400"/>
            <a:ext cx="7874000" cy="41655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A07991-0D77-C9C5-14B4-1E0C093C5270}"/>
              </a:ext>
            </a:extLst>
          </p:cNvPr>
          <p:cNvSpPr txBox="1"/>
          <p:nvPr/>
        </p:nvSpPr>
        <p:spPr>
          <a:xfrm flipH="1">
            <a:off x="225310" y="2829139"/>
            <a:ext cx="36151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gives author the means to publish online documents with heading, text, tables, lists, phones, etc. HTML code ensures the proper formatting of text and images for your internet browser .</a:t>
            </a:r>
          </a:p>
          <a:p>
            <a:endParaRPr lang="en-US" dirty="0"/>
          </a:p>
          <a:p>
            <a:r>
              <a:rPr lang="en-US" dirty="0"/>
              <a:t>It helps you to understand how to make things more accessible . </a:t>
            </a:r>
          </a:p>
        </p:txBody>
      </p:sp>
    </p:spTree>
    <p:extLst>
      <p:ext uri="{BB962C8B-B14F-4D97-AF65-F5344CB8AC3E}">
        <p14:creationId xmlns:p14="http://schemas.microsoft.com/office/powerpoint/2010/main" val="2863283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BD0CC-94AC-7341-2969-CC2E7FEC4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1188720"/>
          </a:xfrm>
        </p:spPr>
        <p:txBody>
          <a:bodyPr/>
          <a:lstStyle/>
          <a:p>
            <a:r>
              <a:rPr lang="en-US" strike="sngStrike" dirty="0" smtClean="0"/>
              <a:t>SOCKET.io </a:t>
            </a:r>
            <a:endParaRPr lang="en-US" b="1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0A0B0-F2AA-CB97-0CC9-159E72CA2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0" y="1878008"/>
            <a:ext cx="11348720" cy="310198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Socket.IO is an evet-driven JavaScript library for real-time web applications . It enables real-time, bi-directional communication between web clients and servers. It has two parts: a client-side library that runs in the browser, and a s server-side library for Node.js. 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/>
              <a:t>Socket.IO primarily uses the </a:t>
            </a:r>
            <a:r>
              <a:rPr lang="en-US" sz="2400" dirty="0" smtClean="0"/>
              <a:t>Web Server</a:t>
            </a:r>
            <a:r>
              <a:rPr lang="en-US" sz="2400" dirty="0"/>
              <a:t> protocol with polling as a fallback option</a:t>
            </a:r>
            <a:r>
              <a:rPr lang="en-US" sz="2400" dirty="0" smtClean="0"/>
              <a:t>,</a:t>
            </a:r>
            <a:r>
              <a:rPr lang="en-US" sz="2400" dirty="0"/>
              <a:t> while providing the same interface. Although it can be used as simply </a:t>
            </a:r>
            <a:r>
              <a:rPr lang="en-US" sz="2400" dirty="0" smtClean="0"/>
              <a:t>a wrapper</a:t>
            </a:r>
            <a:r>
              <a:rPr lang="en-US" sz="2400" dirty="0"/>
              <a:t> </a:t>
            </a:r>
            <a:r>
              <a:rPr lang="en-US" sz="2400" dirty="0" smtClean="0"/>
              <a:t>for </a:t>
            </a:r>
            <a:r>
              <a:rPr lang="en-US" sz="2400" dirty="0" err="1"/>
              <a:t>WebSockets</a:t>
            </a:r>
            <a:r>
              <a:rPr lang="en-US" sz="2400" dirty="0"/>
              <a:t>, it provides many more features, including broadcasting to multiple sockets, storing data associated with each client, </a:t>
            </a:r>
            <a:r>
              <a:rPr lang="en-US" sz="2400" dirty="0" smtClean="0"/>
              <a:t>and asynchronous I/O.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CA38F6-F01D-AA2B-59EB-4568DFAC1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SAGE UNIVERSITY BHOPAL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552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280</TotalTime>
  <Words>291</Words>
  <Application>Microsoft Office PowerPoint</Application>
  <PresentationFormat>Widescreen</PresentationFormat>
  <Paragraphs>67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Agency FB</vt:lpstr>
      <vt:lpstr>Arial</vt:lpstr>
      <vt:lpstr>Calibri</vt:lpstr>
      <vt:lpstr>Comic Sans MS</vt:lpstr>
      <vt:lpstr>Georgia</vt:lpstr>
      <vt:lpstr>Gill Sans MT</vt:lpstr>
      <vt:lpstr>Lato</vt:lpstr>
      <vt:lpstr>Quicksand</vt:lpstr>
      <vt:lpstr>Parcel</vt:lpstr>
      <vt:lpstr>PowerPoint Presentation</vt:lpstr>
      <vt:lpstr>Inc(Ognito)AGE</vt:lpstr>
      <vt:lpstr>PowerPoint Presentation</vt:lpstr>
      <vt:lpstr>PowerPoint Presentation</vt:lpstr>
      <vt:lpstr>RoadMap</vt:lpstr>
      <vt:lpstr>Technology used </vt:lpstr>
      <vt:lpstr>PowerPoint Presentation</vt:lpstr>
      <vt:lpstr>HTML WORKING</vt:lpstr>
      <vt:lpstr>SOCKET.io </vt:lpstr>
      <vt:lpstr>ThankYOu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</dc:creator>
  <cp:lastModifiedBy>LENOVO</cp:lastModifiedBy>
  <cp:revision>336</cp:revision>
  <dcterms:created xsi:type="dcterms:W3CDTF">2022-05-12T04:16:45Z</dcterms:created>
  <dcterms:modified xsi:type="dcterms:W3CDTF">2022-05-28T04:36:26Z</dcterms:modified>
</cp:coreProperties>
</file>