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71" r:id="rId5"/>
    <p:sldId id="300" r:id="rId6"/>
    <p:sldId id="306" r:id="rId7"/>
    <p:sldId id="307" r:id="rId8"/>
    <p:sldId id="258" r:id="rId9"/>
    <p:sldId id="288" r:id="rId10"/>
    <p:sldId id="287" r:id="rId11"/>
    <p:sldId id="308" r:id="rId12"/>
    <p:sldId id="309" r:id="rId13"/>
    <p:sldId id="301"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10/4/2023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5</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E4ADD7-897F-4F47-A317-DE24AB827DD3}" type="slidenum">
              <a:rPr lang="en-US" smtClean="0"/>
              <a:pPr/>
              <a:t>8</a:t>
            </a:fld>
            <a:endParaRPr lang="en-US"/>
          </a:p>
        </p:txBody>
      </p:sp>
    </p:spTree>
    <p:extLst>
      <p:ext uri="{BB962C8B-B14F-4D97-AF65-F5344CB8AC3E}">
        <p14:creationId xmlns:p14="http://schemas.microsoft.com/office/powerpoint/2010/main" val="1736568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10/4/2023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libris.com/search/books/author/Dr.-Glenn-A-Gibson?aid=8000763" TargetMode="External"/><Relationship Id="rId2" Type="http://schemas.openxmlformats.org/officeDocument/2006/relationships/hyperlink" Target="https://www.amazon.in/s/ref=dp_byline_sr_book_1?ie=UTF8&amp;field-author=Mathur+S&amp;search-alias=stripbooks"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alibris.com/search/books/author/Yu_Cheng-Liu?aid=3002603"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641684"/>
            <a:ext cx="6027459" cy="6623931"/>
          </a:xfrm>
          <a:prstGeom prst="rect">
            <a:avLst/>
          </a:prstGeom>
          <a:noFill/>
          <a:ln>
            <a:noFill/>
          </a:ln>
        </p:spPr>
      </p:pic>
      <p:sp>
        <p:nvSpPr>
          <p:cNvPr id="476" name="Google Shape;476;p16"/>
          <p:cNvSpPr txBox="1"/>
          <p:nvPr/>
        </p:nvSpPr>
        <p:spPr>
          <a:xfrm>
            <a:off x="3615397" y="1933408"/>
            <a:ext cx="8681606" cy="175428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COURSE: </a:t>
            </a:r>
            <a:r>
              <a:rPr lang="en-US" sz="2800" b="1" cap="all" dirty="0">
                <a:ln/>
                <a:solidFill>
                  <a:srgbClr val="C00000"/>
                </a:solidFill>
                <a:cs typeface="Poppins" panose="00000500000000000000" pitchFamily="2" charset="0"/>
                <a:sym typeface="BioRhyme ExtraBold"/>
              </a:rPr>
              <a:t>Processors and Controllers</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COURSE CODE:22EC2106</a:t>
            </a: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 </a:t>
            </a:r>
          </a:p>
          <a:p>
            <a:pPr marR="0" lvl="0" indent="0" algn="ctr">
              <a:spcBef>
                <a:spcPts val="0"/>
              </a:spcBef>
              <a:spcAft>
                <a:spcPts val="0"/>
              </a:spcAft>
              <a:buNone/>
            </a:pPr>
            <a:r>
              <a:rPr lang="en-US" sz="2000" b="1" i="0" dirty="0">
                <a:effectLst/>
                <a:latin typeface="Times New Roman" panose="02020603050405020304" pitchFamily="18" charset="0"/>
                <a:cs typeface="Times New Roman" panose="02020603050405020304" pitchFamily="18" charset="0"/>
              </a:rPr>
              <a:t>                     Motion Detector Using MSP430 Launchpad and PIR Sensor </a:t>
            </a:r>
            <a:endParaRPr lang="en-US" sz="2000" b="1" dirty="0">
              <a:effectLst/>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570738" cy="678327"/>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b="1" dirty="0">
                <a:solidFill>
                  <a:srgbClr val="C00000"/>
                </a:solidFill>
                <a:cs typeface="Poppins" pitchFamily="2" charset="77"/>
              </a:rPr>
              <a:t>Department of ECE </a:t>
            </a:r>
          </a:p>
        </p:txBody>
      </p:sp>
      <p:sp>
        <p:nvSpPr>
          <p:cNvPr id="8" name="Google Shape;502;p17">
            <a:extLst>
              <a:ext uri="{FF2B5EF4-FFF2-40B4-BE49-F238E27FC236}">
                <a16:creationId xmlns:a16="http://schemas.microsoft.com/office/drawing/2014/main" id="{7153E61F-4441-DBE3-3DFF-6E9EF6C48D23}"/>
              </a:ext>
            </a:extLst>
          </p:cNvPr>
          <p:cNvSpPr/>
          <p:nvPr/>
        </p:nvSpPr>
        <p:spPr>
          <a:xfrm>
            <a:off x="6842362" y="4290757"/>
            <a:ext cx="4951828" cy="182104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algn="ctr"/>
            <a:r>
              <a:rPr lang="en-US" sz="2400" dirty="0">
                <a:solidFill>
                  <a:schemeClr val="lt1"/>
                </a:solidFill>
                <a:ea typeface="Calibri"/>
                <a:cs typeface="Poppins" panose="00000500000000000000" pitchFamily="2" charset="0"/>
                <a:sym typeface="Calibri"/>
              </a:rPr>
              <a:t>Presented by</a:t>
            </a:r>
          </a:p>
          <a:p>
            <a:pPr marL="0" marR="0" lvl="0" indent="0" algn="ctr" rtl="0">
              <a:spcBef>
                <a:spcPts val="0"/>
              </a:spcBef>
              <a:spcAft>
                <a:spcPts val="0"/>
              </a:spcAft>
              <a:buNone/>
            </a:pPr>
            <a:r>
              <a:rPr lang="en-IN" sz="2400" dirty="0">
                <a:solidFill>
                  <a:schemeClr val="lt1"/>
                </a:solidFill>
                <a:ea typeface="Calibri"/>
                <a:cs typeface="Poppins" panose="00000500000000000000" pitchFamily="2" charset="0"/>
                <a:sym typeface="Calibri"/>
              </a:rPr>
              <a:t>2210040144-B ARYAN SAI</a:t>
            </a:r>
          </a:p>
          <a:p>
            <a:pPr marL="0" marR="0" lvl="0" indent="0" algn="ctr" rtl="0">
              <a:spcBef>
                <a:spcPts val="0"/>
              </a:spcBef>
              <a:spcAft>
                <a:spcPts val="0"/>
              </a:spcAft>
              <a:buNone/>
            </a:pPr>
            <a:r>
              <a:rPr lang="en-IN" sz="2000" b="0" i="0" dirty="0">
                <a:solidFill>
                  <a:schemeClr val="bg1"/>
                </a:solidFill>
                <a:effectLst/>
                <a:latin typeface="Arial" panose="020B0604020202020204" pitchFamily="34" charset="0"/>
              </a:rPr>
              <a:t>2210040047-K R LOKESH KUMAR</a:t>
            </a:r>
          </a:p>
          <a:p>
            <a:pPr marL="0" marR="0" lvl="0" indent="0" algn="ctr" rtl="0">
              <a:spcBef>
                <a:spcPts val="0"/>
              </a:spcBef>
              <a:spcAft>
                <a:spcPts val="0"/>
              </a:spcAft>
              <a:buNone/>
            </a:pPr>
            <a:r>
              <a:rPr lang="en-IN" sz="2000" dirty="0">
                <a:solidFill>
                  <a:schemeClr val="bg1"/>
                </a:solidFill>
                <a:latin typeface="Arial" panose="020B0604020202020204" pitchFamily="34" charset="0"/>
                <a:ea typeface="Calibri"/>
                <a:cs typeface="Poppins" panose="00000500000000000000" pitchFamily="2" charset="0"/>
                <a:sym typeface="Calibri"/>
              </a:rPr>
              <a:t>2210040002-YADNYA</a:t>
            </a:r>
          </a:p>
          <a:p>
            <a:pPr marL="0" marR="0" lvl="0" indent="0" algn="ctr" rtl="0">
              <a:spcBef>
                <a:spcPts val="0"/>
              </a:spcBef>
              <a:spcAft>
                <a:spcPts val="0"/>
              </a:spcAft>
              <a:buNone/>
            </a:pPr>
            <a:r>
              <a:rPr lang="en-IN" sz="2000" dirty="0">
                <a:solidFill>
                  <a:schemeClr val="bg1"/>
                </a:solidFill>
                <a:latin typeface="Arial" panose="020B0604020202020204" pitchFamily="34" charset="0"/>
                <a:ea typeface="Calibri"/>
                <a:cs typeface="Poppins" panose="00000500000000000000" pitchFamily="2" charset="0"/>
                <a:sym typeface="Calibri"/>
              </a:rPr>
              <a:t>2210040021-SHREYA</a:t>
            </a:r>
            <a:endParaRPr lang="en-IN" sz="2000" dirty="0">
              <a:solidFill>
                <a:schemeClr val="bg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TEAM MEMBERS DETAILS</a:t>
            </a:r>
          </a:p>
        </p:txBody>
      </p:sp>
      <p:sp>
        <p:nvSpPr>
          <p:cNvPr id="14" name="Rounded Rectangle 17">
            <a:extLst>
              <a:ext uri="{FF2B5EF4-FFF2-40B4-BE49-F238E27FC236}">
                <a16:creationId xmlns:a16="http://schemas.microsoft.com/office/drawing/2014/main" id="{7E00138C-2256-5D01-E821-A57ADA3BBCB0}"/>
              </a:ext>
            </a:extLst>
          </p:cNvPr>
          <p:cNvSpPr/>
          <p:nvPr/>
        </p:nvSpPr>
        <p:spPr>
          <a:xfrm>
            <a:off x="1220911" y="2180944"/>
            <a:ext cx="10187988"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a:ea typeface="Calibri"/>
                <a:cs typeface="Poppins" panose="00000500000000000000" pitchFamily="2" charset="0"/>
                <a:sym typeface="Calibri"/>
              </a:rPr>
              <a:t>2210040144-B ARYAN SAI</a:t>
            </a:r>
          </a:p>
          <a:p>
            <a:pPr lvl="0" algn="ctr"/>
            <a:r>
              <a:rPr lang="en-IN" sz="1600">
                <a:solidFill>
                  <a:schemeClr val="bg1"/>
                </a:solidFill>
                <a:latin typeface="Arial" panose="020B0604020202020204" pitchFamily="34" charset="0"/>
              </a:rPr>
              <a:t>2210040047-K R LOKESH KUMAR</a:t>
            </a:r>
          </a:p>
          <a:p>
            <a:pPr lvl="0" algn="ctr"/>
            <a:r>
              <a:rPr lang="en-IN" sz="1600">
                <a:solidFill>
                  <a:schemeClr val="bg1"/>
                </a:solidFill>
                <a:latin typeface="Arial" panose="020B0604020202020204" pitchFamily="34" charset="0"/>
                <a:ea typeface="Calibri"/>
                <a:cs typeface="Poppins" panose="00000500000000000000" pitchFamily="2" charset="0"/>
                <a:sym typeface="Calibri"/>
              </a:rPr>
              <a:t>2210040002-YADNYA</a:t>
            </a:r>
          </a:p>
          <a:p>
            <a:pPr lvl="0" algn="ctr"/>
            <a:r>
              <a:rPr lang="en-IN" sz="1600">
                <a:solidFill>
                  <a:schemeClr val="bg1"/>
                </a:solidFill>
                <a:latin typeface="Arial" panose="020B0604020202020204" pitchFamily="34" charset="0"/>
                <a:ea typeface="Calibri"/>
                <a:cs typeface="Poppins" panose="00000500000000000000" pitchFamily="2" charset="0"/>
                <a:sym typeface="Calibri"/>
              </a:rPr>
              <a:t>2210040021-SHREYA</a:t>
            </a:r>
            <a:endParaRPr lang="en-IN" sz="1600" dirty="0">
              <a:solidFill>
                <a:schemeClr val="bg1"/>
              </a:solidFill>
              <a:ea typeface="Calibri"/>
              <a:cs typeface="Poppins" panose="00000500000000000000" pitchFamily="2" charset="0"/>
              <a:sym typeface="Calibri"/>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OF THE PROJECT</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576775" y="1097280"/>
            <a:ext cx="11197883" cy="4755148"/>
          </a:xfrm>
          <a:prstGeom prst="rect">
            <a:avLst/>
          </a:prstGeom>
          <a:noFill/>
        </p:spPr>
        <p:txBody>
          <a:bodyPr wrap="square" rtlCol="0">
            <a:spAutoFit/>
          </a:bodyPr>
          <a:lstStyle/>
          <a:p>
            <a:pPr>
              <a:lnSpc>
                <a:spcPct val="150000"/>
              </a:lnSpc>
            </a:pPr>
            <a:r>
              <a:rPr lang="en-US" sz="2000" b="1" dirty="0"/>
              <a:t>Reference Books:</a:t>
            </a:r>
            <a:endParaRPr lang="en-US" sz="2000" dirty="0"/>
          </a:p>
          <a:p>
            <a:pPr marL="342900" indent="-342900">
              <a:lnSpc>
                <a:spcPct val="150000"/>
              </a:lnSpc>
              <a:buAutoNum type="arabicPeriod"/>
            </a:pPr>
            <a:r>
              <a:rPr lang="en-US" b="1" dirty="0"/>
              <a:t>Microprocessor 8086: Architecture, Programming and Interfacing Paperback, </a:t>
            </a:r>
            <a:r>
              <a:rPr lang="en-US" dirty="0"/>
              <a:t>by </a:t>
            </a:r>
            <a:r>
              <a:rPr lang="en-US" u="sng" dirty="0" err="1">
                <a:hlinkClick r:id="rId2"/>
              </a:rPr>
              <a:t>Mathur</a:t>
            </a:r>
            <a:r>
              <a:rPr lang="en-US" u="sng" dirty="0">
                <a:hlinkClick r:id="rId2"/>
              </a:rPr>
              <a:t> S</a:t>
            </a:r>
            <a:r>
              <a:rPr lang="en-US" dirty="0"/>
              <a:t>, Jan 2011</a:t>
            </a:r>
            <a:r>
              <a:rPr lang="en-US" b="1" dirty="0"/>
              <a:t> </a:t>
            </a:r>
          </a:p>
          <a:p>
            <a:pPr marL="342900" indent="-342900">
              <a:lnSpc>
                <a:spcPct val="150000"/>
              </a:lnSpc>
              <a:buFontTx/>
              <a:buAutoNum type="arabicPeriod"/>
            </a:pPr>
            <a:r>
              <a:rPr lang="en-US" b="1" dirty="0"/>
              <a:t>Microcomputer Systems: The 8086/8088 Family Architecture Programming and Design, by </a:t>
            </a:r>
            <a:r>
              <a:rPr lang="en-US" b="1" dirty="0">
                <a:hlinkClick r:id="rId3"/>
              </a:rPr>
              <a:t>Dr. Glenn A Gibson</a:t>
            </a:r>
            <a:r>
              <a:rPr lang="en-US" b="1" dirty="0"/>
              <a:t>, </a:t>
            </a:r>
            <a:r>
              <a:rPr lang="en-US" b="1" dirty="0">
                <a:hlinkClick r:id="rId4"/>
              </a:rPr>
              <a:t>Yu-Cheng Liu</a:t>
            </a:r>
            <a:endParaRPr lang="en-US" b="1" dirty="0"/>
          </a:p>
          <a:p>
            <a:pPr marL="342900" indent="-342900">
              <a:lnSpc>
                <a:spcPct val="150000"/>
              </a:lnSpc>
            </a:pPr>
            <a:r>
              <a:rPr lang="en-US" dirty="0"/>
              <a:t> </a:t>
            </a:r>
          </a:p>
          <a:p>
            <a:pPr>
              <a:lnSpc>
                <a:spcPct val="150000"/>
              </a:lnSpc>
            </a:pPr>
            <a:r>
              <a:rPr lang="en-US" sz="2000" b="1" dirty="0"/>
              <a:t>Sites and Web links:</a:t>
            </a:r>
          </a:p>
          <a:p>
            <a:pPr>
              <a:lnSpc>
                <a:spcPct val="150000"/>
              </a:lnSpc>
            </a:pPr>
            <a:endParaRPr lang="en-US" b="1" dirty="0"/>
          </a:p>
          <a:p>
            <a:pPr>
              <a:lnSpc>
                <a:spcPct val="150000"/>
              </a:lnSpc>
            </a:pPr>
            <a:r>
              <a:rPr lang="en-US" b="1" dirty="0"/>
              <a:t>1. https://userpages.umbc.edu/~squire/intel_book.pdf</a:t>
            </a:r>
          </a:p>
          <a:p>
            <a:pPr>
              <a:lnSpc>
                <a:spcPct val="150000"/>
              </a:lnSpc>
            </a:pPr>
            <a:r>
              <a:rPr lang="en-US" b="1" dirty="0"/>
              <a:t>2.https://</a:t>
            </a:r>
            <a:r>
              <a:rPr lang="en-US" b="1" dirty="0" err="1"/>
              <a:t>www.researchgate.net</a:t>
            </a:r>
            <a:r>
              <a:rPr lang="en-US" b="1" dirty="0"/>
              <a:t>/publication/350870710_8086_microprocessor_and_interfacing_and_others </a:t>
            </a:r>
          </a:p>
          <a:p>
            <a:pPr>
              <a:lnSpc>
                <a:spcPct val="150000"/>
              </a:lnSpc>
            </a:pPr>
            <a:endParaRPr lang="en-US" dirty="0"/>
          </a:p>
          <a:p>
            <a:pPr>
              <a:lnSpc>
                <a:spcPct val="150000"/>
              </a:lnSpc>
            </a:pPr>
            <a:endParaRPr lang="en-US" dirty="0"/>
          </a:p>
        </p:txBody>
      </p:sp>
      <p:pic>
        <p:nvPicPr>
          <p:cNvPr id="5" name="Picture 2" descr="KL Deemed to be University Logo"/>
          <p:cNvPicPr>
            <a:picLocks noChangeAspect="1" noChangeArrowheads="1"/>
          </p:cNvPicPr>
          <p:nvPr/>
        </p:nvPicPr>
        <p:blipFill>
          <a:blip r:embed="rId5"/>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22EC2106 – Processors and Controllers</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PROJECT</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42678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dirty="0">
                <a:latin typeface="Poppins"/>
                <a:cs typeface="Poppins"/>
              </a:rPr>
              <a:t>.</a:t>
            </a:r>
            <a:endParaRPr lang="en-US" sz="1600" b="0" i="0" dirty="0">
              <a:effectLst/>
              <a:latin typeface="Poppins"/>
              <a:cs typeface="Poppins"/>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
        <p:nvSpPr>
          <p:cNvPr id="2" name="TextBox 1">
            <a:extLst>
              <a:ext uri="{FF2B5EF4-FFF2-40B4-BE49-F238E27FC236}">
                <a16:creationId xmlns:a16="http://schemas.microsoft.com/office/drawing/2014/main" id="{950C5F29-9422-F0F4-B972-73A5DE5DF9CA}"/>
              </a:ext>
            </a:extLst>
          </p:cNvPr>
          <p:cNvSpPr txBox="1"/>
          <p:nvPr/>
        </p:nvSpPr>
        <p:spPr>
          <a:xfrm>
            <a:off x="1688432" y="3269305"/>
            <a:ext cx="9816886" cy="1815882"/>
          </a:xfrm>
          <a:prstGeom prst="rect">
            <a:avLst/>
          </a:prstGeom>
          <a:noFill/>
        </p:spPr>
        <p:txBody>
          <a:bodyPr wrap="square" rtlCol="0">
            <a:spAutoFit/>
          </a:bodyPr>
          <a:lstStyle/>
          <a:p>
            <a:r>
              <a:rPr lang="en-US" sz="2800" i="0" dirty="0">
                <a:effectLst/>
                <a:latin typeface="Times New Roman" panose="02020603050405020304" pitchFamily="18" charset="0"/>
                <a:cs typeface="Times New Roman" panose="02020603050405020304" pitchFamily="18" charset="0"/>
              </a:rPr>
              <a:t>The aim of creating a motion detector using an MSP430 Launchpad and a PIR sensor is to design a system that can detect motion or human presence in </a:t>
            </a:r>
            <a:r>
              <a:rPr lang="en-US" sz="2800" dirty="0">
                <a:latin typeface="Times New Roman" panose="02020603050405020304" pitchFamily="18" charset="0"/>
                <a:cs typeface="Times New Roman" panose="02020603050405020304" pitchFamily="18" charset="0"/>
              </a:rPr>
              <a:t>the environment</a:t>
            </a:r>
            <a:r>
              <a:rPr lang="en-US" sz="2800" i="0" dirty="0">
                <a:effectLst/>
                <a:latin typeface="Times New Roman" panose="02020603050405020304" pitchFamily="18" charset="0"/>
                <a:cs typeface="Times New Roman" panose="02020603050405020304" pitchFamily="18" charset="0"/>
              </a:rPr>
              <a:t> and provide an output with respect to that detection</a:t>
            </a:r>
            <a:r>
              <a:rPr lang="en-US" sz="2800" b="1" i="0" dirty="0">
                <a:effectLst/>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17">
            <a:extLst>
              <a:ext uri="{FF2B5EF4-FFF2-40B4-BE49-F238E27FC236}">
                <a16:creationId xmlns:a16="http://schemas.microsoft.com/office/drawing/2014/main" id="{7F3AABB0-F8BA-C900-B6BF-45F4B58E9490}"/>
              </a:ext>
            </a:extLst>
          </p:cNvPr>
          <p:cNvSpPr/>
          <p:nvPr/>
        </p:nvSpPr>
        <p:spPr>
          <a:xfrm>
            <a:off x="4160584" y="2047907"/>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PROJECT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902069" y="2721248"/>
            <a:ext cx="8791575" cy="387798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dirty="0">
                <a:latin typeface="Times New Roman" panose="02020603050405020304" pitchFamily="18" charset="0"/>
                <a:cs typeface="Times New Roman" panose="02020603050405020304" pitchFamily="18" charset="0"/>
              </a:rPr>
              <a:t>This</a:t>
            </a:r>
            <a:r>
              <a:rPr lang="en-US" b="0" i="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Session</a:t>
            </a:r>
            <a:r>
              <a:rPr lang="en-US" b="0" i="0" dirty="0">
                <a:effectLst/>
                <a:latin typeface="Times New Roman" panose="02020603050405020304" pitchFamily="18" charset="0"/>
                <a:cs typeface="Times New Roman" panose="02020603050405020304" pitchFamily="18" charset="0"/>
              </a:rPr>
              <a:t> is designed to:</a:t>
            </a:r>
          </a:p>
          <a:p>
            <a:r>
              <a:rPr lang="en-US" dirty="0">
                <a:latin typeface="Times New Roman" panose="02020603050405020304" pitchFamily="18" charset="0"/>
                <a:cs typeface="Times New Roman" panose="02020603050405020304" pitchFamily="18" charset="0"/>
              </a:rPr>
              <a:t>1. The PIR sensor can be used to trigger an alarm or notification when motion is detected, enhancing security.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Motion detectors can be part of a home security system, triggering alarms, sending alerts to homeowners or security companies, and deterring potential burglars.</a:t>
            </a:r>
          </a:p>
          <a:p>
            <a:pPr marL="342900" indent="-342900">
              <a:buAutoNum type="arabicPeriod" startAt="2"/>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Motion detectors can be used for safety applications, such as automatic door openers, elevator call buttons, and fall detection systems for the elderly or individuals with disabilities.</a:t>
            </a:r>
          </a:p>
          <a:p>
            <a:pPr marL="342900" indent="-342900">
              <a:buAutoNum type="arabicPeriod"/>
            </a:pPr>
            <a:endParaRPr lang="en-US" b="0" i="0" dirty="0">
              <a:effectLst/>
              <a:latin typeface="Times New Roman" panose="02020603050405020304" pitchFamily="18" charset="0"/>
              <a:cs typeface="Times New Roman" panose="02020603050405020304" pitchFamily="18" charset="0"/>
            </a:endParaRPr>
          </a:p>
          <a:p>
            <a:endParaRPr lang="en-US" sz="1600" b="0" i="0" dirty="0">
              <a:effectLst/>
              <a:latin typeface="Arial" panose="020B0604020202020204" pitchFamily="34" charset="0"/>
            </a:endParaRPr>
          </a:p>
          <a:p>
            <a:endParaRPr lang="en-US" sz="1600" b="0" i="0" dirty="0">
              <a:effectLst/>
              <a:latin typeface="Arial"/>
              <a:cs typeface="Arial"/>
            </a:endParaRP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89169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56933" y="2047907"/>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PROJECT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968012" y="2696942"/>
            <a:ext cx="8791575" cy="3832331"/>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The primary purpose of this project is to detect motion or movement within the sensor's field of view. When motion is detected, the system can trigger specific actions or responses.</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By integrating this motion detector into a larger security system, you can enhance the security of your home or workspace. When unauthorized motion is detected, it can trigger an alarm or send a notification to alert you.</a:t>
            </a:r>
            <a:endParaRPr lang="en-US" b="0" i="0" dirty="0">
              <a:effectLst/>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endParaRPr lang="en-US" sz="1600" b="0" i="0" dirty="0">
              <a:effectLst/>
              <a:latin typeface="Arial"/>
              <a:cs typeface="Arial"/>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499396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PROJECT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4"/>
          <p:cNvSpPr/>
          <p:nvPr/>
        </p:nvSpPr>
        <p:spPr>
          <a:xfrm>
            <a:off x="998806" y="1111350"/>
            <a:ext cx="10958732" cy="4647426"/>
          </a:xfrm>
          <a:prstGeom prst="rect">
            <a:avLst/>
          </a:prstGeom>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A motion sensor, or motion detector, is an electronic device that uses a sensor to detect nearby people or objects. Motion sensors are an important component of any security system. When a sensor detects motion, it will send an alert to your security system, and with newer systems, right to your mobile phone.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A Motion Detector Using MSP430 Launchpad and PIR Sensor is a DIY electronic project that combines the power of the MSP430 Launchpad microcontroller with a Passive Infrared (PIR) sensor to create a motion detection system.</a:t>
            </a:r>
          </a:p>
          <a:p>
            <a:endParaRPr lang="en-US" sz="2000" dirty="0">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The MSP430 Launchpad serves as the central processing unit in this project, where it receives signals from the PIR sensor and processes them to detect motion. The PIR sensor, on the other hand, is designed to detect changes in infrared radiation caused by moving objects. When motion is detected, the MSP430 can be programmed to perform various tasks, making it a versatile solution for home security, automation, or other applications where motion detection is important.</a:t>
            </a:r>
            <a:endParaRPr lang="en-US" sz="20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PROJECT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2585323"/>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A Motion Detector using an MSP430 Launchpad and a PIR (Passive Infrared) sensor is a popular project in the field of electronics and home automation. This project utilizes the MSP430 Launchpad, a microcontroller development board, and a PIR sensor to create a system that can detect motion or movement within its proximity.</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Signal Processing</a:t>
            </a:r>
            <a:r>
              <a:rPr lang="en-IN" b="0" i="0" dirty="0">
                <a:solidFill>
                  <a:srgbClr val="D1D5DB"/>
                </a:solidFill>
                <a:effectLst/>
                <a:latin typeface="Times New Roman" panose="02020603050405020304" pitchFamily="18" charset="0"/>
                <a:cs typeface="Times New Roman" panose="02020603050405020304" pitchFamily="18" charset="0"/>
              </a:rPr>
              <a:t>:</a:t>
            </a:r>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User Interaction</a:t>
            </a:r>
            <a:r>
              <a:rPr lang="en-IN" b="0" i="0" dirty="0">
                <a:solidFill>
                  <a:srgbClr val="D1D5DB"/>
                </a:solidFill>
                <a:effectLst/>
                <a:latin typeface="Times New Roman" panose="02020603050405020304" pitchFamily="18" charset="0"/>
                <a:cs typeface="Times New Roman" panose="02020603050405020304" pitchFamily="18" charset="0"/>
              </a:rPr>
              <a:t>:</a:t>
            </a:r>
            <a:endParaRPr lang="en-US" dirty="0">
              <a:solidFill>
                <a:srgbClr val="D1D5DB"/>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Power Management</a:t>
            </a:r>
            <a:r>
              <a:rPr lang="en-IN" b="0" i="0" dirty="0">
                <a:solidFill>
                  <a:srgbClr val="D1D5DB"/>
                </a:solidFill>
                <a:effectLst/>
                <a:latin typeface="Times New Roman" panose="02020603050405020304" pitchFamily="18" charset="0"/>
                <a:cs typeface="Times New Roman" panose="02020603050405020304" pitchFamily="18" charset="0"/>
              </a:rPr>
              <a:t>:</a:t>
            </a:r>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Installation and Use</a:t>
            </a:r>
            <a:r>
              <a:rPr lang="en-IN" b="0" i="0" dirty="0">
                <a:solidFill>
                  <a:srgbClr val="D1D5DB"/>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BLOCK DIAGRAM</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1C3A3A82-8A26-AC27-8A82-7179A9202834}"/>
              </a:ext>
            </a:extLst>
          </p:cNvPr>
          <p:cNvPicPr>
            <a:picLocks noChangeAspect="1"/>
          </p:cNvPicPr>
          <p:nvPr/>
        </p:nvPicPr>
        <p:blipFill>
          <a:blip r:embed="rId3"/>
          <a:stretch>
            <a:fillRect/>
          </a:stretch>
        </p:blipFill>
        <p:spPr>
          <a:xfrm>
            <a:off x="2521910" y="738907"/>
            <a:ext cx="7148179" cy="5380186"/>
          </a:xfrm>
          <a:prstGeom prst="rect">
            <a:avLst/>
          </a:prstGeom>
        </p:spPr>
      </p:pic>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HARDWARE &amp; SOFTWARE REQUIREMENTS</a:t>
            </a:r>
          </a:p>
        </p:txBody>
      </p:sp>
      <p:pic>
        <p:nvPicPr>
          <p:cNvPr id="17" name="Picture 2" descr="KL Deemed to be University Logo"/>
          <p:cNvPicPr>
            <a:picLocks noChangeAspect="1" noChangeArrowheads="1"/>
          </p:cNvPicPr>
          <p:nvPr/>
        </p:nvPicPr>
        <p:blipFill>
          <a:blip r:embed="rId3"/>
          <a:srcRect/>
          <a:stretch>
            <a:fillRect/>
          </a:stretch>
        </p:blipFill>
        <p:spPr bwMode="auto">
          <a:xfrm>
            <a:off x="-48126" y="0"/>
            <a:ext cx="1990725" cy="600076"/>
          </a:xfrm>
          <a:prstGeom prst="rect">
            <a:avLst/>
          </a:prstGeom>
          <a:noFill/>
        </p:spPr>
      </p:pic>
      <p:sp>
        <p:nvSpPr>
          <p:cNvPr id="18" name="TextBox 17"/>
          <p:cNvSpPr txBox="1"/>
          <p:nvPr/>
        </p:nvSpPr>
        <p:spPr>
          <a:xfrm>
            <a:off x="1517953" y="834930"/>
            <a:ext cx="10086536" cy="584775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Hardware required:</a:t>
            </a:r>
          </a:p>
          <a:p>
            <a:pPr algn="just"/>
            <a:endParaRPr lang="en-US" sz="2400" dirty="0"/>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PIR Sensor Module</a:t>
            </a:r>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TI-MSP430 Launchpad</a:t>
            </a:r>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LED</a:t>
            </a:r>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Buzzer</a:t>
            </a:r>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Breadboard</a:t>
            </a:r>
          </a:p>
          <a:p>
            <a:pPr marL="457200" indent="-457200" algn="just">
              <a:buFont typeface="+mj-lt"/>
              <a:buAutoNum type="arabicPeriod"/>
            </a:pPr>
            <a:r>
              <a:rPr lang="en-IN" sz="2000" b="0" i="0" dirty="0">
                <a:solidFill>
                  <a:srgbClr val="121212"/>
                </a:solidFill>
                <a:effectLst/>
                <a:latin typeface="Times New Roman" panose="02020603050405020304" pitchFamily="18" charset="0"/>
                <a:cs typeface="Times New Roman" panose="02020603050405020304" pitchFamily="18" charset="0"/>
              </a:rPr>
              <a:t>Jumper wires</a:t>
            </a:r>
          </a:p>
          <a:p>
            <a:pPr algn="just">
              <a:buFont typeface="+mj-lt"/>
              <a:buAutoNum type="arabicPeriod"/>
            </a:pPr>
            <a:endParaRPr lang="en-IN" sz="2000" dirty="0">
              <a:solidFill>
                <a:srgbClr val="121212"/>
              </a:solidFill>
              <a:latin typeface="Times New Roman" panose="02020603050405020304" pitchFamily="18" charset="0"/>
              <a:cs typeface="Times New Roman" panose="02020603050405020304" pitchFamily="18" charset="0"/>
            </a:endParaRPr>
          </a:p>
          <a:p>
            <a:pPr algn="just">
              <a:buFont typeface="+mj-lt"/>
              <a:buAutoNum type="arabicPeriod"/>
            </a:pPr>
            <a:endParaRPr lang="en-IN" sz="2000" b="0" i="0" dirty="0">
              <a:solidFill>
                <a:srgbClr val="121212"/>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Söhne"/>
              </a:rPr>
              <a:t>Software Required:</a:t>
            </a:r>
          </a:p>
          <a:p>
            <a:pPr marL="342900" indent="-342900">
              <a:buFont typeface="Arial" panose="020B0604020202020204" pitchFamily="34" charset="0"/>
              <a:buChar char="•"/>
            </a:pPr>
            <a:endParaRPr lang="en-US" sz="2400" dirty="0">
              <a:latin typeface="Söhne"/>
            </a:endParaRPr>
          </a:p>
          <a:p>
            <a:r>
              <a:rPr lang="en-US" sz="2000" dirty="0">
                <a:latin typeface="Söhne"/>
              </a:rPr>
              <a:t>1.    MSP430 Programming device</a:t>
            </a:r>
            <a:endParaRPr lang="en-US" sz="2000" dirty="0"/>
          </a:p>
          <a:p>
            <a:pPr algn="ctr">
              <a:buFont typeface="+mj-lt"/>
              <a:buAutoNum type="arabicPeriod"/>
            </a:pPr>
            <a:endParaRPr lang="en-IN" sz="2000" b="0" i="0" dirty="0">
              <a:solidFill>
                <a:srgbClr val="121212"/>
              </a:solidFill>
              <a:effectLst/>
              <a:latin typeface="Times New Roman" panose="02020603050405020304" pitchFamily="18" charset="0"/>
              <a:cs typeface="Times New Roman" panose="02020603050405020304" pitchFamily="18" charset="0"/>
            </a:endParaRPr>
          </a:p>
          <a:p>
            <a:pPr algn="just"/>
            <a:endParaRPr lang="en-US" sz="2400" dirty="0"/>
          </a:p>
          <a:p>
            <a:pPr algn="just"/>
            <a:endParaRPr lang="en-IN" b="0" i="0" dirty="0">
              <a:solidFill>
                <a:srgbClr val="121212"/>
              </a:solidFill>
              <a:effectLst/>
              <a:latin typeface="Lato" panose="020F0502020204030204" pitchFamily="34" charset="0"/>
            </a:endParaRPr>
          </a:p>
          <a:p>
            <a:pPr algn="just"/>
            <a:endParaRPr lang="en-US" sz="1800" i="0" dirty="0">
              <a:effectLst/>
              <a:latin typeface="Söhne"/>
            </a:endParaRPr>
          </a:p>
          <a:p>
            <a:pPr algn="just">
              <a:buFont typeface="+mj-lt"/>
              <a:buAutoNum type="arabicPeriod"/>
            </a:pPr>
            <a:endParaRPr lang="en-IN" b="0" i="0" dirty="0">
              <a:solidFill>
                <a:srgbClr val="121212"/>
              </a:solidFill>
              <a:effectLst/>
              <a:latin typeface="Lato" panose="020F0502020204030204" pitchFamily="34" charset="0"/>
            </a:endParaRPr>
          </a:p>
        </p:txBody>
      </p:sp>
    </p:spTree>
    <p:extLst>
      <p:ext uri="{BB962C8B-B14F-4D97-AF65-F5344CB8AC3E}">
        <p14:creationId xmlns:p14="http://schemas.microsoft.com/office/powerpoint/2010/main" val="2377937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FUTURE SCOPE &amp; ITS APPLICATIONS</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5016758"/>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The combination of a Motion Detector using an MSP430 Launchpad and a PIR has several potential future scope and applications, especially in the field of IoT (Internet of Things) and smart technology. Here are some possibilities:</a:t>
            </a:r>
          </a:p>
          <a:p>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Intrusion detection and security: The system can be integrated into home security systems to detect unauthorized movements and trigger alarms or notifications.</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Lighting control: Automatically turn on lights when motion is detected and turn them off</a:t>
            </a:r>
          </a:p>
          <a:p>
            <a:pPr algn="l"/>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Fall detection: Monitor the movement of elderly or vulnerable individuals and trigger alerts in case of a fall or prolonged inactivity.</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Sleep pattern analysis: Track sleep quality and patterns to provide insights for improving sleep health.</a:t>
            </a:r>
          </a:p>
          <a:p>
            <a:pPr algn="l"/>
            <a:r>
              <a:rPr lang="en-US" sz="2000" b="0" i="0" dirty="0">
                <a:effectLst/>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659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2.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304</TotalTime>
  <Words>769</Words>
  <Application>Microsoft Office PowerPoint</Application>
  <PresentationFormat>Widescreen</PresentationFormat>
  <Paragraphs>122</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Lato</vt:lpstr>
      <vt:lpstr>Poppins</vt:lpstr>
      <vt:lpstr>Söhne</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akb sai</cp:lastModifiedBy>
  <cp:revision>32</cp:revision>
  <dcterms:created xsi:type="dcterms:W3CDTF">2020-02-08T09:57:44Z</dcterms:created>
  <dcterms:modified xsi:type="dcterms:W3CDTF">2023-10-04T08:30:10Z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