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1"/>
  </p:sldMasterIdLst>
  <p:notesMasterIdLst>
    <p:notesMasterId r:id="rId21"/>
  </p:notesMasterIdLst>
  <p:sldIdLst>
    <p:sldId id="313" r:id="rId2"/>
    <p:sldId id="294" r:id="rId3"/>
    <p:sldId id="1070" r:id="rId4"/>
    <p:sldId id="1069" r:id="rId5"/>
    <p:sldId id="1073" r:id="rId6"/>
    <p:sldId id="1065" r:id="rId7"/>
    <p:sldId id="1066" r:id="rId8"/>
    <p:sldId id="1071" r:id="rId9"/>
    <p:sldId id="1079" r:id="rId10"/>
    <p:sldId id="1067" r:id="rId11"/>
    <p:sldId id="1078" r:id="rId12"/>
    <p:sldId id="1077" r:id="rId13"/>
    <p:sldId id="1074" r:id="rId14"/>
    <p:sldId id="1075" r:id="rId15"/>
    <p:sldId id="1076" r:id="rId16"/>
    <p:sldId id="1072" r:id="rId17"/>
    <p:sldId id="1068" r:id="rId18"/>
    <p:sldId id="1080" r:id="rId19"/>
    <p:sldId id="29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3"/>
    <p:restoredTop sz="79388"/>
  </p:normalViewPr>
  <p:slideViewPr>
    <p:cSldViewPr snapToGrid="0" snapToObjects="1">
      <p:cViewPr varScale="1">
        <p:scale>
          <a:sx n="100" d="100"/>
          <a:sy n="100" d="100"/>
        </p:scale>
        <p:origin x="17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F8E54-C080-A243-ACCE-72BE87AE3EB8}" type="datetimeFigureOut">
              <a:rPr lang="en-US" smtClean="0"/>
              <a:t>4/11/22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CD7E5-7874-CA4D-847A-617B9B060B26}" type="slidenum">
              <a:rPr lang="en-US" smtClean="0"/>
              <a:t>‹#›</a:t>
            </a:fld>
            <a:endParaRPr lang="en-US"/>
          </a:p>
        </p:txBody>
      </p:sp>
    </p:spTree>
    <p:extLst>
      <p:ext uri="{BB962C8B-B14F-4D97-AF65-F5344CB8AC3E}">
        <p14:creationId xmlns:p14="http://schemas.microsoft.com/office/powerpoint/2010/main" val="407619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8CD7E5-7874-CA4D-847A-617B9B060B26}" type="slidenum">
              <a:rPr lang="en-US" smtClean="0"/>
              <a:t>2</a:t>
            </a:fld>
            <a:endParaRPr lang="en-US"/>
          </a:p>
        </p:txBody>
      </p:sp>
    </p:spTree>
    <p:extLst>
      <p:ext uri="{BB962C8B-B14F-4D97-AF65-F5344CB8AC3E}">
        <p14:creationId xmlns:p14="http://schemas.microsoft.com/office/powerpoint/2010/main" val="2291359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8CD7E5-7874-CA4D-847A-617B9B060B26}" type="slidenum">
              <a:rPr lang="en-US" smtClean="0"/>
              <a:t>3</a:t>
            </a:fld>
            <a:endParaRPr lang="en-US"/>
          </a:p>
        </p:txBody>
      </p:sp>
    </p:spTree>
    <p:extLst>
      <p:ext uri="{BB962C8B-B14F-4D97-AF65-F5344CB8AC3E}">
        <p14:creationId xmlns:p14="http://schemas.microsoft.com/office/powerpoint/2010/main" val="1877067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8CD7E5-7874-CA4D-847A-617B9B060B26}" type="slidenum">
              <a:rPr lang="en-US" smtClean="0"/>
              <a:t>6</a:t>
            </a:fld>
            <a:endParaRPr lang="en-US"/>
          </a:p>
        </p:txBody>
      </p:sp>
    </p:spTree>
    <p:extLst>
      <p:ext uri="{BB962C8B-B14F-4D97-AF65-F5344CB8AC3E}">
        <p14:creationId xmlns:p14="http://schemas.microsoft.com/office/powerpoint/2010/main" val="3670695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8CD7E5-7874-CA4D-847A-617B9B060B26}" type="slidenum">
              <a:rPr lang="en-US" smtClean="0"/>
              <a:t>9</a:t>
            </a:fld>
            <a:endParaRPr lang="en-US"/>
          </a:p>
        </p:txBody>
      </p:sp>
    </p:spTree>
    <p:extLst>
      <p:ext uri="{BB962C8B-B14F-4D97-AF65-F5344CB8AC3E}">
        <p14:creationId xmlns:p14="http://schemas.microsoft.com/office/powerpoint/2010/main" val="337254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8CD7E5-7874-CA4D-847A-617B9B060B26}" type="slidenum">
              <a:rPr lang="en-US" smtClean="0"/>
              <a:t>10</a:t>
            </a:fld>
            <a:endParaRPr lang="en-US"/>
          </a:p>
        </p:txBody>
      </p:sp>
    </p:spTree>
    <p:extLst>
      <p:ext uri="{BB962C8B-B14F-4D97-AF65-F5344CB8AC3E}">
        <p14:creationId xmlns:p14="http://schemas.microsoft.com/office/powerpoint/2010/main" val="2584519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8CD7E5-7874-CA4D-847A-617B9B060B26}" type="slidenum">
              <a:rPr lang="en-US" smtClean="0"/>
              <a:t>11</a:t>
            </a:fld>
            <a:endParaRPr lang="en-US"/>
          </a:p>
        </p:txBody>
      </p:sp>
    </p:spTree>
    <p:extLst>
      <p:ext uri="{BB962C8B-B14F-4D97-AF65-F5344CB8AC3E}">
        <p14:creationId xmlns:p14="http://schemas.microsoft.com/office/powerpoint/2010/main" val="162181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8CD7E5-7874-CA4D-847A-617B9B060B26}" type="slidenum">
              <a:rPr lang="en-US" smtClean="0"/>
              <a:t>13</a:t>
            </a:fld>
            <a:endParaRPr lang="en-US"/>
          </a:p>
        </p:txBody>
      </p:sp>
    </p:spTree>
    <p:extLst>
      <p:ext uri="{BB962C8B-B14F-4D97-AF65-F5344CB8AC3E}">
        <p14:creationId xmlns:p14="http://schemas.microsoft.com/office/powerpoint/2010/main" val="2799548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8CD7E5-7874-CA4D-847A-617B9B060B26}" type="slidenum">
              <a:rPr lang="en-US" smtClean="0"/>
              <a:t>14</a:t>
            </a:fld>
            <a:endParaRPr lang="en-US"/>
          </a:p>
        </p:txBody>
      </p:sp>
    </p:spTree>
    <p:extLst>
      <p:ext uri="{BB962C8B-B14F-4D97-AF65-F5344CB8AC3E}">
        <p14:creationId xmlns:p14="http://schemas.microsoft.com/office/powerpoint/2010/main" val="3470639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8CD7E5-7874-CA4D-847A-617B9B060B26}" type="slidenum">
              <a:rPr lang="en-US" smtClean="0"/>
              <a:t>15</a:t>
            </a:fld>
            <a:endParaRPr lang="en-US"/>
          </a:p>
        </p:txBody>
      </p:sp>
    </p:spTree>
    <p:extLst>
      <p:ext uri="{BB962C8B-B14F-4D97-AF65-F5344CB8AC3E}">
        <p14:creationId xmlns:p14="http://schemas.microsoft.com/office/powerpoint/2010/main" val="4128950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2E1801-5EF6-6249-9643-D6AFC76334E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1510196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E1801-5EF6-6249-9643-D6AFC76334E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2900127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E1801-5EF6-6249-9643-D6AFC76334E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D0D7-E4DB-2245-8995-EE550D6257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52499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2E1801-5EF6-6249-9643-D6AFC76334E5}"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1814475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2E1801-5EF6-6249-9643-D6AFC76334E5}"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D0D7-E4DB-2245-8995-EE550D6257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462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A2E1801-5EF6-6249-9643-D6AFC76334E5}"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1326299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E1801-5EF6-6249-9643-D6AFC76334E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1419578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E1801-5EF6-6249-9643-D6AFC76334E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41609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E1801-5EF6-6249-9643-D6AFC76334E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125447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E1801-5EF6-6249-9643-D6AFC76334E5}" type="datetimeFigureOut">
              <a:rPr lang="en-US" smtClean="0"/>
              <a:t>4/11/22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232486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E1801-5EF6-6249-9643-D6AFC76334E5}"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177971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2E1801-5EF6-6249-9643-D6AFC76334E5}" type="datetimeFigureOut">
              <a:rPr lang="en-US" smtClean="0"/>
              <a:t>4/11/22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402443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E1801-5EF6-6249-9643-D6AFC76334E5}" type="datetimeFigureOut">
              <a:rPr lang="en-US" smtClean="0"/>
              <a:t>4/11/22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160281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E1801-5EF6-6249-9643-D6AFC76334E5}" type="datetimeFigureOut">
              <a:rPr lang="en-US" smtClean="0"/>
              <a:t>4/11/22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2808879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2E1801-5EF6-6249-9643-D6AFC76334E5}"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22053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2E1801-5EF6-6249-9643-D6AFC76334E5}" type="datetimeFigureOut">
              <a:rPr lang="en-US" smtClean="0"/>
              <a:t>4/11/22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AA3D0D7-E4DB-2245-8995-EE550D625743}" type="slidenum">
              <a:rPr lang="en-US" smtClean="0"/>
              <a:t>‹#›</a:t>
            </a:fld>
            <a:endParaRPr lang="en-US"/>
          </a:p>
        </p:txBody>
      </p:sp>
    </p:spTree>
    <p:extLst>
      <p:ext uri="{BB962C8B-B14F-4D97-AF65-F5344CB8AC3E}">
        <p14:creationId xmlns:p14="http://schemas.microsoft.com/office/powerpoint/2010/main" val="68811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2E1801-5EF6-6249-9643-D6AFC76334E5}" type="datetimeFigureOut">
              <a:rPr lang="en-US" smtClean="0"/>
              <a:t>4/11/22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AA3D0D7-E4DB-2245-8995-EE550D625743}" type="slidenum">
              <a:rPr lang="en-US" smtClean="0"/>
              <a:t>‹#›</a:t>
            </a:fld>
            <a:endParaRPr lang="en-US"/>
          </a:p>
        </p:txBody>
      </p:sp>
    </p:spTree>
    <p:extLst>
      <p:ext uri="{BB962C8B-B14F-4D97-AF65-F5344CB8AC3E}">
        <p14:creationId xmlns:p14="http://schemas.microsoft.com/office/powerpoint/2010/main" val="293540218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458A-D4CE-BA40-826D-D716B5E8D497}"/>
              </a:ext>
            </a:extLst>
          </p:cNvPr>
          <p:cNvSpPr>
            <a:spLocks noGrp="1"/>
          </p:cNvSpPr>
          <p:nvPr>
            <p:ph type="ctrTitle"/>
          </p:nvPr>
        </p:nvSpPr>
        <p:spPr>
          <a:xfrm>
            <a:off x="2589213" y="2080622"/>
            <a:ext cx="8915399" cy="2696760"/>
          </a:xfrm>
        </p:spPr>
        <p:txBody>
          <a:bodyPr>
            <a:normAutofit fontScale="90000"/>
          </a:bodyPr>
          <a:lstStyle/>
          <a:p>
            <a:r>
              <a:rPr lang="en-US" sz="3600" dirty="0">
                <a:solidFill>
                  <a:schemeClr val="tx1"/>
                </a:solidFill>
              </a:rPr>
              <a:t>Leveraging multi-modal longitudinal data from the Adolescent Brain Cognitive Development Study to refine obsessive-compulsive disorder phenotype for genetic analyses.</a:t>
            </a:r>
            <a:endParaRPr lang="en-US" sz="3600" dirty="0"/>
          </a:p>
        </p:txBody>
      </p:sp>
      <p:sp>
        <p:nvSpPr>
          <p:cNvPr id="3" name="Subtitle 2">
            <a:extLst>
              <a:ext uri="{FF2B5EF4-FFF2-40B4-BE49-F238E27FC236}">
                <a16:creationId xmlns:a16="http://schemas.microsoft.com/office/drawing/2014/main" id="{2009967E-F9F9-E946-9B70-12CA8E71A619}"/>
              </a:ext>
            </a:extLst>
          </p:cNvPr>
          <p:cNvSpPr>
            <a:spLocks noGrp="1"/>
          </p:cNvSpPr>
          <p:nvPr>
            <p:ph type="subTitle" idx="1"/>
          </p:nvPr>
        </p:nvSpPr>
        <p:spPr>
          <a:xfrm>
            <a:off x="2589213" y="4969109"/>
            <a:ext cx="8915399" cy="591034"/>
          </a:xfrm>
        </p:spPr>
        <p:txBody>
          <a:bodyPr/>
          <a:lstStyle/>
          <a:p>
            <a:r>
              <a:rPr lang="en-US" dirty="0" err="1"/>
              <a:t>Franjo</a:t>
            </a:r>
            <a:r>
              <a:rPr lang="en-US" dirty="0"/>
              <a:t> </a:t>
            </a:r>
            <a:r>
              <a:rPr lang="en-US" dirty="0" err="1"/>
              <a:t>Ivankovic</a:t>
            </a:r>
            <a:r>
              <a:rPr lang="en-US" dirty="0"/>
              <a:t>, Aryan Singh, Shashank Kumar, Richa Gupta</a:t>
            </a:r>
          </a:p>
        </p:txBody>
      </p:sp>
    </p:spTree>
    <p:extLst>
      <p:ext uri="{BB962C8B-B14F-4D97-AF65-F5344CB8AC3E}">
        <p14:creationId xmlns:p14="http://schemas.microsoft.com/office/powerpoint/2010/main" val="207932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FBEA6899-E7E2-2744-8A96-13B6844A2DA2}"/>
              </a:ext>
            </a:extLst>
          </p:cNvPr>
          <p:cNvSpPr>
            <a:spLocks noGrp="1"/>
          </p:cNvSpPr>
          <p:nvPr>
            <p:ph type="title"/>
          </p:nvPr>
        </p:nvSpPr>
        <p:spPr>
          <a:xfrm>
            <a:off x="649225" y="645106"/>
            <a:ext cx="1892082" cy="1259894"/>
          </a:xfrm>
        </p:spPr>
        <p:txBody>
          <a:bodyPr>
            <a:normAutofit/>
          </a:bodyPr>
          <a:lstStyle/>
          <a:p>
            <a:r>
              <a:rPr lang="en-US" dirty="0"/>
              <a:t>Figure 4C-D</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095A475B-7476-6440-A1D3-756151B8E8A8}"/>
              </a:ext>
            </a:extLst>
          </p:cNvPr>
          <p:cNvSpPr>
            <a:spLocks noGrp="1"/>
          </p:cNvSpPr>
          <p:nvPr>
            <p:ph idx="1"/>
          </p:nvPr>
        </p:nvSpPr>
        <p:spPr>
          <a:xfrm>
            <a:off x="649225" y="2133601"/>
            <a:ext cx="2155665" cy="2966434"/>
          </a:xfrm>
        </p:spPr>
        <p:txBody>
          <a:bodyPr>
            <a:normAutofit fontScale="70000" lnSpcReduction="20000"/>
          </a:bodyPr>
          <a:lstStyle/>
          <a:p>
            <a:pPr marL="0" indent="0">
              <a:buClr>
                <a:srgbClr val="FBC397"/>
              </a:buClr>
              <a:buNone/>
            </a:pPr>
            <a:r>
              <a:rPr lang="en-US" b="1" dirty="0"/>
              <a:t>Receiver operating and precision-recall curves</a:t>
            </a:r>
            <a:r>
              <a:rPr lang="en-US" dirty="0"/>
              <a:t>. Kernel-wise ROC curve and precision-recall curve for each of the six kernels: phenotype (A), genotype (B), structural MRI (C), diffusion MRI (D), resting state fMRI (E), and task fMRI (F).</a:t>
            </a:r>
            <a:br>
              <a:rPr lang="en-US" dirty="0"/>
            </a:br>
            <a:r>
              <a:rPr lang="en-US" dirty="0"/>
              <a:t>Each ROC curve includes area under the curve calculation, each precision-recall curve</a:t>
            </a:r>
            <a:br>
              <a:rPr lang="en-US" dirty="0"/>
            </a:br>
            <a:r>
              <a:rPr lang="en-US" dirty="0"/>
              <a:t>includes F1 score.</a:t>
            </a:r>
            <a:endParaRPr lang="en-US" b="1" dirty="0"/>
          </a:p>
        </p:txBody>
      </p:sp>
      <p:pic>
        <p:nvPicPr>
          <p:cNvPr id="3" name="Picture 2" descr="Chart, line chart&#10;&#10;Description automatically generated">
            <a:extLst>
              <a:ext uri="{FF2B5EF4-FFF2-40B4-BE49-F238E27FC236}">
                <a16:creationId xmlns:a16="http://schemas.microsoft.com/office/drawing/2014/main" id="{1F71D9C1-8AD0-AF4C-8FEC-95AF9C74DF5B}"/>
              </a:ext>
            </a:extLst>
          </p:cNvPr>
          <p:cNvPicPr>
            <a:picLocks noChangeAspect="1"/>
          </p:cNvPicPr>
          <p:nvPr/>
        </p:nvPicPr>
        <p:blipFill rotWithShape="1">
          <a:blip r:embed="rId3"/>
          <a:srcRect l="1202" t="52413" r="66338"/>
          <a:stretch/>
        </p:blipFill>
        <p:spPr>
          <a:xfrm>
            <a:off x="7353983" y="696749"/>
            <a:ext cx="4838017" cy="5184923"/>
          </a:xfrm>
          <a:prstGeom prst="rect">
            <a:avLst/>
          </a:prstGeom>
        </p:spPr>
      </p:pic>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line chart&#10;&#10;Description automatically generated">
            <a:extLst>
              <a:ext uri="{FF2B5EF4-FFF2-40B4-BE49-F238E27FC236}">
                <a16:creationId xmlns:a16="http://schemas.microsoft.com/office/drawing/2014/main" id="{CD2CC901-C69C-C948-99DA-DC649A83DE9E}"/>
              </a:ext>
            </a:extLst>
          </p:cNvPr>
          <p:cNvPicPr>
            <a:picLocks noChangeAspect="1"/>
          </p:cNvPicPr>
          <p:nvPr/>
        </p:nvPicPr>
        <p:blipFill rotWithShape="1">
          <a:blip r:embed="rId3"/>
          <a:srcRect l="64532" t="4826" r="4022" b="47587"/>
          <a:stretch/>
        </p:blipFill>
        <p:spPr>
          <a:xfrm>
            <a:off x="2737523" y="564741"/>
            <a:ext cx="4686876" cy="5184923"/>
          </a:xfrm>
          <a:prstGeom prst="rect">
            <a:avLst/>
          </a:prstGeom>
        </p:spPr>
      </p:pic>
    </p:spTree>
    <p:extLst>
      <p:ext uri="{BB962C8B-B14F-4D97-AF65-F5344CB8AC3E}">
        <p14:creationId xmlns:p14="http://schemas.microsoft.com/office/powerpoint/2010/main" val="2007298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FBEA6899-E7E2-2744-8A96-13B6844A2DA2}"/>
              </a:ext>
            </a:extLst>
          </p:cNvPr>
          <p:cNvSpPr>
            <a:spLocks noGrp="1"/>
          </p:cNvSpPr>
          <p:nvPr>
            <p:ph type="title"/>
          </p:nvPr>
        </p:nvSpPr>
        <p:spPr>
          <a:xfrm>
            <a:off x="649225" y="645106"/>
            <a:ext cx="2155666" cy="1259894"/>
          </a:xfrm>
        </p:spPr>
        <p:txBody>
          <a:bodyPr>
            <a:normAutofit/>
          </a:bodyPr>
          <a:lstStyle/>
          <a:p>
            <a:r>
              <a:rPr lang="en-US" dirty="0"/>
              <a:t>Figure 4E-F</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095A475B-7476-6440-A1D3-756151B8E8A8}"/>
              </a:ext>
            </a:extLst>
          </p:cNvPr>
          <p:cNvSpPr>
            <a:spLocks noGrp="1"/>
          </p:cNvSpPr>
          <p:nvPr>
            <p:ph idx="1"/>
          </p:nvPr>
        </p:nvSpPr>
        <p:spPr>
          <a:xfrm>
            <a:off x="649225" y="2133601"/>
            <a:ext cx="2155665" cy="2966434"/>
          </a:xfrm>
        </p:spPr>
        <p:txBody>
          <a:bodyPr>
            <a:normAutofit fontScale="70000" lnSpcReduction="20000"/>
          </a:bodyPr>
          <a:lstStyle/>
          <a:p>
            <a:pPr marL="0" indent="0">
              <a:buClr>
                <a:srgbClr val="FBC397"/>
              </a:buClr>
              <a:buNone/>
            </a:pPr>
            <a:r>
              <a:rPr lang="en-US" b="1" dirty="0"/>
              <a:t>Receiver operating and precision-recall curves</a:t>
            </a:r>
            <a:r>
              <a:rPr lang="en-US" dirty="0"/>
              <a:t>. Kernel-wise ROC curve and precision-recall curve for each of the six kernels: phenotype (A), genotype (B), structural MRI (C), diffusion MRI (D), resting state fMRI (E), and task fMRI (F).</a:t>
            </a:r>
            <a:br>
              <a:rPr lang="en-US" dirty="0"/>
            </a:br>
            <a:r>
              <a:rPr lang="en-US" dirty="0"/>
              <a:t>Each ROC curve includes area under the curve calculation, each precision-recall curve</a:t>
            </a:r>
            <a:br>
              <a:rPr lang="en-US" dirty="0"/>
            </a:br>
            <a:r>
              <a:rPr lang="en-US" dirty="0"/>
              <a:t>includes F1 score.</a:t>
            </a:r>
            <a:endParaRPr lang="en-US" b="1" dirty="0"/>
          </a:p>
        </p:txBody>
      </p:sp>
      <p:pic>
        <p:nvPicPr>
          <p:cNvPr id="3" name="Picture 2" descr="Chart, line chart&#10;&#10;Description automatically generated">
            <a:extLst>
              <a:ext uri="{FF2B5EF4-FFF2-40B4-BE49-F238E27FC236}">
                <a16:creationId xmlns:a16="http://schemas.microsoft.com/office/drawing/2014/main" id="{1F71D9C1-8AD0-AF4C-8FEC-95AF9C74DF5B}"/>
              </a:ext>
            </a:extLst>
          </p:cNvPr>
          <p:cNvPicPr>
            <a:picLocks noChangeAspect="1"/>
          </p:cNvPicPr>
          <p:nvPr/>
        </p:nvPicPr>
        <p:blipFill rotWithShape="1">
          <a:blip r:embed="rId3"/>
          <a:srcRect l="33173" t="52060" r="4022" b="1"/>
          <a:stretch/>
        </p:blipFill>
        <p:spPr>
          <a:xfrm>
            <a:off x="2804890" y="830552"/>
            <a:ext cx="9313383" cy="5196895"/>
          </a:xfrm>
          <a:prstGeom prst="rect">
            <a:avLst/>
          </a:prstGeom>
        </p:spPr>
      </p:pic>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688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2"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3"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4"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5"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6"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7"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8"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9"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0"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1"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2"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3"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5" name="Group 64">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66"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7"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8"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9"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0"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1"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2"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3"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4"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5"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6"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7"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9" name="Rectangle 78">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1"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3" name="Rectangle 82">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BEA6899-E7E2-2744-8A96-13B6844A2DA2}"/>
              </a:ext>
            </a:extLst>
          </p:cNvPr>
          <p:cNvSpPr>
            <a:spLocks noGrp="1"/>
          </p:cNvSpPr>
          <p:nvPr>
            <p:ph type="title"/>
          </p:nvPr>
        </p:nvSpPr>
        <p:spPr>
          <a:xfrm>
            <a:off x="329117" y="133148"/>
            <a:ext cx="7347643" cy="427971"/>
          </a:xfrm>
        </p:spPr>
        <p:txBody>
          <a:bodyPr vert="horz" lIns="91440" tIns="45720" rIns="91440" bIns="45720" rtlCol="0" anchor="b">
            <a:noAutofit/>
          </a:bodyPr>
          <a:lstStyle/>
          <a:p>
            <a:r>
              <a:rPr lang="en-US" sz="3200" dirty="0"/>
              <a:t>Table 1</a:t>
            </a:r>
          </a:p>
        </p:txBody>
      </p:sp>
      <p:sp>
        <p:nvSpPr>
          <p:cNvPr id="85" name="Rectangle 84">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7"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 name="Picture 2" descr="Table&#10;&#10;Description automatically generated">
            <a:extLst>
              <a:ext uri="{FF2B5EF4-FFF2-40B4-BE49-F238E27FC236}">
                <a16:creationId xmlns:a16="http://schemas.microsoft.com/office/drawing/2014/main" id="{4D926B50-3479-8A4D-86B2-BCD5881AC32E}"/>
              </a:ext>
            </a:extLst>
          </p:cNvPr>
          <p:cNvPicPr>
            <a:picLocks noChangeAspect="1"/>
          </p:cNvPicPr>
          <p:nvPr/>
        </p:nvPicPr>
        <p:blipFill rotWithShape="1">
          <a:blip r:embed="rId2"/>
          <a:srcRect t="4785"/>
          <a:stretch/>
        </p:blipFill>
        <p:spPr>
          <a:xfrm>
            <a:off x="1353567" y="585536"/>
            <a:ext cx="10288142" cy="6171344"/>
          </a:xfrm>
          <a:prstGeom prst="rect">
            <a:avLst/>
          </a:prstGeom>
        </p:spPr>
      </p:pic>
      <p:sp>
        <p:nvSpPr>
          <p:cNvPr id="36" name="Rectangle 35">
            <a:extLst>
              <a:ext uri="{FF2B5EF4-FFF2-40B4-BE49-F238E27FC236}">
                <a16:creationId xmlns:a16="http://schemas.microsoft.com/office/drawing/2014/main" id="{39F6F807-9F73-3441-B65F-E0A47B9354B3}"/>
              </a:ext>
            </a:extLst>
          </p:cNvPr>
          <p:cNvSpPr/>
          <p:nvPr/>
        </p:nvSpPr>
        <p:spPr>
          <a:xfrm>
            <a:off x="1930400" y="1330989"/>
            <a:ext cx="9245600" cy="920616"/>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5941D4D-0565-2644-BCDF-BB6FF12BF7B3}"/>
              </a:ext>
            </a:extLst>
          </p:cNvPr>
          <p:cNvSpPr/>
          <p:nvPr/>
        </p:nvSpPr>
        <p:spPr>
          <a:xfrm>
            <a:off x="1930400" y="2928630"/>
            <a:ext cx="9245600" cy="203200"/>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A9031C8-57A4-8144-97D7-DC08104AEDFD}"/>
              </a:ext>
            </a:extLst>
          </p:cNvPr>
          <p:cNvSpPr/>
          <p:nvPr/>
        </p:nvSpPr>
        <p:spPr>
          <a:xfrm>
            <a:off x="1930400" y="3375728"/>
            <a:ext cx="9245600" cy="203200"/>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010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FBEA6899-E7E2-2744-8A96-13B6844A2DA2}"/>
              </a:ext>
            </a:extLst>
          </p:cNvPr>
          <p:cNvSpPr>
            <a:spLocks noGrp="1"/>
          </p:cNvSpPr>
          <p:nvPr>
            <p:ph type="title"/>
          </p:nvPr>
        </p:nvSpPr>
        <p:spPr>
          <a:xfrm>
            <a:off x="649224" y="645106"/>
            <a:ext cx="3650279" cy="1259894"/>
          </a:xfrm>
        </p:spPr>
        <p:txBody>
          <a:bodyPr>
            <a:normAutofit/>
          </a:bodyPr>
          <a:lstStyle/>
          <a:p>
            <a:r>
              <a:rPr lang="en-US" dirty="0">
                <a:solidFill>
                  <a:srgbClr val="5A4655"/>
                </a:solidFill>
              </a:rPr>
              <a:t>Figure 5</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rgbClr val="5A4655"/>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095A475B-7476-6440-A1D3-756151B8E8A8}"/>
              </a:ext>
            </a:extLst>
          </p:cNvPr>
          <p:cNvSpPr>
            <a:spLocks noGrp="1"/>
          </p:cNvSpPr>
          <p:nvPr>
            <p:ph idx="1"/>
          </p:nvPr>
        </p:nvSpPr>
        <p:spPr>
          <a:xfrm>
            <a:off x="649225" y="1510689"/>
            <a:ext cx="3096865" cy="4550533"/>
          </a:xfrm>
        </p:spPr>
        <p:txBody>
          <a:bodyPr>
            <a:normAutofit fontScale="92500" lnSpcReduction="20000"/>
          </a:bodyPr>
          <a:lstStyle/>
          <a:p>
            <a:pPr marL="0" indent="0">
              <a:buClr>
                <a:srgbClr val="1B7AE5"/>
              </a:buClr>
              <a:buNone/>
            </a:pPr>
            <a:r>
              <a:rPr lang="en-US" b="1" dirty="0"/>
              <a:t>Chart summary of kernel and total performance</a:t>
            </a:r>
            <a:r>
              <a:rPr lang="en-US" dirty="0"/>
              <a:t>. Accuracy, precision, sensitivity, and specificity metrics for model selection analysis. Models were based on weighing metric (accuracy, AUC, Cohen’s kappa, precision, specificity), where analyses were done eliminating one kernel at a time, based on performance. Model 1 has only the highest performing kernel in the specific weighing metric, model 6 includes all kernels. Full table with models, included kernels, and their weights, are shown in table S1</a:t>
            </a:r>
            <a:endParaRPr lang="en-US" b="1" dirty="0"/>
          </a:p>
        </p:txBody>
      </p:sp>
      <p:pic>
        <p:nvPicPr>
          <p:cNvPr id="3" name="Picture 2" descr="A screenshot of a computer&#10;&#10;Description automatically generated with low confidence">
            <a:extLst>
              <a:ext uri="{FF2B5EF4-FFF2-40B4-BE49-F238E27FC236}">
                <a16:creationId xmlns:a16="http://schemas.microsoft.com/office/drawing/2014/main" id="{5D4FF8BD-5978-F349-8893-10D2FB0A59E2}"/>
              </a:ext>
            </a:extLst>
          </p:cNvPr>
          <p:cNvPicPr>
            <a:picLocks noChangeAspect="1"/>
          </p:cNvPicPr>
          <p:nvPr/>
        </p:nvPicPr>
        <p:blipFill rotWithShape="1">
          <a:blip r:embed="rId3"/>
          <a:srcRect l="2173" t="5570" r="7278"/>
          <a:stretch/>
        </p:blipFill>
        <p:spPr>
          <a:xfrm>
            <a:off x="3692053" y="1510688"/>
            <a:ext cx="8165112" cy="4300177"/>
          </a:xfrm>
          <a:prstGeom prst="rect">
            <a:avLst/>
          </a:prstGeom>
        </p:spPr>
      </p:pic>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706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FBEA6899-E7E2-2744-8A96-13B6844A2DA2}"/>
              </a:ext>
            </a:extLst>
          </p:cNvPr>
          <p:cNvSpPr>
            <a:spLocks noGrp="1"/>
          </p:cNvSpPr>
          <p:nvPr>
            <p:ph type="title"/>
          </p:nvPr>
        </p:nvSpPr>
        <p:spPr>
          <a:xfrm>
            <a:off x="649224" y="645106"/>
            <a:ext cx="3650279" cy="1259894"/>
          </a:xfrm>
        </p:spPr>
        <p:txBody>
          <a:bodyPr>
            <a:normAutofit/>
          </a:bodyPr>
          <a:lstStyle/>
          <a:p>
            <a:r>
              <a:rPr lang="en-US" dirty="0"/>
              <a:t>Figure 6</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095A475B-7476-6440-A1D3-756151B8E8A8}"/>
              </a:ext>
            </a:extLst>
          </p:cNvPr>
          <p:cNvSpPr>
            <a:spLocks noGrp="1"/>
          </p:cNvSpPr>
          <p:nvPr>
            <p:ph idx="1"/>
          </p:nvPr>
        </p:nvSpPr>
        <p:spPr>
          <a:xfrm>
            <a:off x="649225" y="2133601"/>
            <a:ext cx="2167717" cy="2969342"/>
          </a:xfrm>
        </p:spPr>
        <p:txBody>
          <a:bodyPr>
            <a:normAutofit fontScale="92500"/>
          </a:bodyPr>
          <a:lstStyle/>
          <a:p>
            <a:pPr marL="0" indent="0">
              <a:buClr>
                <a:srgbClr val="F66A65"/>
              </a:buClr>
              <a:buNone/>
            </a:pPr>
            <a:r>
              <a:rPr lang="en-US" b="1" dirty="0"/>
              <a:t>Test set analysis </a:t>
            </a:r>
            <a:r>
              <a:rPr lang="en-US" dirty="0"/>
              <a:t>of kernels and final model. Accuracy and precision (A)</a:t>
            </a:r>
            <a:br>
              <a:rPr lang="en-US" dirty="0"/>
            </a:br>
            <a:r>
              <a:rPr lang="en-US" dirty="0"/>
              <a:t>and sensitivity and specificity (B) analysis of individual kernels and total model using</a:t>
            </a:r>
            <a:br>
              <a:rPr lang="en-US" dirty="0"/>
            </a:br>
            <a:r>
              <a:rPr lang="en-US" dirty="0"/>
              <a:t>test-set data.</a:t>
            </a:r>
            <a:endParaRPr lang="en-US" b="1" dirty="0"/>
          </a:p>
        </p:txBody>
      </p:sp>
      <p:pic>
        <p:nvPicPr>
          <p:cNvPr id="3" name="Picture 2" descr="Chart, bar chart&#10;&#10;Description automatically generated">
            <a:extLst>
              <a:ext uri="{FF2B5EF4-FFF2-40B4-BE49-F238E27FC236}">
                <a16:creationId xmlns:a16="http://schemas.microsoft.com/office/drawing/2014/main" id="{5BD5110F-30A3-F54D-BD0C-D096008C17AE}"/>
              </a:ext>
            </a:extLst>
          </p:cNvPr>
          <p:cNvPicPr>
            <a:picLocks noChangeAspect="1"/>
          </p:cNvPicPr>
          <p:nvPr/>
        </p:nvPicPr>
        <p:blipFill rotWithShape="1">
          <a:blip r:embed="rId3"/>
          <a:srcRect t="6776"/>
          <a:stretch/>
        </p:blipFill>
        <p:spPr>
          <a:xfrm>
            <a:off x="3949701" y="304800"/>
            <a:ext cx="7804890" cy="6393837"/>
          </a:xfrm>
          <a:prstGeom prst="rect">
            <a:avLst/>
          </a:prstGeom>
        </p:spPr>
      </p:pic>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1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4"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BEA6899-E7E2-2744-8A96-13B6844A2DA2}"/>
              </a:ext>
            </a:extLst>
          </p:cNvPr>
          <p:cNvSpPr>
            <a:spLocks noGrp="1"/>
          </p:cNvSpPr>
          <p:nvPr>
            <p:ph type="title"/>
          </p:nvPr>
        </p:nvSpPr>
        <p:spPr>
          <a:xfrm>
            <a:off x="1563617" y="225206"/>
            <a:ext cx="2453434" cy="823448"/>
          </a:xfrm>
        </p:spPr>
        <p:txBody>
          <a:bodyPr vert="horz" lIns="91440" tIns="45720" rIns="91440" bIns="45720" rtlCol="0" anchor="b">
            <a:normAutofit/>
          </a:bodyPr>
          <a:lstStyle/>
          <a:p>
            <a:r>
              <a:rPr lang="en-US" sz="4400" dirty="0"/>
              <a:t>Table S1</a:t>
            </a:r>
          </a:p>
        </p:txBody>
      </p:sp>
      <p:sp>
        <p:nvSpPr>
          <p:cNvPr id="43" name="Rectangle 42">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5"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3" name="Picture 2" descr="A picture containing text, receipt&#10;&#10;Description automatically generated">
            <a:extLst>
              <a:ext uri="{FF2B5EF4-FFF2-40B4-BE49-F238E27FC236}">
                <a16:creationId xmlns:a16="http://schemas.microsoft.com/office/drawing/2014/main" id="{A2391ECB-AEDC-484B-8137-E0CE4CED8061}"/>
              </a:ext>
            </a:extLst>
          </p:cNvPr>
          <p:cNvPicPr>
            <a:picLocks noChangeAspect="1"/>
          </p:cNvPicPr>
          <p:nvPr/>
        </p:nvPicPr>
        <p:blipFill rotWithShape="1">
          <a:blip r:embed="rId3"/>
          <a:srcRect l="11237" t="2803"/>
          <a:stretch/>
        </p:blipFill>
        <p:spPr>
          <a:xfrm>
            <a:off x="4652682" y="90416"/>
            <a:ext cx="6465959" cy="6637849"/>
          </a:xfrm>
          <a:prstGeom prst="rect">
            <a:avLst/>
          </a:prstGeom>
        </p:spPr>
      </p:pic>
    </p:spTree>
    <p:extLst>
      <p:ext uri="{BB962C8B-B14F-4D97-AF65-F5344CB8AC3E}">
        <p14:creationId xmlns:p14="http://schemas.microsoft.com/office/powerpoint/2010/main" val="121705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2F2E-FD93-1C48-A389-B8B4329C4AD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476E9CA-2993-F846-B3D7-6A055425235E}"/>
              </a:ext>
            </a:extLst>
          </p:cNvPr>
          <p:cNvSpPr>
            <a:spLocks noGrp="1"/>
          </p:cNvSpPr>
          <p:nvPr>
            <p:ph idx="1"/>
          </p:nvPr>
        </p:nvSpPr>
        <p:spPr/>
        <p:txBody>
          <a:bodyPr>
            <a:normAutofit fontScale="77500" lnSpcReduction="20000"/>
          </a:bodyPr>
          <a:lstStyle/>
          <a:p>
            <a:r>
              <a:rPr lang="en-US" dirty="0"/>
              <a:t>Total model (0.75) has substantially outperformed both individual kernels (phenotype kernel 0.60) and psychiatric field trials (0.41) in terms of </a:t>
            </a:r>
            <a:r>
              <a:rPr lang="en-US" dirty="0" err="1"/>
              <a:t>cohen’s</a:t>
            </a:r>
            <a:r>
              <a:rPr lang="en-US" dirty="0"/>
              <a:t> kappa. This is a preferred measure of inter-rater reliability and the field of psychiatric epidemiology.</a:t>
            </a:r>
          </a:p>
          <a:p>
            <a:r>
              <a:rPr lang="en-US" dirty="0"/>
              <a:t>Positive and negative iterations were also promising: Based on the total model, individuals who are assigned label of OCD positive have 14.40 – fold increase of having OCD. Conversely, individuals who are assigned a label of OCD negative have 6.67 - fold increase in odds of not having OCD. Diagnostic odds ratio of 96.24 is remarkably high indicating it a reliable tool for OCD diagnosis. </a:t>
            </a:r>
          </a:p>
          <a:p>
            <a:r>
              <a:rPr lang="en-US" dirty="0"/>
              <a:t>This multi-modal based machine learning approach for psychiatric diagnosis appears to be first of its kind. Here we show a promising potential to such models integrating multi-disciplinary data collections (psychiatric, psychological, neurobiological and genetic) to refine disease diagnosis.</a:t>
            </a:r>
          </a:p>
          <a:p>
            <a:r>
              <a:rPr lang="en-US" dirty="0"/>
              <a:t>Given these results, it would be interesting to analyze polygenic risk-scores of individuals who are predicted to have OCD and predicted to not have OCD and compare resulting distributions to individuals who do and do not have OCD (actual diagnosis).</a:t>
            </a:r>
          </a:p>
          <a:p>
            <a:r>
              <a:rPr lang="en-US" dirty="0"/>
              <a:t>Future work would include using minimally processed neuroimaging data instead of tabulated data to improve imaging kernel performance. Also, genetic kernel is also susceptible to ancestry affects, so additional work could help reduce such affects and improve generic kernel performance.</a:t>
            </a:r>
          </a:p>
          <a:p>
            <a:endParaRPr lang="en-US" dirty="0"/>
          </a:p>
          <a:p>
            <a:endParaRPr lang="en-US" dirty="0"/>
          </a:p>
        </p:txBody>
      </p:sp>
    </p:spTree>
    <p:extLst>
      <p:ext uri="{BB962C8B-B14F-4D97-AF65-F5344CB8AC3E}">
        <p14:creationId xmlns:p14="http://schemas.microsoft.com/office/powerpoint/2010/main" val="2068641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097C-95ED-BB46-B889-AFD73D832E2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4B7E97A-60CE-B64A-8F6D-B0711DAEDDB8}"/>
              </a:ext>
            </a:extLst>
          </p:cNvPr>
          <p:cNvSpPr>
            <a:spLocks noGrp="1"/>
          </p:cNvSpPr>
          <p:nvPr>
            <p:ph idx="1"/>
          </p:nvPr>
        </p:nvSpPr>
        <p:spPr>
          <a:xfrm>
            <a:off x="2589212" y="1905000"/>
            <a:ext cx="8915400" cy="4006222"/>
          </a:xfrm>
        </p:spPr>
        <p:txBody>
          <a:bodyPr>
            <a:normAutofit fontScale="92500" lnSpcReduction="10000"/>
          </a:bodyPr>
          <a:lstStyle/>
          <a:p>
            <a:r>
              <a:rPr lang="en-US" dirty="0"/>
              <a:t>Aim: Develop a machine learning model that can utilize diverse sources of data (phenotype, genotype, brain imaging) to diagnose individuals with OCD.</a:t>
            </a:r>
          </a:p>
          <a:p>
            <a:r>
              <a:rPr lang="en-US" dirty="0"/>
              <a:t>Each modality varied in terms of performance given a specific metric (e.g. accuracy of phenotype modality being at 0.85 and genotype at 0.53), integration of these methods ultimately refined final predictions and yielded optimal results.</a:t>
            </a:r>
          </a:p>
          <a:p>
            <a:r>
              <a:rPr lang="en-US" dirty="0"/>
              <a:t>On an individual level, Cohen’s kappa is highest for Phenotype kernel at 0.60, whereas in total model, Cohen’s kappa is 0.75, showing utility of including non-phenotype modalities, even when those kernels have less than optimal performance.</a:t>
            </a:r>
          </a:p>
          <a:p>
            <a:r>
              <a:rPr lang="en-US" dirty="0"/>
              <a:t>Our model performed much better than literature-reported Cohen’s kappa for OCD of 0.41 showing evidence for its utility and promise of integrative multi-disciplinary approaches to improve accuracy of diagnosis of OCD and other psychiatric disorders. </a:t>
            </a:r>
            <a:br>
              <a:rPr lang="en-US" dirty="0"/>
            </a:br>
            <a:endParaRPr lang="en-US" dirty="0"/>
          </a:p>
        </p:txBody>
      </p:sp>
    </p:spTree>
    <p:extLst>
      <p:ext uri="{BB962C8B-B14F-4D97-AF65-F5344CB8AC3E}">
        <p14:creationId xmlns:p14="http://schemas.microsoft.com/office/powerpoint/2010/main" val="367447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097C-95ED-BB46-B889-AFD73D832E2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4B7E97A-60CE-B64A-8F6D-B0711DAEDDB8}"/>
              </a:ext>
            </a:extLst>
          </p:cNvPr>
          <p:cNvSpPr>
            <a:spLocks noGrp="1"/>
          </p:cNvSpPr>
          <p:nvPr>
            <p:ph idx="1"/>
          </p:nvPr>
        </p:nvSpPr>
        <p:spPr>
          <a:xfrm>
            <a:off x="2589212" y="1384300"/>
            <a:ext cx="9437688" cy="5270500"/>
          </a:xfrm>
        </p:spPr>
        <p:txBody>
          <a:bodyPr>
            <a:normAutofit fontScale="85000" lnSpcReduction="10000"/>
          </a:bodyPr>
          <a:lstStyle/>
          <a:p>
            <a:pPr marL="160020">
              <a:lnSpc>
                <a:spcPts val="1680"/>
              </a:lnSpc>
              <a:buFont typeface="+mj-lt"/>
              <a:buAutoNum type="arabicPeriod"/>
            </a:pPr>
            <a:r>
              <a:rPr lang="en-US" dirty="0"/>
              <a:t>Fawcett, EJ, Power H, Fawcett JM. Women are at greater risk of OCD than men: A meta-analytic review of OCD prevalence worldwide. J. Clin. Psychiatry. 2020; 81(4).</a:t>
            </a:r>
          </a:p>
          <a:p>
            <a:pPr marL="160020">
              <a:lnSpc>
                <a:spcPts val="1680"/>
              </a:lnSpc>
              <a:buFont typeface="+mj-lt"/>
              <a:buAutoNum type="arabicPeriod"/>
            </a:pPr>
            <a:r>
              <a:rPr lang="en-US" dirty="0" err="1"/>
              <a:t>Ruscio</a:t>
            </a:r>
            <a:r>
              <a:rPr lang="en-US" dirty="0"/>
              <a:t> AM, Stein DJ, Chiu WT, Kessler RC. The epidemiology of obsessive-compulsive disorder in the National Comorbidity Survey Replication. Mol. Psychiatry. 2010; 15(1), 53–63.</a:t>
            </a:r>
          </a:p>
          <a:p>
            <a:pPr marL="160020">
              <a:lnSpc>
                <a:spcPts val="1680"/>
              </a:lnSpc>
              <a:buFont typeface="+mj-lt"/>
              <a:buAutoNum type="arabicPeriod"/>
            </a:pPr>
            <a:r>
              <a:rPr lang="en-US" dirty="0"/>
              <a:t>American Psychiatric Association. Diagnostic and statistical manual of mental disorders. 5th ed. American Psychiatric Association. 2013.</a:t>
            </a:r>
          </a:p>
          <a:p>
            <a:pPr marL="160020">
              <a:lnSpc>
                <a:spcPts val="1680"/>
              </a:lnSpc>
              <a:buFont typeface="+mj-lt"/>
              <a:buAutoNum type="arabicPeriod"/>
            </a:pPr>
            <a:r>
              <a:rPr lang="en-US" dirty="0"/>
              <a:t>Strom NI, Soda T, Mathews CA, Davis LK. A dimensional perspective on the genetics of obsessive-compulsive disorder. Transl. Psychiatry. 2021; 11(401).</a:t>
            </a:r>
          </a:p>
          <a:p>
            <a:pPr marL="160020">
              <a:lnSpc>
                <a:spcPts val="1680"/>
              </a:lnSpc>
              <a:buFont typeface="+mj-lt"/>
              <a:buAutoNum type="arabicPeriod"/>
            </a:pPr>
            <a:r>
              <a:rPr lang="en-US" dirty="0"/>
              <a:t>Reynolds T, Johnson EC, Huggett SB, </a:t>
            </a:r>
            <a:r>
              <a:rPr lang="en-US" dirty="0" err="1"/>
              <a:t>Bubier</a:t>
            </a:r>
            <a:r>
              <a:rPr lang="en-US" dirty="0"/>
              <a:t> JA, Palmer RHC, Agrawal A, et al. Interpretation of psychiatric genome-wide association studies with multispecies heterogeneous functional genomic data integration. Neuropsychopharmacology. 2021; 46(1):86-97.</a:t>
            </a:r>
          </a:p>
          <a:p>
            <a:pPr marL="160020">
              <a:lnSpc>
                <a:spcPts val="1680"/>
              </a:lnSpc>
              <a:buFont typeface="+mj-lt"/>
              <a:buAutoNum type="arabicPeriod"/>
            </a:pPr>
            <a:r>
              <a:rPr lang="en-US" dirty="0"/>
              <a:t>Bjork JM, Straub LK, Provost RG, Neale MC. The ABCD study of neurodevelopment: Identifying neurocircuit targets for prevention and treatment of adolescent substance abuse. </a:t>
            </a:r>
            <a:r>
              <a:rPr lang="en-US" dirty="0" err="1"/>
              <a:t>Curr</a:t>
            </a:r>
            <a:r>
              <a:rPr lang="en-US" dirty="0"/>
              <a:t>. Treat. Options Psychiatry. 2017; 4(2):196-209.</a:t>
            </a:r>
          </a:p>
          <a:p>
            <a:pPr marL="160020">
              <a:lnSpc>
                <a:spcPts val="1680"/>
              </a:lnSpc>
              <a:buFont typeface="+mj-lt"/>
              <a:buAutoNum type="arabicPeriod"/>
            </a:pPr>
            <a:r>
              <a:rPr lang="en-US" dirty="0" err="1"/>
              <a:t>Manchia</a:t>
            </a:r>
            <a:r>
              <a:rPr lang="en-US" dirty="0"/>
              <a:t> M, </a:t>
            </a:r>
            <a:r>
              <a:rPr lang="en-US" dirty="0" err="1"/>
              <a:t>Cullis</a:t>
            </a:r>
            <a:r>
              <a:rPr lang="en-US" dirty="0"/>
              <a:t> J, </a:t>
            </a:r>
            <a:r>
              <a:rPr lang="en-US" dirty="0" err="1"/>
              <a:t>Turecki</a:t>
            </a:r>
            <a:r>
              <a:rPr lang="en-US" dirty="0"/>
              <a:t> G, Rouleau GA, </a:t>
            </a:r>
            <a:r>
              <a:rPr lang="en-US" dirty="0" err="1"/>
              <a:t>Uher</a:t>
            </a:r>
            <a:r>
              <a:rPr lang="en-US" dirty="0"/>
              <a:t> R, </a:t>
            </a:r>
            <a:r>
              <a:rPr lang="en-US" dirty="0" err="1"/>
              <a:t>Alda</a:t>
            </a:r>
            <a:r>
              <a:rPr lang="en-US" dirty="0"/>
              <a:t> M. The Impact of Phenotypic and Genetic Heterogeneity on Results of Genome Wide Association Studies of Complex Diseases. </a:t>
            </a:r>
            <a:r>
              <a:rPr lang="en-US" dirty="0" err="1"/>
              <a:t>PLoS</a:t>
            </a:r>
            <a:r>
              <a:rPr lang="en-US" dirty="0"/>
              <a:t> ONE. 2013; 8(10):e76295.</a:t>
            </a:r>
          </a:p>
          <a:p>
            <a:pPr marL="160020">
              <a:lnSpc>
                <a:spcPts val="1680"/>
              </a:lnSpc>
              <a:buFont typeface="+mj-lt"/>
              <a:buAutoNum type="arabicPeriod"/>
            </a:pPr>
            <a:r>
              <a:rPr lang="en-US" dirty="0"/>
              <a:t>Freedman R, Lewis DA, </a:t>
            </a:r>
            <a:r>
              <a:rPr lang="en-US" dirty="0" err="1"/>
              <a:t>Michels</a:t>
            </a:r>
            <a:r>
              <a:rPr lang="en-US" dirty="0"/>
              <a:t> R, Pine DS, Schultz SK, </a:t>
            </a:r>
            <a:r>
              <a:rPr lang="en-US" dirty="0" err="1"/>
              <a:t>Tamminga</a:t>
            </a:r>
            <a:r>
              <a:rPr lang="en-US" dirty="0"/>
              <a:t> CA, et al. The Initial Field Trials of DSM-5: New Blooms and Old Thorns. Am. J. Psychiatry. 2013; 170(1):1-5.</a:t>
            </a:r>
          </a:p>
        </p:txBody>
      </p:sp>
    </p:spTree>
    <p:extLst>
      <p:ext uri="{BB962C8B-B14F-4D97-AF65-F5344CB8AC3E}">
        <p14:creationId xmlns:p14="http://schemas.microsoft.com/office/powerpoint/2010/main" val="137749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7EC1-726C-3649-9ABF-588EB5B34EF8}"/>
              </a:ext>
            </a:extLst>
          </p:cNvPr>
          <p:cNvSpPr>
            <a:spLocks noGrp="1"/>
          </p:cNvSpPr>
          <p:nvPr>
            <p:ph type="ctrTitle"/>
          </p:nvPr>
        </p:nvSpPr>
        <p:spPr/>
        <p:txBody>
          <a:bodyPr/>
          <a:lstStyle/>
          <a:p>
            <a:r>
              <a:rPr lang="en-US" dirty="0">
                <a:solidFill>
                  <a:schemeClr val="tx2"/>
                </a:solidFill>
              </a:rPr>
              <a:t>Questions?</a:t>
            </a:r>
          </a:p>
        </p:txBody>
      </p:sp>
    </p:spTree>
    <p:extLst>
      <p:ext uri="{BB962C8B-B14F-4D97-AF65-F5344CB8AC3E}">
        <p14:creationId xmlns:p14="http://schemas.microsoft.com/office/powerpoint/2010/main" val="395882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EA6899-E7E2-2744-8A96-13B6844A2DA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095A475B-7476-6440-A1D3-756151B8E8A8}"/>
              </a:ext>
            </a:extLst>
          </p:cNvPr>
          <p:cNvSpPr>
            <a:spLocks noGrp="1"/>
          </p:cNvSpPr>
          <p:nvPr>
            <p:ph idx="1"/>
          </p:nvPr>
        </p:nvSpPr>
        <p:spPr>
          <a:xfrm>
            <a:off x="2589212" y="1637071"/>
            <a:ext cx="8915400" cy="4881715"/>
          </a:xfrm>
        </p:spPr>
        <p:txBody>
          <a:bodyPr>
            <a:normAutofit/>
          </a:bodyPr>
          <a:lstStyle/>
          <a:p>
            <a:r>
              <a:rPr lang="en-US" dirty="0"/>
              <a:t>Obsessive-compulsive disorder (OCD) affects about 2.3% of individuals in the US at some point in their lives.</a:t>
            </a:r>
          </a:p>
          <a:p>
            <a:r>
              <a:rPr lang="en-US" dirty="0"/>
              <a:t>OCD is highly heritable, however genetic architecture is very complex and little is known about exact causative factors and pathways.</a:t>
            </a:r>
          </a:p>
          <a:p>
            <a:r>
              <a:rPr lang="en-US" dirty="0"/>
              <a:t>Collaborative approaches have led to aggregation of large datasets, or summary statistics of smaller datasets, which have been combined by meta-analyses to increase power and drive discoveries.</a:t>
            </a:r>
          </a:p>
          <a:p>
            <a:r>
              <a:rPr lang="en-US" dirty="0"/>
              <a:t>ABCD study features phenotype and genetic data which could be used for GWAS of OCD. However, prevalence of OCD in this population sample is too high indicating high rates of phenotype misclassification.</a:t>
            </a:r>
          </a:p>
          <a:p>
            <a:r>
              <a:rPr lang="en-US" dirty="0"/>
              <a:t>Substantial rates of phenotype misclassification may cause inflation or deflation of GWAS p-values and affect downstream analyses.</a:t>
            </a:r>
          </a:p>
          <a:p>
            <a:r>
              <a:rPr lang="en-US" dirty="0"/>
              <a:t>Our aim is to use machine learning approaches to refine phenotype classification and reduce misclassification rates.</a:t>
            </a:r>
          </a:p>
        </p:txBody>
      </p:sp>
    </p:spTree>
    <p:extLst>
      <p:ext uri="{BB962C8B-B14F-4D97-AF65-F5344CB8AC3E}">
        <p14:creationId xmlns:p14="http://schemas.microsoft.com/office/powerpoint/2010/main" val="133705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78E0-A445-874E-9E84-2E62E678F80E}"/>
              </a:ext>
            </a:extLst>
          </p:cNvPr>
          <p:cNvSpPr>
            <a:spLocks noGrp="1"/>
          </p:cNvSpPr>
          <p:nvPr>
            <p:ph type="title"/>
          </p:nvPr>
        </p:nvSpPr>
        <p:spPr/>
        <p:txBody>
          <a:bodyPr/>
          <a:lstStyle/>
          <a:p>
            <a:r>
              <a:rPr lang="en-US" dirty="0"/>
              <a:t>Project Data</a:t>
            </a:r>
          </a:p>
        </p:txBody>
      </p:sp>
      <p:sp>
        <p:nvSpPr>
          <p:cNvPr id="3" name="Content Placeholder 2">
            <a:extLst>
              <a:ext uri="{FF2B5EF4-FFF2-40B4-BE49-F238E27FC236}">
                <a16:creationId xmlns:a16="http://schemas.microsoft.com/office/drawing/2014/main" id="{51542469-6A2D-0441-98CE-14C50EC4E16C}"/>
              </a:ext>
            </a:extLst>
          </p:cNvPr>
          <p:cNvSpPr>
            <a:spLocks noGrp="1"/>
          </p:cNvSpPr>
          <p:nvPr>
            <p:ph idx="1"/>
          </p:nvPr>
        </p:nvSpPr>
        <p:spPr>
          <a:xfrm>
            <a:off x="2589212" y="1519084"/>
            <a:ext cx="8915400" cy="4843616"/>
          </a:xfrm>
        </p:spPr>
        <p:txBody>
          <a:bodyPr>
            <a:normAutofit/>
          </a:bodyPr>
          <a:lstStyle/>
          <a:p>
            <a:r>
              <a:rPr lang="en-US" dirty="0"/>
              <a:t>ABCD Study is a longitudinal population study of 11,876 US adolescents and features phenotype, genetic, and neuroimaging data.</a:t>
            </a:r>
          </a:p>
          <a:p>
            <a:r>
              <a:rPr lang="en-US" dirty="0"/>
              <a:t>Data were accessed through National Institute of Mental Health (NIMH)</a:t>
            </a:r>
            <a:br>
              <a:rPr lang="en-US" dirty="0"/>
            </a:br>
            <a:r>
              <a:rPr lang="en-US" dirty="0"/>
              <a:t>Data Archives (NDA). </a:t>
            </a:r>
          </a:p>
          <a:p>
            <a:r>
              <a:rPr lang="en-US" b="1" dirty="0"/>
              <a:t>Genetic data </a:t>
            </a:r>
            <a:r>
              <a:rPr lang="en-US" dirty="0"/>
              <a:t>for participants were derived from blood and saliva samples and genotyped on Affymetrix National Institute for Drugs and Addiction Smokescreen array featuring 646,247 loci.</a:t>
            </a:r>
          </a:p>
          <a:p>
            <a:r>
              <a:rPr lang="en-US" b="1" dirty="0"/>
              <a:t>Neuroimaging data </a:t>
            </a:r>
            <a:r>
              <a:rPr lang="en-US" dirty="0"/>
              <a:t>for the participants in form of tabulated summaries of post-processed magnetic resonance imaging (MRI) and functional magnetic resonance imaging (fMRI) were made available by the ABCD Study.</a:t>
            </a:r>
          </a:p>
          <a:p>
            <a:r>
              <a:rPr lang="en-US" b="1" dirty="0"/>
              <a:t>Phenotype data:</a:t>
            </a:r>
            <a:r>
              <a:rPr lang="en-US" dirty="0"/>
              <a:t> in form of tabulated questionnaire and phenotype data featuring over 100 unique questionnaires and batteries were made available by the ABCD Study.</a:t>
            </a:r>
          </a:p>
          <a:p>
            <a:pPr marL="0" indent="0">
              <a:buNone/>
            </a:pPr>
            <a:endParaRPr lang="en-US" dirty="0"/>
          </a:p>
          <a:p>
            <a:endParaRPr lang="en-US" dirty="0"/>
          </a:p>
        </p:txBody>
      </p:sp>
    </p:spTree>
    <p:extLst>
      <p:ext uri="{BB962C8B-B14F-4D97-AF65-F5344CB8AC3E}">
        <p14:creationId xmlns:p14="http://schemas.microsoft.com/office/powerpoint/2010/main" val="188892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1116-77FA-514D-8E49-907721C60BB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B67B8DF3-5E3A-BC40-952B-513E868380D5}"/>
              </a:ext>
            </a:extLst>
          </p:cNvPr>
          <p:cNvSpPr>
            <a:spLocks noGrp="1"/>
          </p:cNvSpPr>
          <p:nvPr>
            <p:ph idx="1"/>
          </p:nvPr>
        </p:nvSpPr>
        <p:spPr>
          <a:xfrm>
            <a:off x="2589212" y="1519083"/>
            <a:ext cx="8915400" cy="4911213"/>
          </a:xfrm>
        </p:spPr>
        <p:txBody>
          <a:bodyPr>
            <a:normAutofit fontScale="92500" lnSpcReduction="10000"/>
          </a:bodyPr>
          <a:lstStyle/>
          <a:p>
            <a:r>
              <a:rPr lang="en-US" b="1" dirty="0"/>
              <a:t>Genetic Data: </a:t>
            </a:r>
            <a:r>
              <a:rPr lang="en-US" dirty="0"/>
              <a:t>Preprocessed genetic data were further processed to remove problematics IDs and probes, followed by phasing and imputation, and final filtering based on previous OCD meta-analysis (p ≤ 10</a:t>
            </a:r>
            <a:r>
              <a:rPr lang="en-US" baseline="30000" dirty="0"/>
              <a:t>-2</a:t>
            </a:r>
            <a:r>
              <a:rPr lang="en-US" dirty="0"/>
              <a:t>) resulting in 26,555 features and 8713 individuals.</a:t>
            </a:r>
          </a:p>
          <a:p>
            <a:r>
              <a:rPr lang="en-US" b="1" dirty="0"/>
              <a:t>Neuroimaging data: </a:t>
            </a:r>
            <a:r>
              <a:rPr lang="en-US" dirty="0"/>
              <a:t>All imaging data were processed and tabulated by ABCD study and available for 11,841 individuals. We split them into 4 kernels based on types of imaging experiment: </a:t>
            </a:r>
          </a:p>
          <a:p>
            <a:pPr lvl="1"/>
            <a:r>
              <a:rPr lang="en-US" dirty="0"/>
              <a:t>Structural MRI (</a:t>
            </a:r>
            <a:r>
              <a:rPr lang="en-US" dirty="0" err="1"/>
              <a:t>sMRI</a:t>
            </a:r>
            <a:r>
              <a:rPr lang="en-US" dirty="0"/>
              <a:t>): 2,703 features.</a:t>
            </a:r>
          </a:p>
          <a:p>
            <a:pPr lvl="1"/>
            <a:r>
              <a:rPr lang="en-US" dirty="0"/>
              <a:t>Diffusion MRI (</a:t>
            </a:r>
            <a:r>
              <a:rPr lang="en-US" dirty="0" err="1"/>
              <a:t>dMRI</a:t>
            </a:r>
            <a:r>
              <a:rPr lang="en-US" dirty="0"/>
              <a:t>): 7,474 features.</a:t>
            </a:r>
          </a:p>
          <a:p>
            <a:pPr lvl="1"/>
            <a:r>
              <a:rPr lang="en-US" dirty="0"/>
              <a:t>Resting State fMRI (</a:t>
            </a:r>
            <a:r>
              <a:rPr lang="en-US" dirty="0" err="1"/>
              <a:t>rsfMRI</a:t>
            </a:r>
            <a:r>
              <a:rPr lang="en-US" dirty="0"/>
              <a:t>): 776 features.</a:t>
            </a:r>
          </a:p>
          <a:p>
            <a:pPr lvl="1"/>
            <a:r>
              <a:rPr lang="en-US" dirty="0"/>
              <a:t>Task-based fMRI (</a:t>
            </a:r>
            <a:r>
              <a:rPr lang="en-US" dirty="0" err="1"/>
              <a:t>tsfMRI</a:t>
            </a:r>
            <a:r>
              <a:rPr lang="en-US" dirty="0"/>
              <a:t>): 22,339 features.</a:t>
            </a:r>
          </a:p>
          <a:p>
            <a:r>
              <a:rPr lang="en-US" b="1" dirty="0"/>
              <a:t>Phenotype data: </a:t>
            </a:r>
            <a:r>
              <a:rPr lang="en-US" dirty="0"/>
              <a:t>Phenotype data excluding OCD diagnostic measures were pulled for all psychiatric, cognitive, and behavioral tests and measures from 60 datasets. Final dataset was composed of 1317 features for 11,876 individuals. </a:t>
            </a:r>
          </a:p>
          <a:p>
            <a:r>
              <a:rPr lang="en-US" b="1" dirty="0"/>
              <a:t>Additional processing: </a:t>
            </a:r>
            <a:r>
              <a:rPr lang="en-US" dirty="0"/>
              <a:t>All imaging and phenotype data were filtered to remove features with over 10% missing values, mean imputed, normalized to range [0,1], and filtered to remove features with low variance (&lt; 0.001).</a:t>
            </a:r>
          </a:p>
          <a:p>
            <a:endParaRPr lang="en-US" dirty="0"/>
          </a:p>
          <a:p>
            <a:pPr lvl="1"/>
            <a:endParaRPr lang="en-US" dirty="0"/>
          </a:p>
          <a:p>
            <a:endParaRPr lang="en-US" dirty="0"/>
          </a:p>
        </p:txBody>
      </p:sp>
    </p:spTree>
    <p:extLst>
      <p:ext uri="{BB962C8B-B14F-4D97-AF65-F5344CB8AC3E}">
        <p14:creationId xmlns:p14="http://schemas.microsoft.com/office/powerpoint/2010/main" val="32629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1116-77FA-514D-8E49-907721C60BB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B67B8DF3-5E3A-BC40-952B-513E868380D5}"/>
              </a:ext>
            </a:extLst>
          </p:cNvPr>
          <p:cNvSpPr>
            <a:spLocks noGrp="1"/>
          </p:cNvSpPr>
          <p:nvPr>
            <p:ph idx="1"/>
          </p:nvPr>
        </p:nvSpPr>
        <p:spPr>
          <a:xfrm>
            <a:off x="2589212" y="1519083"/>
            <a:ext cx="8915400" cy="4911213"/>
          </a:xfrm>
        </p:spPr>
        <p:txBody>
          <a:bodyPr>
            <a:normAutofit/>
          </a:bodyPr>
          <a:lstStyle/>
          <a:p>
            <a:r>
              <a:rPr lang="en-US" b="1" dirty="0"/>
              <a:t>P-value simulations: </a:t>
            </a:r>
            <a:r>
              <a:rPr lang="en-US" dirty="0"/>
              <a:t>We simulated associations based on differential general population and case minor allele frequencies and calculated p-values using Fisher’s exact test.</a:t>
            </a:r>
          </a:p>
          <a:p>
            <a:r>
              <a:rPr lang="en-US" b="1" dirty="0"/>
              <a:t>Learning model: </a:t>
            </a:r>
            <a:r>
              <a:rPr lang="en-US" dirty="0"/>
              <a:t>All kernels (phenotype, genotype, </a:t>
            </a:r>
            <a:r>
              <a:rPr lang="en-US" dirty="0" err="1"/>
              <a:t>sMRI</a:t>
            </a:r>
            <a:r>
              <a:rPr lang="en-US" dirty="0"/>
              <a:t>, </a:t>
            </a:r>
            <a:r>
              <a:rPr lang="en-US" dirty="0" err="1"/>
              <a:t>dMRI</a:t>
            </a:r>
            <a:r>
              <a:rPr lang="en-US" dirty="0"/>
              <a:t>, </a:t>
            </a:r>
            <a:r>
              <a:rPr lang="en-US" dirty="0" err="1"/>
              <a:t>rsfMRI</a:t>
            </a:r>
            <a:r>
              <a:rPr lang="en-US" dirty="0"/>
              <a:t> and </a:t>
            </a:r>
            <a:r>
              <a:rPr lang="en-US" dirty="0" err="1"/>
              <a:t>tsfMRI</a:t>
            </a:r>
            <a:r>
              <a:rPr lang="en-US" dirty="0"/>
              <a:t>) were individually trained over multiple epochs by under-sampling to remove affects of label imbalance. Mean of the parameters from all batches were used to get parameters of the final kernel model. Each kernel used logistic regression model with elastic net penalty, saga solver, and L1 ratio of 0.9.</a:t>
            </a:r>
          </a:p>
          <a:p>
            <a:r>
              <a:rPr lang="en-US" b="1" dirty="0"/>
              <a:t>Kernel combination: </a:t>
            </a:r>
            <a:r>
              <a:rPr lang="en-US" dirty="0"/>
              <a:t>We have tested various metrics to derive metric-weighted additive model: AUC, accuracy, specificity, Cohen’s kappa, and precision. Additionally, we conducted a leave-1-out analysis to determine influence of individual kernels on final combined model.</a:t>
            </a:r>
          </a:p>
          <a:p>
            <a:r>
              <a:rPr lang="en-US" b="1" dirty="0"/>
              <a:t>Support methods: </a:t>
            </a:r>
            <a:r>
              <a:rPr lang="en-US" dirty="0"/>
              <a:t>We compared final combined model’s Cohen’s kappa to Cohen’s kappa scores reported in psychiatric and psychiatric epidemiology literature (CK = 0.41).</a:t>
            </a:r>
          </a:p>
        </p:txBody>
      </p:sp>
    </p:spTree>
    <p:extLst>
      <p:ext uri="{BB962C8B-B14F-4D97-AF65-F5344CB8AC3E}">
        <p14:creationId xmlns:p14="http://schemas.microsoft.com/office/powerpoint/2010/main" val="294735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FBEA6899-E7E2-2744-8A96-13B6844A2DA2}"/>
              </a:ext>
            </a:extLst>
          </p:cNvPr>
          <p:cNvSpPr>
            <a:spLocks noGrp="1"/>
          </p:cNvSpPr>
          <p:nvPr>
            <p:ph type="title"/>
          </p:nvPr>
        </p:nvSpPr>
        <p:spPr>
          <a:xfrm>
            <a:off x="649224" y="645106"/>
            <a:ext cx="3650279" cy="1259894"/>
          </a:xfrm>
        </p:spPr>
        <p:txBody>
          <a:bodyPr>
            <a:normAutofit/>
          </a:bodyPr>
          <a:lstStyle/>
          <a:p>
            <a:r>
              <a:rPr lang="en-US" dirty="0"/>
              <a:t>Figure 1</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descr="Chart, line chart&#10;&#10;Description automatically generated">
            <a:extLst>
              <a:ext uri="{FF2B5EF4-FFF2-40B4-BE49-F238E27FC236}">
                <a16:creationId xmlns:a16="http://schemas.microsoft.com/office/drawing/2014/main" id="{8721847E-EA7F-9840-9EE7-481DE3086529}"/>
              </a:ext>
            </a:extLst>
          </p:cNvPr>
          <p:cNvPicPr>
            <a:picLocks noChangeAspect="1"/>
          </p:cNvPicPr>
          <p:nvPr/>
        </p:nvPicPr>
        <p:blipFill rotWithShape="1">
          <a:blip r:embed="rId3">
            <a:clrChange>
              <a:clrFrom>
                <a:srgbClr val="FFFFFF"/>
              </a:clrFrom>
              <a:clrTo>
                <a:srgbClr val="FFFFFF">
                  <a:alpha val="0"/>
                </a:srgbClr>
              </a:clrTo>
            </a:clrChange>
          </a:blip>
          <a:srcRect t="3457" r="11656" b="21856"/>
          <a:stretch/>
        </p:blipFill>
        <p:spPr>
          <a:xfrm>
            <a:off x="3327003" y="1308100"/>
            <a:ext cx="8750698" cy="4753123"/>
          </a:xfrm>
          <a:prstGeom prst="rect">
            <a:avLst/>
          </a:prstGeom>
        </p:spPr>
      </p:pic>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95A475B-7476-6440-A1D3-756151B8E8A8}"/>
              </a:ext>
            </a:extLst>
          </p:cNvPr>
          <p:cNvSpPr>
            <a:spLocks noGrp="1"/>
          </p:cNvSpPr>
          <p:nvPr>
            <p:ph idx="1"/>
          </p:nvPr>
        </p:nvSpPr>
        <p:spPr>
          <a:xfrm>
            <a:off x="649225" y="2133600"/>
            <a:ext cx="3240195" cy="3927621"/>
          </a:xfrm>
        </p:spPr>
        <p:txBody>
          <a:bodyPr>
            <a:normAutofit lnSpcReduction="10000"/>
          </a:bodyPr>
          <a:lstStyle/>
          <a:p>
            <a:pPr marL="0" indent="0">
              <a:buClr>
                <a:srgbClr val="94E4E5"/>
              </a:buClr>
              <a:buNone/>
            </a:pPr>
            <a:r>
              <a:rPr lang="en-US" b="1" dirty="0"/>
              <a:t>GWAS p-value simulation</a:t>
            </a:r>
            <a:r>
              <a:rPr lang="en-US" dirty="0"/>
              <a:t> P-value deterioration curves per minor-allele frequency bins (0.1, 0.2, 0.225, 0.25, 0.275, 0.3), plotted against rates of phenotype misclassifications. A: P-value deterioration as a function of misclassified case status. B: P-value deterioration as a function of misclassified control status.</a:t>
            </a:r>
            <a:endParaRPr lang="en-US" b="1" dirty="0"/>
          </a:p>
        </p:txBody>
      </p:sp>
    </p:spTree>
    <p:extLst>
      <p:ext uri="{BB962C8B-B14F-4D97-AF65-F5344CB8AC3E}">
        <p14:creationId xmlns:p14="http://schemas.microsoft.com/office/powerpoint/2010/main" val="85095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FBEA6899-E7E2-2744-8A96-13B6844A2DA2}"/>
              </a:ext>
            </a:extLst>
          </p:cNvPr>
          <p:cNvSpPr>
            <a:spLocks noGrp="1"/>
          </p:cNvSpPr>
          <p:nvPr>
            <p:ph type="title"/>
          </p:nvPr>
        </p:nvSpPr>
        <p:spPr>
          <a:xfrm>
            <a:off x="649224" y="645106"/>
            <a:ext cx="3650279" cy="1259894"/>
          </a:xfrm>
        </p:spPr>
        <p:txBody>
          <a:bodyPr>
            <a:normAutofit/>
          </a:bodyPr>
          <a:lstStyle/>
          <a:p>
            <a:r>
              <a:rPr lang="en-US" dirty="0"/>
              <a:t>Figure 2</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095A475B-7476-6440-A1D3-756151B8E8A8}"/>
              </a:ext>
            </a:extLst>
          </p:cNvPr>
          <p:cNvSpPr>
            <a:spLocks noGrp="1"/>
          </p:cNvSpPr>
          <p:nvPr>
            <p:ph idx="1"/>
          </p:nvPr>
        </p:nvSpPr>
        <p:spPr>
          <a:xfrm>
            <a:off x="519017" y="3346694"/>
            <a:ext cx="2424481" cy="3568521"/>
          </a:xfrm>
        </p:spPr>
        <p:txBody>
          <a:bodyPr>
            <a:normAutofit/>
          </a:bodyPr>
          <a:lstStyle/>
          <a:p>
            <a:pPr marL="0" indent="0">
              <a:buNone/>
            </a:pPr>
            <a:r>
              <a:rPr lang="en-US" b="1" dirty="0"/>
              <a:t>Machine learning model:</a:t>
            </a:r>
            <a:r>
              <a:rPr lang="en-US" dirty="0"/>
              <a:t> A diagram showing how data are kernelized and</a:t>
            </a:r>
            <a:br>
              <a:rPr lang="en-US" dirty="0"/>
            </a:br>
            <a:r>
              <a:rPr lang="en-US" dirty="0"/>
              <a:t>processed, and class probabilities combined into a final class estimation.</a:t>
            </a:r>
            <a:br>
              <a:rPr lang="en-US" dirty="0"/>
            </a:br>
            <a:br>
              <a:rPr lang="en-US" dirty="0"/>
            </a:br>
            <a:endParaRPr lang="en-US" dirty="0"/>
          </a:p>
          <a:p>
            <a:pPr marL="0" indent="0">
              <a:buNone/>
            </a:pPr>
            <a:endParaRPr lang="en-US" b="1" dirty="0"/>
          </a:p>
        </p:txBody>
      </p:sp>
      <p:pic>
        <p:nvPicPr>
          <p:cNvPr id="3" name="Picture 2" descr="Diagram&#10;&#10;Description automatically generated">
            <a:extLst>
              <a:ext uri="{FF2B5EF4-FFF2-40B4-BE49-F238E27FC236}">
                <a16:creationId xmlns:a16="http://schemas.microsoft.com/office/drawing/2014/main" id="{EA98FA8A-62D4-F248-95AE-F326CBFEAB53}"/>
              </a:ext>
            </a:extLst>
          </p:cNvPr>
          <p:cNvPicPr>
            <a:picLocks noChangeAspect="1"/>
          </p:cNvPicPr>
          <p:nvPr/>
        </p:nvPicPr>
        <p:blipFill rotWithShape="1">
          <a:blip r:embed="rId2">
            <a:clrChange>
              <a:clrFrom>
                <a:srgbClr val="FFFFFF"/>
              </a:clrFrom>
              <a:clrTo>
                <a:srgbClr val="FFFFFF">
                  <a:alpha val="0"/>
                </a:srgbClr>
              </a:clrTo>
            </a:clrChange>
          </a:blip>
          <a:srcRect l="4465" r="11647"/>
          <a:stretch/>
        </p:blipFill>
        <p:spPr>
          <a:xfrm>
            <a:off x="2776039" y="990600"/>
            <a:ext cx="9225462" cy="4921314"/>
          </a:xfrm>
          <a:prstGeom prst="rect">
            <a:avLst/>
          </a:prstGeom>
        </p:spPr>
      </p:pic>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909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FBEA6899-E7E2-2744-8A96-13B6844A2DA2}"/>
              </a:ext>
            </a:extLst>
          </p:cNvPr>
          <p:cNvSpPr>
            <a:spLocks noGrp="1"/>
          </p:cNvSpPr>
          <p:nvPr>
            <p:ph type="title"/>
          </p:nvPr>
        </p:nvSpPr>
        <p:spPr>
          <a:xfrm>
            <a:off x="649224" y="965146"/>
            <a:ext cx="3650279" cy="939853"/>
          </a:xfrm>
        </p:spPr>
        <p:txBody>
          <a:bodyPr>
            <a:normAutofit/>
          </a:bodyPr>
          <a:lstStyle/>
          <a:p>
            <a:r>
              <a:rPr lang="en-US" dirty="0"/>
              <a:t>Figure 3</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095A475B-7476-6440-A1D3-756151B8E8A8}"/>
              </a:ext>
            </a:extLst>
          </p:cNvPr>
          <p:cNvSpPr>
            <a:spLocks noGrp="1"/>
          </p:cNvSpPr>
          <p:nvPr>
            <p:ph idx="1"/>
          </p:nvPr>
        </p:nvSpPr>
        <p:spPr>
          <a:xfrm>
            <a:off x="649225" y="2133601"/>
            <a:ext cx="3317468" cy="3494468"/>
          </a:xfrm>
        </p:spPr>
        <p:txBody>
          <a:bodyPr>
            <a:normAutofit/>
          </a:bodyPr>
          <a:lstStyle/>
          <a:p>
            <a:pPr marL="0" indent="0">
              <a:buClr>
                <a:srgbClr val="84B2DD"/>
              </a:buClr>
              <a:buNone/>
            </a:pPr>
            <a:r>
              <a:rPr lang="en-US" b="1" dirty="0"/>
              <a:t>Kernel performance </a:t>
            </a:r>
            <a:r>
              <a:rPr lang="en-US" dirty="0"/>
              <a:t>over epochs. Figure shows performance in terms of</a:t>
            </a:r>
            <a:br>
              <a:rPr lang="en-US" dirty="0"/>
            </a:br>
            <a:r>
              <a:rPr lang="en-US" dirty="0"/>
              <a:t>accuracy over epochs for each of the six kernels: phenotype (A), genotype (B), structural MRI (C), diffusion MRI (D), resting state fMRI (E), and task fMRI (F). Red line at 0.5 accuracy is associated with random case-control allocation.</a:t>
            </a:r>
            <a:endParaRPr lang="en-US" b="1" dirty="0"/>
          </a:p>
        </p:txBody>
      </p:sp>
      <p:pic>
        <p:nvPicPr>
          <p:cNvPr id="3" name="Picture 2" descr="Graphical user interface, chart&#10;&#10;Description automatically generated">
            <a:extLst>
              <a:ext uri="{FF2B5EF4-FFF2-40B4-BE49-F238E27FC236}">
                <a16:creationId xmlns:a16="http://schemas.microsoft.com/office/drawing/2014/main" id="{5FB300F1-CACA-3D47-938A-EC3013117026}"/>
              </a:ext>
            </a:extLst>
          </p:cNvPr>
          <p:cNvPicPr>
            <a:picLocks noChangeAspect="1"/>
          </p:cNvPicPr>
          <p:nvPr/>
        </p:nvPicPr>
        <p:blipFill rotWithShape="1">
          <a:blip r:embed="rId2">
            <a:clrChange>
              <a:clrFrom>
                <a:srgbClr val="FFFFFF"/>
              </a:clrFrom>
              <a:clrTo>
                <a:srgbClr val="FFFFFF">
                  <a:alpha val="0"/>
                </a:srgbClr>
              </a:clrTo>
            </a:clrChange>
          </a:blip>
          <a:srcRect l="3247" t="7368" r="5204"/>
          <a:stretch/>
        </p:blipFill>
        <p:spPr>
          <a:xfrm>
            <a:off x="4274255" y="228600"/>
            <a:ext cx="7686889" cy="6338900"/>
          </a:xfrm>
          <a:prstGeom prst="rect">
            <a:avLst/>
          </a:prstGeom>
        </p:spPr>
      </p:pic>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762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3">
            <a:extLst>
              <a:ext uri="{FF2B5EF4-FFF2-40B4-BE49-F238E27FC236}">
                <a16:creationId xmlns:a16="http://schemas.microsoft.com/office/drawing/2014/main" id="{FBEA6899-E7E2-2744-8A96-13B6844A2DA2}"/>
              </a:ext>
            </a:extLst>
          </p:cNvPr>
          <p:cNvSpPr>
            <a:spLocks noGrp="1"/>
          </p:cNvSpPr>
          <p:nvPr>
            <p:ph type="title"/>
          </p:nvPr>
        </p:nvSpPr>
        <p:spPr>
          <a:xfrm>
            <a:off x="649225" y="645106"/>
            <a:ext cx="2309876" cy="1259894"/>
          </a:xfrm>
        </p:spPr>
        <p:txBody>
          <a:bodyPr>
            <a:normAutofit/>
          </a:bodyPr>
          <a:lstStyle/>
          <a:p>
            <a:r>
              <a:rPr lang="en-US" dirty="0"/>
              <a:t>Figure 4A-B</a:t>
            </a:r>
          </a:p>
        </p:txBody>
      </p:sp>
      <p:sp>
        <p:nvSpPr>
          <p:cNvPr id="12" name="Rectangle 11">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095A475B-7476-6440-A1D3-756151B8E8A8}"/>
              </a:ext>
            </a:extLst>
          </p:cNvPr>
          <p:cNvSpPr>
            <a:spLocks noGrp="1"/>
          </p:cNvSpPr>
          <p:nvPr>
            <p:ph idx="1"/>
          </p:nvPr>
        </p:nvSpPr>
        <p:spPr>
          <a:xfrm>
            <a:off x="649225" y="2133601"/>
            <a:ext cx="2155665" cy="2966434"/>
          </a:xfrm>
        </p:spPr>
        <p:txBody>
          <a:bodyPr>
            <a:normAutofit fontScale="70000" lnSpcReduction="20000"/>
          </a:bodyPr>
          <a:lstStyle/>
          <a:p>
            <a:pPr marL="0" indent="0">
              <a:buClr>
                <a:srgbClr val="FBC397"/>
              </a:buClr>
              <a:buNone/>
            </a:pPr>
            <a:r>
              <a:rPr lang="en-US" b="1" dirty="0"/>
              <a:t>Receiver operating and precision-recall curves</a:t>
            </a:r>
            <a:r>
              <a:rPr lang="en-US" dirty="0"/>
              <a:t>. Kernel-wise ROC curve and precision-recall curve for each of the six kernels: phenotype (A), genotype (B), structural MRI (C), diffusion MRI (D), resting state fMRI (E), and task fMRI (F).</a:t>
            </a:r>
            <a:br>
              <a:rPr lang="en-US" dirty="0"/>
            </a:br>
            <a:r>
              <a:rPr lang="en-US" dirty="0"/>
              <a:t>Each ROC curve includes area under the curve calculation, each precision-recall curve</a:t>
            </a:r>
            <a:br>
              <a:rPr lang="en-US" dirty="0"/>
            </a:br>
            <a:r>
              <a:rPr lang="en-US" dirty="0"/>
              <a:t>includes F1 score.</a:t>
            </a:r>
            <a:endParaRPr lang="en-US" b="1" dirty="0"/>
          </a:p>
        </p:txBody>
      </p:sp>
      <p:pic>
        <p:nvPicPr>
          <p:cNvPr id="3" name="Picture 2" descr="Chart, line chart&#10;&#10;Description automatically generated">
            <a:extLst>
              <a:ext uri="{FF2B5EF4-FFF2-40B4-BE49-F238E27FC236}">
                <a16:creationId xmlns:a16="http://schemas.microsoft.com/office/drawing/2014/main" id="{1F71D9C1-8AD0-AF4C-8FEC-95AF9C74DF5B}"/>
              </a:ext>
            </a:extLst>
          </p:cNvPr>
          <p:cNvPicPr>
            <a:picLocks noChangeAspect="1"/>
          </p:cNvPicPr>
          <p:nvPr/>
        </p:nvPicPr>
        <p:blipFill rotWithShape="1">
          <a:blip r:embed="rId3"/>
          <a:srcRect l="1201" t="4826" r="35799" b="47587"/>
          <a:stretch/>
        </p:blipFill>
        <p:spPr>
          <a:xfrm>
            <a:off x="2804889" y="419100"/>
            <a:ext cx="9222645" cy="5092699"/>
          </a:xfrm>
          <a:prstGeom prst="rect">
            <a:avLst/>
          </a:prstGeom>
        </p:spPr>
      </p:pic>
      <p:sp>
        <p:nvSpPr>
          <p:cNvPr id="14"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2457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{B4BD10BA-1BAE-944C-B9A4-17FE6052F6EB}tf16401378</Template>
  <TotalTime>7880</TotalTime>
  <Words>1859</Words>
  <Application>Microsoft Macintosh PowerPoint</Application>
  <PresentationFormat>Widescreen</PresentationFormat>
  <Paragraphs>78</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Wisp</vt:lpstr>
      <vt:lpstr>Leveraging multi-modal longitudinal data from the Adolescent Brain Cognitive Development Study to refine obsessive-compulsive disorder phenotype for genetic analyses.</vt:lpstr>
      <vt:lpstr>Introduction</vt:lpstr>
      <vt:lpstr>Project Data</vt:lpstr>
      <vt:lpstr>Methods</vt:lpstr>
      <vt:lpstr>Methods</vt:lpstr>
      <vt:lpstr>Figure 1</vt:lpstr>
      <vt:lpstr>Figure 2</vt:lpstr>
      <vt:lpstr>Figure 3</vt:lpstr>
      <vt:lpstr>Figure 4A-B</vt:lpstr>
      <vt:lpstr>Figure 4C-D</vt:lpstr>
      <vt:lpstr>Figure 4E-F</vt:lpstr>
      <vt:lpstr>Table 1</vt:lpstr>
      <vt:lpstr>Figure 5</vt:lpstr>
      <vt:lpstr>Figure 6</vt:lpstr>
      <vt:lpstr>Table S1</vt:lpstr>
      <vt:lpstr>Discussion</vt:lpstr>
      <vt:lpstr>Conclusions</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dc:title>
  <dc:creator>Graim, Kiley</dc:creator>
  <cp:lastModifiedBy>Ivankovic, Franjo</cp:lastModifiedBy>
  <cp:revision>619</cp:revision>
  <dcterms:created xsi:type="dcterms:W3CDTF">2021-08-16T15:52:00Z</dcterms:created>
  <dcterms:modified xsi:type="dcterms:W3CDTF">2022-04-12T00:57:17Z</dcterms:modified>
</cp:coreProperties>
</file>