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369247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F187F-4815-419E-8F35-3823A7E7BFBF}"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59532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57722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060194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675550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42680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942540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666053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251093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20945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F187F-4815-419E-8F35-3823A7E7BFBF}"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97404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F187F-4815-419E-8F35-3823A7E7BFBF}"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4608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F187F-4815-419E-8F35-3823A7E7BFBF}"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214137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F187F-4815-419E-8F35-3823A7E7BFBF}"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26332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F187F-4815-419E-8F35-3823A7E7BFBF}"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83245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F187F-4815-419E-8F35-3823A7E7BFBF}"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29729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F187F-4815-419E-8F35-3823A7E7BFBF}"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3CF95-A724-457A-9645-1E89A787A815}" type="slidenum">
              <a:rPr lang="en-IN" smtClean="0"/>
              <a:t>‹#›</a:t>
            </a:fld>
            <a:endParaRPr lang="en-IN"/>
          </a:p>
        </p:txBody>
      </p:sp>
    </p:spTree>
    <p:extLst>
      <p:ext uri="{BB962C8B-B14F-4D97-AF65-F5344CB8AC3E}">
        <p14:creationId xmlns:p14="http://schemas.microsoft.com/office/powerpoint/2010/main" val="17540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DF187F-4815-419E-8F35-3823A7E7BFBF}" type="datetimeFigureOut">
              <a:rPr lang="en-IN" smtClean="0"/>
              <a:t>21-11-2022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03CF95-A724-457A-9645-1E89A787A815}" type="slidenum">
              <a:rPr lang="en-IN" smtClean="0"/>
              <a:t>‹#›</a:t>
            </a:fld>
            <a:endParaRPr lang="en-IN"/>
          </a:p>
        </p:txBody>
      </p:sp>
    </p:spTree>
    <p:extLst>
      <p:ext uri="{BB962C8B-B14F-4D97-AF65-F5344CB8AC3E}">
        <p14:creationId xmlns:p14="http://schemas.microsoft.com/office/powerpoint/2010/main" val="692763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EE75-99B3-DCA4-F598-7BC7DE1248C2}"/>
              </a:ext>
            </a:extLst>
          </p:cNvPr>
          <p:cNvSpPr>
            <a:spLocks noGrp="1"/>
          </p:cNvSpPr>
          <p:nvPr>
            <p:ph type="ctrTitle"/>
          </p:nvPr>
        </p:nvSpPr>
        <p:spPr/>
        <p:txBody>
          <a:bodyPr>
            <a:normAutofit/>
          </a:bodyPr>
          <a:lstStyle/>
          <a:p>
            <a:r>
              <a:rPr lang="en-IN" dirty="0"/>
              <a:t>Economics of Project Management</a:t>
            </a:r>
          </a:p>
        </p:txBody>
      </p:sp>
      <p:sp>
        <p:nvSpPr>
          <p:cNvPr id="3" name="Subtitle 2">
            <a:extLst>
              <a:ext uri="{FF2B5EF4-FFF2-40B4-BE49-F238E27FC236}">
                <a16:creationId xmlns:a16="http://schemas.microsoft.com/office/drawing/2014/main" id="{264AC33B-345E-07E8-A8E9-DB3268E7213E}"/>
              </a:ext>
            </a:extLst>
          </p:cNvPr>
          <p:cNvSpPr>
            <a:spLocks noGrp="1"/>
          </p:cNvSpPr>
          <p:nvPr>
            <p:ph type="subTitle" idx="1"/>
          </p:nvPr>
        </p:nvSpPr>
        <p:spPr/>
        <p:txBody>
          <a:bodyPr/>
          <a:lstStyle/>
          <a:p>
            <a:r>
              <a:rPr lang="en-IN" dirty="0"/>
              <a:t>By Aryan Singh Dhiman</a:t>
            </a:r>
          </a:p>
        </p:txBody>
      </p:sp>
    </p:spTree>
    <p:extLst>
      <p:ext uri="{BB962C8B-B14F-4D97-AF65-F5344CB8AC3E}">
        <p14:creationId xmlns:p14="http://schemas.microsoft.com/office/powerpoint/2010/main" val="7301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CC136-9EC2-9B8A-3C87-EE6FDD76F9AB}"/>
              </a:ext>
            </a:extLst>
          </p:cNvPr>
          <p:cNvSpPr>
            <a:spLocks noGrp="1"/>
          </p:cNvSpPr>
          <p:nvPr>
            <p:ph idx="1"/>
          </p:nvPr>
        </p:nvSpPr>
        <p:spPr>
          <a:xfrm>
            <a:off x="1484310" y="718457"/>
            <a:ext cx="10018713" cy="50727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inherit"/>
                <a:cs typeface="Open Sans" panose="020B0606030504020204" pitchFamily="34" charset="0"/>
              </a:rPr>
              <a:t>B) Investment Appraisal</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a:t>
            </a:r>
            <a:r>
              <a:rPr kumimoji="0" lang="en-US" altLang="en-US" sz="2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New construction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Replacement and modernization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Economic choice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Financing problems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37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4D89-1028-E792-F0DF-3534F134614D}"/>
              </a:ext>
            </a:extLst>
          </p:cNvPr>
          <p:cNvSpPr>
            <a:spLocks noGrp="1"/>
          </p:cNvSpPr>
          <p:nvPr>
            <p:ph type="title"/>
          </p:nvPr>
        </p:nvSpPr>
        <p:spPr>
          <a:xfrm>
            <a:off x="1456319" y="233265"/>
            <a:ext cx="10018713" cy="1049694"/>
          </a:xfrm>
        </p:spPr>
        <p:txBody>
          <a:bodyPr/>
          <a:lstStyle/>
          <a:p>
            <a:r>
              <a:rPr lang="en-IN" dirty="0"/>
              <a:t>Expenditure</a:t>
            </a:r>
          </a:p>
        </p:txBody>
      </p:sp>
      <p:sp>
        <p:nvSpPr>
          <p:cNvPr id="3" name="Content Placeholder 2">
            <a:extLst>
              <a:ext uri="{FF2B5EF4-FFF2-40B4-BE49-F238E27FC236}">
                <a16:creationId xmlns:a16="http://schemas.microsoft.com/office/drawing/2014/main" id="{54C3F1C5-C191-B169-174D-4457E4FF2E43}"/>
              </a:ext>
            </a:extLst>
          </p:cNvPr>
          <p:cNvSpPr>
            <a:spLocks noGrp="1"/>
          </p:cNvSpPr>
          <p:nvPr>
            <p:ph idx="1"/>
          </p:nvPr>
        </p:nvSpPr>
        <p:spPr>
          <a:xfrm>
            <a:off x="1306286" y="923731"/>
            <a:ext cx="10885714" cy="5701004"/>
          </a:xfrm>
        </p:spPr>
        <p:txBody>
          <a:bodyPr>
            <a:normAutofit fontScale="92500"/>
          </a:bodyPr>
          <a:lstStyle/>
          <a:p>
            <a:pPr algn="l"/>
            <a:r>
              <a:rPr lang="en-US" b="0" i="0" dirty="0">
                <a:solidFill>
                  <a:srgbClr val="000000"/>
                </a:solidFill>
                <a:effectLst/>
                <a:latin typeface="open sans" panose="020B0606030504020204" pitchFamily="34" charset="0"/>
              </a:rPr>
              <a:t>The actual decision is made based on economic comparison of the various alternatives. But sometimes expenditure may override an optimum solution.</a:t>
            </a:r>
          </a:p>
          <a:p>
            <a:pPr algn="l"/>
            <a:r>
              <a:rPr lang="en-US" b="0" i="0" dirty="0">
                <a:solidFill>
                  <a:srgbClr val="000000"/>
                </a:solidFill>
                <a:effectLst/>
                <a:latin typeface="open sans" panose="020B0606030504020204" pitchFamily="34" charset="0"/>
              </a:rPr>
              <a:t>The expenditure can be evaluated by different approaches:</a:t>
            </a:r>
          </a:p>
          <a:p>
            <a:pPr algn="l">
              <a:buFont typeface="+mj-lt"/>
              <a:buAutoNum type="arabicPeriod"/>
            </a:pPr>
            <a:r>
              <a:rPr lang="en-US" b="0" i="0" dirty="0">
                <a:solidFill>
                  <a:srgbClr val="000000"/>
                </a:solidFill>
                <a:effectLst/>
                <a:latin typeface="open sans" panose="020B0606030504020204" pitchFamily="34" charset="0"/>
              </a:rPr>
              <a:t>Payback</a:t>
            </a:r>
          </a:p>
          <a:p>
            <a:pPr algn="l">
              <a:buFont typeface="+mj-lt"/>
              <a:buAutoNum type="arabicPeriod"/>
            </a:pPr>
            <a:r>
              <a:rPr lang="en-US" b="0" i="0" dirty="0">
                <a:solidFill>
                  <a:srgbClr val="000000"/>
                </a:solidFill>
                <a:effectLst/>
                <a:latin typeface="open sans" panose="020B0606030504020204" pitchFamily="34" charset="0"/>
              </a:rPr>
              <a:t>Return on capital employed</a:t>
            </a:r>
          </a:p>
          <a:p>
            <a:pPr algn="l">
              <a:buFont typeface="+mj-lt"/>
              <a:buAutoNum type="arabicPeriod"/>
            </a:pPr>
            <a:r>
              <a:rPr lang="en-US" b="0" i="0" dirty="0">
                <a:solidFill>
                  <a:srgbClr val="000000"/>
                </a:solidFill>
                <a:effectLst/>
                <a:latin typeface="open sans" panose="020B0606030504020204" pitchFamily="34" charset="0"/>
              </a:rPr>
              <a:t>Discounted cash flow method</a:t>
            </a:r>
          </a:p>
          <a:p>
            <a:pPr algn="l"/>
            <a:r>
              <a:rPr lang="en-US" b="0" i="0" dirty="0">
                <a:solidFill>
                  <a:srgbClr val="000000"/>
                </a:solidFill>
                <a:effectLst/>
                <a:latin typeface="open sans" panose="020B0606030504020204" pitchFamily="34" charset="0"/>
              </a:rPr>
              <a:t>1. Pay back: In this method, the number of years it takes to payback the original investments from profits arising out of the investments is considered.</a:t>
            </a:r>
          </a:p>
          <a:p>
            <a:pPr algn="l"/>
            <a:r>
              <a:rPr lang="en-US" b="0" i="0" dirty="0">
                <a:solidFill>
                  <a:srgbClr val="000000"/>
                </a:solidFill>
                <a:effectLst/>
                <a:latin typeface="open sans" panose="020B0606030504020204" pitchFamily="34" charset="0"/>
              </a:rPr>
              <a:t>2. Return on capital employed: This method is based on annual profit which is a percentage of the capital required to produce that profit.</a:t>
            </a:r>
          </a:p>
          <a:p>
            <a:pPr algn="l"/>
            <a:r>
              <a:rPr lang="en-US" b="0" i="0" dirty="0">
                <a:solidFill>
                  <a:srgbClr val="000000"/>
                </a:solidFill>
                <a:effectLst/>
                <a:latin typeface="open sans" panose="020B0606030504020204" pitchFamily="34" charset="0"/>
              </a:rPr>
              <a:t>3. Discounted cash flow method: The basic principle of this method is that a sum of money received today is worth more than the same sum received at some future date.</a:t>
            </a:r>
          </a:p>
        </p:txBody>
      </p:sp>
    </p:spTree>
    <p:extLst>
      <p:ext uri="{BB962C8B-B14F-4D97-AF65-F5344CB8AC3E}">
        <p14:creationId xmlns:p14="http://schemas.microsoft.com/office/powerpoint/2010/main" val="402089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CE36-EF03-C14E-892C-8AB10FBBDFEF}"/>
              </a:ext>
            </a:extLst>
          </p:cNvPr>
          <p:cNvSpPr>
            <a:spLocks noGrp="1"/>
          </p:cNvSpPr>
          <p:nvPr>
            <p:ph type="title"/>
          </p:nvPr>
        </p:nvSpPr>
        <p:spPr>
          <a:xfrm>
            <a:off x="1288368" y="2552700"/>
            <a:ext cx="10018713" cy="1752599"/>
          </a:xfrm>
        </p:spPr>
        <p:txBody>
          <a:bodyPr/>
          <a:lstStyle/>
          <a:p>
            <a:r>
              <a:rPr lang="en-IN" dirty="0"/>
              <a:t>THANK YOU</a:t>
            </a:r>
          </a:p>
        </p:txBody>
      </p:sp>
    </p:spTree>
    <p:extLst>
      <p:ext uri="{BB962C8B-B14F-4D97-AF65-F5344CB8AC3E}">
        <p14:creationId xmlns:p14="http://schemas.microsoft.com/office/powerpoint/2010/main" val="118511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2D99-7FDF-09BC-E21D-5647ACD27862}"/>
              </a:ext>
            </a:extLst>
          </p:cNvPr>
          <p:cNvSpPr>
            <a:spLocks noGrp="1"/>
          </p:cNvSpPr>
          <p:nvPr>
            <p:ph type="title"/>
          </p:nvPr>
        </p:nvSpPr>
        <p:spPr/>
        <p:txBody>
          <a:bodyPr/>
          <a:lstStyle/>
          <a:p>
            <a:r>
              <a:rPr lang="en-IN" i="0" dirty="0">
                <a:solidFill>
                  <a:srgbClr val="111111"/>
                </a:solidFill>
                <a:effectLst/>
                <a:latin typeface="Cabin-semi-bold"/>
              </a:rPr>
              <a:t>What Is Project Management?</a:t>
            </a:r>
            <a:br>
              <a:rPr lang="en-IN"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D3D72AB4-DA7D-4511-C89E-BA2972FD5B94}"/>
              </a:ext>
            </a:extLst>
          </p:cNvPr>
          <p:cNvSpPr>
            <a:spLocks noGrp="1"/>
          </p:cNvSpPr>
          <p:nvPr>
            <p:ph idx="1"/>
          </p:nvPr>
        </p:nvSpPr>
        <p:spPr/>
        <p:txBody>
          <a:bodyPr>
            <a:normAutofit lnSpcReduction="10000"/>
          </a:bodyPr>
          <a:lstStyle/>
          <a:p>
            <a:r>
              <a:rPr lang="en-US" b="0" i="0" dirty="0">
                <a:solidFill>
                  <a:srgbClr val="111111"/>
                </a:solidFill>
                <a:effectLst/>
                <a:latin typeface="+mj-lt"/>
              </a:rPr>
              <a:t>Project management involves the planning and organization of a company's resources to move a specific task, event, or duty towards completion. It can involve a one-time project or an ongoing activity, and resources managed include personnel, finances, technology, and intellectual property.</a:t>
            </a:r>
          </a:p>
          <a:p>
            <a:r>
              <a:rPr lang="en-US" dirty="0"/>
              <a:t>Project management is often associated with fields in engineering and construction and, more lately, healthcare and information technology (IT), which typically have a complex set of components that have to be completed and assembled in a set fashion to create a functioning product.</a:t>
            </a:r>
            <a:endParaRPr lang="en-IN" dirty="0"/>
          </a:p>
        </p:txBody>
      </p:sp>
    </p:spTree>
    <p:extLst>
      <p:ext uri="{BB962C8B-B14F-4D97-AF65-F5344CB8AC3E}">
        <p14:creationId xmlns:p14="http://schemas.microsoft.com/office/powerpoint/2010/main" val="109918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48C9-E5A4-AA91-A52F-1F933154491D}"/>
              </a:ext>
            </a:extLst>
          </p:cNvPr>
          <p:cNvSpPr>
            <a:spLocks noGrp="1"/>
          </p:cNvSpPr>
          <p:nvPr>
            <p:ph type="title"/>
          </p:nvPr>
        </p:nvSpPr>
        <p:spPr/>
        <p:txBody>
          <a:bodyPr/>
          <a:lstStyle/>
          <a:p>
            <a:r>
              <a:rPr lang="en-IN" dirty="0"/>
              <a:t>Economics of Project Management</a:t>
            </a:r>
          </a:p>
        </p:txBody>
      </p:sp>
      <p:sp>
        <p:nvSpPr>
          <p:cNvPr id="3" name="Content Placeholder 2">
            <a:extLst>
              <a:ext uri="{FF2B5EF4-FFF2-40B4-BE49-F238E27FC236}">
                <a16:creationId xmlns:a16="http://schemas.microsoft.com/office/drawing/2014/main" id="{1678C86F-6348-22A5-50C0-F7803B15661E}"/>
              </a:ext>
            </a:extLst>
          </p:cNvPr>
          <p:cNvSpPr>
            <a:spLocks noGrp="1"/>
          </p:cNvSpPr>
          <p:nvPr>
            <p:ph idx="1"/>
          </p:nvPr>
        </p:nvSpPr>
        <p:spPr/>
        <p:txBody>
          <a:bodyPr/>
          <a:lstStyle/>
          <a:p>
            <a:r>
              <a:rPr lang="en-US" b="0" i="0" dirty="0">
                <a:solidFill>
                  <a:srgbClr val="000000"/>
                </a:solidFill>
                <a:effectLst/>
                <a:latin typeface="+mj-lt"/>
              </a:rPr>
              <a:t>Economics of Project Management plays a very vital role in the in the successful implementation of the proposal. The analysis is the science of applying economic criteria to select alternate engineering designs or proposals. The available resources have to be managed properly and efficiently. For this, knowledge in the particular domain, skill and necessary tools are required.</a:t>
            </a:r>
            <a:endParaRPr lang="en-IN" dirty="0">
              <a:latin typeface="+mj-lt"/>
            </a:endParaRPr>
          </a:p>
        </p:txBody>
      </p:sp>
    </p:spTree>
    <p:extLst>
      <p:ext uri="{BB962C8B-B14F-4D97-AF65-F5344CB8AC3E}">
        <p14:creationId xmlns:p14="http://schemas.microsoft.com/office/powerpoint/2010/main" val="43472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C3EE-960D-7B9B-C4E8-09B20509460F}"/>
              </a:ext>
            </a:extLst>
          </p:cNvPr>
          <p:cNvSpPr>
            <a:spLocks noGrp="1"/>
          </p:cNvSpPr>
          <p:nvPr>
            <p:ph type="title"/>
          </p:nvPr>
        </p:nvSpPr>
        <p:spPr/>
        <p:txBody>
          <a:bodyPr/>
          <a:lstStyle/>
          <a:p>
            <a:r>
              <a:rPr lang="en-US" b="0" i="0" dirty="0">
                <a:solidFill>
                  <a:srgbClr val="000000"/>
                </a:solidFill>
                <a:effectLst/>
                <a:latin typeface="open sans" panose="020B0606030504020204" pitchFamily="34" charset="0"/>
              </a:rPr>
              <a:t>Steps of engineering economic analysis</a:t>
            </a:r>
            <a:endParaRPr lang="en-IN" dirty="0"/>
          </a:p>
        </p:txBody>
      </p:sp>
      <p:sp>
        <p:nvSpPr>
          <p:cNvPr id="3" name="Content Placeholder 2">
            <a:extLst>
              <a:ext uri="{FF2B5EF4-FFF2-40B4-BE49-F238E27FC236}">
                <a16:creationId xmlns:a16="http://schemas.microsoft.com/office/drawing/2014/main" id="{02F5D1FC-25A1-9138-DD90-E529A78BCFE5}"/>
              </a:ext>
            </a:extLst>
          </p:cNvPr>
          <p:cNvSpPr>
            <a:spLocks noGrp="1"/>
          </p:cNvSpPr>
          <p:nvPr>
            <p:ph idx="1"/>
          </p:nvPr>
        </p:nvSpPr>
        <p:spPr/>
        <p:txBody>
          <a:bodyPr>
            <a:normAutofit fontScale="92500"/>
          </a:bodyPr>
          <a:lstStyle/>
          <a:p>
            <a:pPr marL="514350" indent="-514350" algn="l">
              <a:buFont typeface="+mj-lt"/>
              <a:buAutoNum type="arabicPeriod"/>
            </a:pPr>
            <a:r>
              <a:rPr lang="en-US" b="0" i="0" dirty="0">
                <a:solidFill>
                  <a:srgbClr val="000000"/>
                </a:solidFill>
                <a:effectLst/>
                <a:latin typeface="+mj-lt"/>
              </a:rPr>
              <a:t>Formulation of the problem: The objectives should be clearly understood and well defined. It should be written in a clear and logical format.</a:t>
            </a:r>
          </a:p>
          <a:p>
            <a:pPr marL="514350" indent="-514350" algn="l">
              <a:buFont typeface="+mj-lt"/>
              <a:buAutoNum type="arabicPeriod"/>
            </a:pPr>
            <a:r>
              <a:rPr lang="en-US" b="0" i="0" dirty="0">
                <a:solidFill>
                  <a:srgbClr val="000000"/>
                </a:solidFill>
                <a:effectLst/>
                <a:latin typeface="+mj-lt"/>
              </a:rPr>
              <a:t>Development of alternatives: The number of </a:t>
            </a:r>
            <a:r>
              <a:rPr lang="en-US" b="0" i="0">
                <a:solidFill>
                  <a:srgbClr val="000000"/>
                </a:solidFill>
                <a:effectLst/>
                <a:latin typeface="+mj-lt"/>
              </a:rPr>
              <a:t>alternatives have </a:t>
            </a:r>
            <a:r>
              <a:rPr lang="en-US" b="0" i="0" dirty="0">
                <a:solidFill>
                  <a:srgbClr val="000000"/>
                </a:solidFill>
                <a:effectLst/>
                <a:latin typeface="+mj-lt"/>
              </a:rPr>
              <a:t>to be reduced for further detailed analysis.</a:t>
            </a:r>
          </a:p>
          <a:p>
            <a:pPr marL="514350" indent="-514350" algn="l">
              <a:buFont typeface="+mj-lt"/>
              <a:buAutoNum type="arabicPeriod"/>
            </a:pPr>
            <a:r>
              <a:rPr lang="en-US" b="0" i="0" dirty="0">
                <a:solidFill>
                  <a:srgbClr val="000000"/>
                </a:solidFill>
                <a:effectLst/>
                <a:latin typeface="+mj-lt"/>
              </a:rPr>
              <a:t>Net cash flow for each alternative: Net cash flow for an alternative is based on the economic impacts in terms of the estimated changes in revenues and costs.</a:t>
            </a:r>
          </a:p>
          <a:p>
            <a:pPr marL="514350" indent="-514350" algn="l">
              <a:buFont typeface="+mj-lt"/>
              <a:buAutoNum type="arabicPeriod"/>
            </a:pPr>
            <a:r>
              <a:rPr lang="en-US" b="0" i="0" dirty="0">
                <a:solidFill>
                  <a:srgbClr val="000000"/>
                </a:solidFill>
                <a:effectLst/>
                <a:latin typeface="+mj-lt"/>
              </a:rPr>
              <a:t>Criterion for determining the preferred alternative.</a:t>
            </a:r>
          </a:p>
        </p:txBody>
      </p:sp>
    </p:spTree>
    <p:extLst>
      <p:ext uri="{BB962C8B-B14F-4D97-AF65-F5344CB8AC3E}">
        <p14:creationId xmlns:p14="http://schemas.microsoft.com/office/powerpoint/2010/main" val="180522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141D7-A7F8-0FA5-5534-2F3186CA425F}"/>
              </a:ext>
            </a:extLst>
          </p:cNvPr>
          <p:cNvSpPr>
            <a:spLocks noGrp="1"/>
          </p:cNvSpPr>
          <p:nvPr>
            <p:ph idx="1"/>
          </p:nvPr>
        </p:nvSpPr>
        <p:spPr>
          <a:xfrm>
            <a:off x="914400" y="634482"/>
            <a:ext cx="10439400" cy="6046236"/>
          </a:xfrm>
        </p:spPr>
        <p:txBody>
          <a:bodyPr>
            <a:normAutofit/>
          </a:bodyPr>
          <a:lstStyle/>
          <a:p>
            <a:pPr algn="l"/>
            <a:r>
              <a:rPr lang="en-US" b="0" i="0" dirty="0">
                <a:solidFill>
                  <a:srgbClr val="000000"/>
                </a:solidFill>
                <a:effectLst/>
                <a:latin typeface="open sans" panose="020B0606030504020204" pitchFamily="34" charset="0"/>
              </a:rPr>
              <a:t>The criteria for selection of preferred alternative must be commensurate with the actual situation. It should be seen that the best alternative should serve the long-term interest of the organization.</a:t>
            </a:r>
          </a:p>
          <a:p>
            <a:pPr marL="971550" lvl="1" indent="-514350">
              <a:buFont typeface="+mj-lt"/>
              <a:buAutoNum type="arabicPeriod"/>
            </a:pPr>
            <a:r>
              <a:rPr lang="en-US" b="0" i="0" dirty="0">
                <a:solidFill>
                  <a:srgbClr val="000000"/>
                </a:solidFill>
                <a:effectLst/>
                <a:latin typeface="open sans" panose="020B0606030504020204" pitchFamily="34" charset="0"/>
              </a:rPr>
              <a:t>Comparison of the feasible alternatives: The net cash flow with the economic criterion provides the basis for the economic evaluation and comparison of the alternatives.</a:t>
            </a:r>
          </a:p>
          <a:p>
            <a:pPr marL="971550" lvl="1" indent="-514350">
              <a:buFont typeface="+mj-lt"/>
              <a:buAutoNum type="arabicPeriod"/>
            </a:pPr>
            <a:r>
              <a:rPr lang="en-US" b="0" i="0" dirty="0">
                <a:solidFill>
                  <a:srgbClr val="000000"/>
                </a:solidFill>
                <a:effectLst/>
                <a:latin typeface="open sans" panose="020B0606030504020204" pitchFamily="34" charset="0"/>
              </a:rPr>
              <a:t>Selection of the preferred alternative: Based on the result of the analysis, the alternative best suited for the situation should be recommended.</a:t>
            </a:r>
          </a:p>
          <a:p>
            <a:pPr marL="971550" lvl="1" indent="-514350">
              <a:buFont typeface="+mj-lt"/>
              <a:buAutoNum type="arabicPeriod"/>
            </a:pPr>
            <a:r>
              <a:rPr lang="en-US" b="0" i="0" dirty="0">
                <a:solidFill>
                  <a:srgbClr val="000000"/>
                </a:solidFill>
                <a:effectLst/>
                <a:latin typeface="open sans" panose="020B0606030504020204" pitchFamily="34" charset="0"/>
              </a:rPr>
              <a:t>Post evaluation analysis: The purpose is to continuously improve the operations based on the feedback received.</a:t>
            </a:r>
          </a:p>
          <a:p>
            <a:endParaRPr lang="en-IN" dirty="0"/>
          </a:p>
        </p:txBody>
      </p:sp>
    </p:spTree>
    <p:extLst>
      <p:ext uri="{BB962C8B-B14F-4D97-AF65-F5344CB8AC3E}">
        <p14:creationId xmlns:p14="http://schemas.microsoft.com/office/powerpoint/2010/main" val="29355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38DF-3F4A-DB92-EDE1-2275357A6659}"/>
              </a:ext>
            </a:extLst>
          </p:cNvPr>
          <p:cNvSpPr>
            <a:spLocks noGrp="1"/>
          </p:cNvSpPr>
          <p:nvPr>
            <p:ph type="title"/>
          </p:nvPr>
        </p:nvSpPr>
        <p:spPr/>
        <p:txBody>
          <a:bodyPr/>
          <a:lstStyle/>
          <a:p>
            <a:r>
              <a:rPr lang="en-US" i="0" dirty="0">
                <a:effectLst/>
                <a:latin typeface="open sans" panose="020B0606030504020204" pitchFamily="34" charset="0"/>
              </a:rPr>
              <a:t>Economic Studies</a:t>
            </a:r>
            <a:endParaRPr lang="en-IN" dirty="0"/>
          </a:p>
        </p:txBody>
      </p:sp>
      <p:sp>
        <p:nvSpPr>
          <p:cNvPr id="3" name="Content Placeholder 2">
            <a:extLst>
              <a:ext uri="{FF2B5EF4-FFF2-40B4-BE49-F238E27FC236}">
                <a16:creationId xmlns:a16="http://schemas.microsoft.com/office/drawing/2014/main" id="{A11EAA04-A6F2-2554-9667-6F10C6ADE726}"/>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The economic studies can be classified into the following two types:</a:t>
            </a:r>
          </a:p>
          <a:p>
            <a:pPr marL="514350" indent="-514350" algn="l">
              <a:buFont typeface="+mj-lt"/>
              <a:buAutoNum type="arabicPeriod"/>
            </a:pPr>
            <a:r>
              <a:rPr lang="en-US" b="0" i="0" dirty="0">
                <a:solidFill>
                  <a:srgbClr val="000000"/>
                </a:solidFill>
                <a:effectLst/>
                <a:latin typeface="open sans" panose="020B0606030504020204" pitchFamily="34" charset="0"/>
              </a:rPr>
              <a:t>Primary economic comparisons</a:t>
            </a:r>
          </a:p>
          <a:p>
            <a:pPr marL="514350" indent="-514350" algn="l">
              <a:buFont typeface="+mj-lt"/>
              <a:buAutoNum type="arabicPeriod"/>
            </a:pPr>
            <a:r>
              <a:rPr lang="en-US" b="0" i="0" dirty="0">
                <a:solidFill>
                  <a:srgbClr val="000000"/>
                </a:solidFill>
                <a:effectLst/>
                <a:latin typeface="open sans" panose="020B0606030504020204" pitchFamily="34" charset="0"/>
              </a:rPr>
              <a:t>Time based studies</a:t>
            </a:r>
          </a:p>
          <a:p>
            <a:endParaRPr lang="en-IN" dirty="0"/>
          </a:p>
        </p:txBody>
      </p:sp>
    </p:spTree>
    <p:extLst>
      <p:ext uri="{BB962C8B-B14F-4D97-AF65-F5344CB8AC3E}">
        <p14:creationId xmlns:p14="http://schemas.microsoft.com/office/powerpoint/2010/main" val="58103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FD37-338A-E5C1-CF4E-D71A238B4619}"/>
              </a:ext>
            </a:extLst>
          </p:cNvPr>
          <p:cNvSpPr>
            <a:spLocks noGrp="1"/>
          </p:cNvSpPr>
          <p:nvPr>
            <p:ph type="title"/>
          </p:nvPr>
        </p:nvSpPr>
        <p:spPr/>
        <p:txBody>
          <a:bodyPr/>
          <a:lstStyle/>
          <a:p>
            <a:r>
              <a:rPr lang="en-US" i="0" dirty="0">
                <a:solidFill>
                  <a:srgbClr val="000000"/>
                </a:solidFill>
                <a:effectLst/>
                <a:latin typeface="inherit"/>
              </a:rPr>
              <a:t>Primary economic comparisons</a:t>
            </a:r>
            <a:endParaRPr lang="en-IN" dirty="0"/>
          </a:p>
        </p:txBody>
      </p:sp>
      <p:sp>
        <p:nvSpPr>
          <p:cNvPr id="3" name="Content Placeholder 2">
            <a:extLst>
              <a:ext uri="{FF2B5EF4-FFF2-40B4-BE49-F238E27FC236}">
                <a16:creationId xmlns:a16="http://schemas.microsoft.com/office/drawing/2014/main" id="{3A928B9E-E34F-2161-5028-CF89E839ADCC}"/>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Here the effects of time are irrelevant. All the factors influencing the decisions are already present. There are two types of economic comparisons: Present economic studies and Break-even analysis</a:t>
            </a:r>
          </a:p>
          <a:p>
            <a:endParaRPr lang="en-IN" dirty="0"/>
          </a:p>
        </p:txBody>
      </p:sp>
    </p:spTree>
    <p:extLst>
      <p:ext uri="{BB962C8B-B14F-4D97-AF65-F5344CB8AC3E}">
        <p14:creationId xmlns:p14="http://schemas.microsoft.com/office/powerpoint/2010/main" val="380113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25732-F793-3254-4A66-08413327F7BC}"/>
              </a:ext>
            </a:extLst>
          </p:cNvPr>
          <p:cNvSpPr>
            <a:spLocks noGrp="1"/>
          </p:cNvSpPr>
          <p:nvPr>
            <p:ph idx="1"/>
          </p:nvPr>
        </p:nvSpPr>
        <p:spPr>
          <a:xfrm>
            <a:off x="1306286" y="615820"/>
            <a:ext cx="10047514" cy="5561143"/>
          </a:xfrm>
        </p:spPr>
        <p:txBody>
          <a:bodyPr/>
          <a:lstStyle/>
          <a:p>
            <a:pPr marL="514350" indent="-514350" algn="l">
              <a:buFont typeface="+mj-lt"/>
              <a:buAutoNum type="alphaUcPeriod"/>
            </a:pPr>
            <a:r>
              <a:rPr lang="en-US" b="1" i="0" dirty="0">
                <a:solidFill>
                  <a:srgbClr val="000000"/>
                </a:solidFill>
                <a:effectLst/>
                <a:latin typeface="inherit"/>
              </a:rPr>
              <a:t>Present economic studies</a:t>
            </a:r>
            <a:endParaRPr lang="en-US" b="0" i="0" dirty="0">
              <a:solidFill>
                <a:srgbClr val="000000"/>
              </a:solidFill>
              <a:effectLst/>
              <a:latin typeface="open sans" panose="020B0606030504020204" pitchFamily="34" charset="0"/>
            </a:endParaRPr>
          </a:p>
          <a:p>
            <a:pPr lvl="1"/>
            <a:r>
              <a:rPr lang="en-US" b="0" i="0" dirty="0">
                <a:solidFill>
                  <a:srgbClr val="000000"/>
                </a:solidFill>
                <a:effectLst/>
                <a:latin typeface="open sans" panose="020B0606030504020204" pitchFamily="34" charset="0"/>
              </a:rPr>
              <a:t>Important applications of present economic studies in construction are:</a:t>
            </a:r>
          </a:p>
          <a:p>
            <a:pPr lvl="1"/>
            <a:r>
              <a:rPr lang="en-US" dirty="0">
                <a:solidFill>
                  <a:srgbClr val="000000"/>
                </a:solidFill>
                <a:latin typeface="open sans" panose="020B0606030504020204" pitchFamily="34" charset="0"/>
              </a:rPr>
              <a:t>S</a:t>
            </a:r>
            <a:r>
              <a:rPr lang="en-US" b="0" i="0" dirty="0">
                <a:solidFill>
                  <a:srgbClr val="000000"/>
                </a:solidFill>
                <a:effectLst/>
                <a:latin typeface="open sans" panose="020B0606030504020204" pitchFamily="34" charset="0"/>
              </a:rPr>
              <a:t>election of equipment</a:t>
            </a:r>
          </a:p>
          <a:p>
            <a:pPr lvl="1"/>
            <a:r>
              <a:rPr lang="en-US" dirty="0">
                <a:solidFill>
                  <a:srgbClr val="000000"/>
                </a:solidFill>
                <a:latin typeface="open sans" panose="020B0606030504020204" pitchFamily="34" charset="0"/>
              </a:rPr>
              <a:t>S</a:t>
            </a:r>
            <a:r>
              <a:rPr lang="en-US" b="0" i="0" dirty="0">
                <a:solidFill>
                  <a:srgbClr val="000000"/>
                </a:solidFill>
                <a:effectLst/>
                <a:latin typeface="open sans" panose="020B0606030504020204" pitchFamily="34" charset="0"/>
              </a:rPr>
              <a:t>election of material and construction methods</a:t>
            </a:r>
            <a:endParaRPr lang="en-US" b="1" i="0" dirty="0">
              <a:solidFill>
                <a:srgbClr val="000000"/>
              </a:solidFill>
              <a:effectLst/>
              <a:latin typeface="inherit"/>
            </a:endParaRPr>
          </a:p>
          <a:p>
            <a:pPr marL="514350" indent="-514350" algn="l">
              <a:buFont typeface="+mj-lt"/>
              <a:buAutoNum type="alphaUcPeriod"/>
            </a:pPr>
            <a:r>
              <a:rPr lang="en-US" b="1" i="0" dirty="0">
                <a:solidFill>
                  <a:srgbClr val="000000"/>
                </a:solidFill>
                <a:effectLst/>
                <a:latin typeface="inherit"/>
              </a:rPr>
              <a:t>Break-even analysis</a:t>
            </a:r>
            <a:endParaRPr lang="en-US" b="0" i="0" dirty="0">
              <a:solidFill>
                <a:srgbClr val="000000"/>
              </a:solidFill>
              <a:effectLst/>
              <a:latin typeface="open sans" panose="020B0606030504020204" pitchFamily="34" charset="0"/>
            </a:endParaRPr>
          </a:p>
          <a:p>
            <a:pPr algn="l"/>
            <a:r>
              <a:rPr lang="en-US" sz="2400" b="0" i="0" dirty="0">
                <a:solidFill>
                  <a:srgbClr val="000000"/>
                </a:solidFill>
                <a:effectLst/>
                <a:latin typeface="open sans" panose="020B0606030504020204" pitchFamily="34" charset="0"/>
              </a:rPr>
              <a:t>The break-even analysis is a graphical representation which shows the variation of costs for different processes to achieve the same objective. The analysis can be employed in the selection among the alternatives.</a:t>
            </a:r>
          </a:p>
          <a:p>
            <a:endParaRPr lang="en-IN" dirty="0"/>
          </a:p>
        </p:txBody>
      </p:sp>
    </p:spTree>
    <p:extLst>
      <p:ext uri="{BB962C8B-B14F-4D97-AF65-F5344CB8AC3E}">
        <p14:creationId xmlns:p14="http://schemas.microsoft.com/office/powerpoint/2010/main" val="261504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625-AC01-7937-CE9D-8856E61936CA}"/>
              </a:ext>
            </a:extLst>
          </p:cNvPr>
          <p:cNvSpPr>
            <a:spLocks noGrp="1"/>
          </p:cNvSpPr>
          <p:nvPr>
            <p:ph type="title"/>
          </p:nvPr>
        </p:nvSpPr>
        <p:spPr/>
        <p:txBody>
          <a:bodyPr/>
          <a:lstStyle/>
          <a:p>
            <a:r>
              <a:rPr lang="en-US" i="0" dirty="0">
                <a:solidFill>
                  <a:srgbClr val="000000"/>
                </a:solidFill>
                <a:effectLst/>
                <a:latin typeface="inherit"/>
              </a:rPr>
              <a:t>Time based studies</a:t>
            </a:r>
            <a:endParaRPr lang="en-IN" dirty="0"/>
          </a:p>
        </p:txBody>
      </p:sp>
      <p:sp>
        <p:nvSpPr>
          <p:cNvPr id="3" name="Content Placeholder 2">
            <a:extLst>
              <a:ext uri="{FF2B5EF4-FFF2-40B4-BE49-F238E27FC236}">
                <a16:creationId xmlns:a16="http://schemas.microsoft.com/office/drawing/2014/main" id="{8E9CDC17-D1DC-EDB5-F487-5AAE1050A62D}"/>
              </a:ext>
            </a:extLst>
          </p:cNvPr>
          <p:cNvSpPr>
            <a:spLocks noGrp="1"/>
          </p:cNvSpPr>
          <p:nvPr>
            <p:ph idx="1"/>
          </p:nvPr>
        </p:nvSpPr>
        <p:spPr/>
        <p:txBody>
          <a:bodyPr>
            <a:normAutofit fontScale="92500" lnSpcReduction="20000"/>
          </a:bodyPr>
          <a:lstStyle/>
          <a:p>
            <a:pPr marL="0" indent="0" algn="l">
              <a:buNone/>
            </a:pPr>
            <a:r>
              <a:rPr lang="en-US" b="1" i="0" dirty="0">
                <a:solidFill>
                  <a:srgbClr val="000000"/>
                </a:solidFill>
                <a:effectLst/>
                <a:latin typeface="inherit"/>
              </a:rPr>
              <a:t>A) Cash flow forecasting</a:t>
            </a:r>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Cash flow is the movement of money into or out the company. Purposes of cash flow are:</a:t>
            </a:r>
          </a:p>
          <a:p>
            <a:pPr algn="l"/>
            <a:r>
              <a:rPr lang="en-US" b="0" i="0" dirty="0">
                <a:solidFill>
                  <a:srgbClr val="000000"/>
                </a:solidFill>
                <a:effectLst/>
                <a:latin typeface="open sans" panose="020B0606030504020204" pitchFamily="34" charset="0"/>
              </a:rPr>
              <a:t>It ensures the availability of cash to meet the demand</a:t>
            </a:r>
          </a:p>
          <a:p>
            <a:pPr algn="l"/>
            <a:r>
              <a:rPr lang="en-US" b="0" i="0" dirty="0">
                <a:solidFill>
                  <a:srgbClr val="000000"/>
                </a:solidFill>
                <a:effectLst/>
                <a:latin typeface="open sans" panose="020B0606030504020204" pitchFamily="34" charset="0"/>
              </a:rPr>
              <a:t>It provides an indicator to the lending institutions that the company is capable of the repaying the advances made</a:t>
            </a:r>
          </a:p>
          <a:p>
            <a:pPr algn="l"/>
            <a:r>
              <a:rPr lang="en-US" b="0" i="0" dirty="0">
                <a:solidFill>
                  <a:srgbClr val="000000"/>
                </a:solidFill>
                <a:effectLst/>
                <a:latin typeface="open sans" panose="020B0606030504020204" pitchFamily="34" charset="0"/>
              </a:rPr>
              <a:t>It ensures that cash resources are fully utilized for the benefit of the owner and the investors</a:t>
            </a:r>
          </a:p>
          <a:p>
            <a:endParaRPr lang="en-IN" dirty="0"/>
          </a:p>
        </p:txBody>
      </p:sp>
    </p:spTree>
    <p:extLst>
      <p:ext uri="{BB962C8B-B14F-4D97-AF65-F5344CB8AC3E}">
        <p14:creationId xmlns:p14="http://schemas.microsoft.com/office/powerpoint/2010/main" val="3222557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407</TotalTime>
  <Words>703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Cabin-semi-bold</vt:lpstr>
      <vt:lpstr>Corbel</vt:lpstr>
      <vt:lpstr>inherit</vt:lpstr>
      <vt:lpstr>Open Sans</vt:lpstr>
      <vt:lpstr>Open Sans</vt:lpstr>
      <vt:lpstr>Parallax</vt:lpstr>
      <vt:lpstr>Economics of Project Management</vt:lpstr>
      <vt:lpstr>What Is Project Management? </vt:lpstr>
      <vt:lpstr>Economics of Project Management</vt:lpstr>
      <vt:lpstr>Steps of engineering economic analysis</vt:lpstr>
      <vt:lpstr>PowerPoint Presentation</vt:lpstr>
      <vt:lpstr>Economic Studies</vt:lpstr>
      <vt:lpstr>Primary economic comparisons</vt:lpstr>
      <vt:lpstr>PowerPoint Presentation</vt:lpstr>
      <vt:lpstr>Time based studies</vt:lpstr>
      <vt:lpstr>PowerPoint Presentation</vt:lpstr>
      <vt:lpstr>Expenditure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Project Management</dc:title>
  <dc:creator>Aryan Dhiman</dc:creator>
  <cp:lastModifiedBy>Aryan Dhiman</cp:lastModifiedBy>
  <cp:revision>6</cp:revision>
  <dcterms:created xsi:type="dcterms:W3CDTF">2022-11-13T08:36:56Z</dcterms:created>
  <dcterms:modified xsi:type="dcterms:W3CDTF">2022-11-21T09:53:48Z</dcterms:modified>
</cp:coreProperties>
</file>