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3" r:id="rId1"/>
  </p:sldMasterIdLst>
  <p:notesMasterIdLst>
    <p:notesMasterId r:id="rId19"/>
  </p:notesMasterIdLst>
  <p:handoutMasterIdLst>
    <p:handoutMasterId r:id="rId20"/>
  </p:handoutMasterIdLst>
  <p:sldIdLst>
    <p:sldId id="325" r:id="rId2"/>
    <p:sldId id="360" r:id="rId3"/>
    <p:sldId id="350" r:id="rId4"/>
    <p:sldId id="362" r:id="rId5"/>
    <p:sldId id="355" r:id="rId6"/>
    <p:sldId id="359" r:id="rId7"/>
    <p:sldId id="351" r:id="rId8"/>
    <p:sldId id="361" r:id="rId9"/>
    <p:sldId id="356" r:id="rId10"/>
    <p:sldId id="357" r:id="rId11"/>
    <p:sldId id="352" r:id="rId12"/>
    <p:sldId id="353" r:id="rId13"/>
    <p:sldId id="354" r:id="rId14"/>
    <p:sldId id="358" r:id="rId15"/>
    <p:sldId id="364" r:id="rId16"/>
    <p:sldId id="363" r:id="rId17"/>
    <p:sldId id="349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4DB404-1ED1-4885-BCA8-545C34F5C450}" v="2" dt="2025-01-21T01:32:35.6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206" autoAdjust="0"/>
  </p:normalViewPr>
  <p:slideViewPr>
    <p:cSldViewPr snapToGrid="0">
      <p:cViewPr varScale="1">
        <p:scale>
          <a:sx n="114" d="100"/>
          <a:sy n="114" d="100"/>
        </p:scale>
        <p:origin x="629" y="77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C23CD-14E0-4042-9452-CE10583B8EE8}" type="datetimeFigureOut">
              <a:rPr lang="en-US" smtClean="0"/>
              <a:pPr/>
              <a:t>1/21/2025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F3197-D6D0-4D18-8A5C-B59A7FE0FE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149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B840B3-BE3D-486A-88E6-E66345947A2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5234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3"/>
            <a:ext cx="7543800" cy="197771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2758715"/>
            <a:ext cx="7543800" cy="1440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68680" y="25717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9ED0B53-6FEB-48DF-B297-326A9292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6816" y="-16495"/>
            <a:ext cx="895053" cy="563070"/>
          </a:xfrm>
          <a:prstGeom prst="rect">
            <a:avLst/>
          </a:prstGeom>
        </p:spPr>
      </p:pic>
      <p:pic>
        <p:nvPicPr>
          <p:cNvPr id="1030" name="Picture 6" descr="National Institute of Technology, Raipur - Wikipedia">
            <a:extLst>
              <a:ext uri="{FF2B5EF4-FFF2-40B4-BE49-F238E27FC236}">
                <a16:creationId xmlns:a16="http://schemas.microsoft.com/office/drawing/2014/main" id="{C06AA22D-E206-4558-8467-7A90F3FCF5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32364"/>
            <a:ext cx="822960" cy="92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0B109F3-7BF4-9BDA-A7A8-AE46624B9A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8"/>
          <a:stretch/>
        </p:blipFill>
        <p:spPr bwMode="auto">
          <a:xfrm>
            <a:off x="7480742" y="0"/>
            <a:ext cx="1652243" cy="53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2E5F6F8-9FC1-1B2B-BA3A-1D178DBC54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288" y="24817"/>
            <a:ext cx="1377108" cy="44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8B042E-6236-BDCB-214C-B71253B8FC74}"/>
              </a:ext>
            </a:extLst>
          </p:cNvPr>
          <p:cNvSpPr/>
          <p:nvPr userDrawn="1"/>
        </p:nvSpPr>
        <p:spPr>
          <a:xfrm>
            <a:off x="1" y="4613419"/>
            <a:ext cx="9144000" cy="530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9EC104-C9D6-3326-8843-643DD756B38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485736" y="4638244"/>
            <a:ext cx="1332038" cy="499516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89A5807-446B-C971-7975-EC0B140065BC}"/>
              </a:ext>
            </a:extLst>
          </p:cNvPr>
          <p:cNvSpPr txBox="1">
            <a:spLocks/>
          </p:cNvSpPr>
          <p:nvPr userDrawn="1"/>
        </p:nvSpPr>
        <p:spPr>
          <a:xfrm>
            <a:off x="4730507" y="4632504"/>
            <a:ext cx="984019" cy="3920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-2025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4A8F9A-A54B-BE7D-17C0-F6AA6072D2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t="21972" r="11628"/>
          <a:stretch/>
        </p:blipFill>
        <p:spPr bwMode="auto">
          <a:xfrm>
            <a:off x="1866261" y="-10718"/>
            <a:ext cx="1108296" cy="5881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881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AC4C518-574D-40DA-A9FC-40D04452B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E1A888-8C06-46D8-A92D-0D2DBC2EC555}" type="datetime5">
              <a:rPr lang="en-US" smtClean="0"/>
              <a:t>21-Jan-25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A759259-EBD2-4E21-A41A-A0B036684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0625" y="4834534"/>
            <a:ext cx="2505075" cy="27384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40CBDE5-31FE-4DCA-BC9F-84F4AD4C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7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792473D-02B4-4E21-AAD0-E362D0481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6502E6F-F778-43FE-8DA5-FDDF169B35CC}" type="datetime5">
              <a:rPr lang="en-US" smtClean="0"/>
              <a:t>21-Jan-25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79422E5-E2D0-4999-989E-25E03AB04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0625" y="4834534"/>
            <a:ext cx="2505075" cy="27384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847888F-8834-4954-9F0C-509E3DBF7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36AB20E-6770-4F26-AFE4-692347410F8D}"/>
              </a:ext>
            </a:extLst>
          </p:cNvPr>
          <p:cNvSpPr txBox="1">
            <a:spLocks/>
          </p:cNvSpPr>
          <p:nvPr userDrawn="1"/>
        </p:nvSpPr>
        <p:spPr>
          <a:xfrm>
            <a:off x="4730127" y="4750737"/>
            <a:ext cx="793016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-2024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ADB13E-B4F0-4AD8-85AF-53EEF4C446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17712" y="4800236"/>
            <a:ext cx="900061" cy="33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2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418641"/>
            <a:ext cx="7261036" cy="884379"/>
          </a:xfrm>
        </p:spPr>
        <p:txBody>
          <a:bodyPr/>
          <a:lstStyle>
            <a:lvl1pPr marL="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D036320-4840-4DE5-B263-BB2546B23366}" type="datetime5">
              <a:rPr lang="en-US" smtClean="0"/>
              <a:t>21-Jan-25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636F8-F84E-D498-6E49-5C3CE6D3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1972" r="11628"/>
          <a:stretch/>
        </p:blipFill>
        <p:spPr bwMode="auto">
          <a:xfrm>
            <a:off x="1381513" y="-10717"/>
            <a:ext cx="810844" cy="4302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92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rgbClr val="00206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0A537A6-768F-41B5-80EA-E7EC10B56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B3E5AB-92B3-4731-B36B-C6C433C376A3}" type="datetime5">
              <a:rPr lang="en-US" smtClean="0"/>
              <a:t>21-Jan-25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CB90710-26A3-4DE9-8A2E-0E3AE6757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0625" y="4834534"/>
            <a:ext cx="2505075" cy="27384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20412A5-B06B-4668-8A22-08677A9A8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B923F5-104D-4DBA-839B-12CBF7CC26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17712" y="4800236"/>
            <a:ext cx="900061" cy="337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2FD220-16B7-2E2E-BD20-3EBB904400F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3765" y="-16495"/>
            <a:ext cx="895053" cy="56307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47412DE-BA2E-4782-E61F-EF49FA692F1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8"/>
          <a:stretch/>
        </p:blipFill>
        <p:spPr bwMode="auto">
          <a:xfrm>
            <a:off x="7491757" y="0"/>
            <a:ext cx="1652243" cy="53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5732D72-663C-D96C-03CE-14DB2FA9B6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89" y="24817"/>
            <a:ext cx="1377108" cy="44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National Institute of Technology, Raipur - Wikipedia">
            <a:extLst>
              <a:ext uri="{FF2B5EF4-FFF2-40B4-BE49-F238E27FC236}">
                <a16:creationId xmlns:a16="http://schemas.microsoft.com/office/drawing/2014/main" id="{81061F52-AA46-160E-555B-AEF7E539E7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32364"/>
            <a:ext cx="822960" cy="92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790F6706-ECC5-ECF2-109F-F2321562978D}"/>
              </a:ext>
            </a:extLst>
          </p:cNvPr>
          <p:cNvSpPr txBox="1">
            <a:spLocks/>
          </p:cNvSpPr>
          <p:nvPr userDrawn="1"/>
        </p:nvSpPr>
        <p:spPr>
          <a:xfrm>
            <a:off x="4730508" y="4750737"/>
            <a:ext cx="793016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-2025</a:t>
            </a:r>
          </a:p>
        </p:txBody>
      </p:sp>
    </p:spTree>
    <p:extLst>
      <p:ext uri="{BB962C8B-B14F-4D97-AF65-F5344CB8AC3E}">
        <p14:creationId xmlns:p14="http://schemas.microsoft.com/office/powerpoint/2010/main" val="3849542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495759"/>
            <a:ext cx="7543800" cy="807262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66254D5-2A1F-413C-8DA6-2A66B806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7E0F45F-0172-42AE-ADF8-2E2F86FFF7A3}" type="datetime5">
              <a:rPr lang="en-US" smtClean="0"/>
              <a:t>21-Jan-25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54D0B15-662B-42A8-A7BB-73C0D1441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0625" y="4834534"/>
            <a:ext cx="2505075" cy="27384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69F0AC7-E1F0-473C-B84D-900E8D5C4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4C164A-2B9F-BA77-DBA2-D6AC3C9CD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1972" r="11628"/>
          <a:stretch/>
        </p:blipFill>
        <p:spPr bwMode="auto">
          <a:xfrm>
            <a:off x="1326428" y="-10717"/>
            <a:ext cx="810844" cy="4302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7979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129065"/>
            <a:ext cx="7543800" cy="108806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8D3E2D0-CD32-4EF9-9C00-52B5EB5B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065678B-8067-44C4-A1FF-F0788C1F6804}" type="datetime5">
              <a:rPr lang="en-US" smtClean="0"/>
              <a:t>21-Jan-25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94ECC89-8369-4322-93E6-25ECBA90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0625" y="4834534"/>
            <a:ext cx="2505075" cy="27384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CA8D71F-699F-4772-8FCC-27F874E1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0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0549A08-A80F-45BE-83F0-2E4B897FD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BD68D9-1B06-40CE-ABEF-BE0F2839CE72}" type="datetime5">
              <a:rPr lang="en-US" smtClean="0"/>
              <a:t>21-Jan-25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EA1C4A0-64B8-42ED-92F7-5DA9D0266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0625" y="4834534"/>
            <a:ext cx="2505075" cy="27384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CC44E9-C2E4-44AD-94D4-678CFBCB2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E7AAE8-85FE-0238-C1E4-04941400B5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1972" r="11628"/>
          <a:stretch/>
        </p:blipFill>
        <p:spPr bwMode="auto">
          <a:xfrm>
            <a:off x="1326428" y="-10717"/>
            <a:ext cx="810844" cy="4302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414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28B4A7-DE66-31C8-9D4E-53F547F2A3FC}"/>
              </a:ext>
            </a:extLst>
          </p:cNvPr>
          <p:cNvSpPr/>
          <p:nvPr userDrawn="1"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EA0A4C-5BFE-1A82-9C5A-84126646A32E}"/>
              </a:ext>
            </a:extLst>
          </p:cNvPr>
          <p:cNvSpPr/>
          <p:nvPr userDrawn="1"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A37388-6CBB-363C-20AD-8D2647954F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17712" y="4800236"/>
            <a:ext cx="900061" cy="337524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B37E226-B732-D315-BC31-C7D8CF5DB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9D8B529-2097-40D8-89B4-BFEC357E66C7}" type="datetime5">
              <a:rPr lang="en-US" smtClean="0"/>
              <a:pPr/>
              <a:t>21-Jan-25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82682CB-60C2-B8D4-E8D6-2F81CDC21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E849D11-D826-9C5F-6F45-777E5A149E83}"/>
              </a:ext>
            </a:extLst>
          </p:cNvPr>
          <p:cNvSpPr txBox="1">
            <a:spLocks/>
          </p:cNvSpPr>
          <p:nvPr userDrawn="1"/>
        </p:nvSpPr>
        <p:spPr>
          <a:xfrm>
            <a:off x="4730508" y="4750737"/>
            <a:ext cx="793016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-2025</a:t>
            </a:r>
          </a:p>
        </p:txBody>
      </p:sp>
    </p:spTree>
    <p:extLst>
      <p:ext uri="{BB962C8B-B14F-4D97-AF65-F5344CB8AC3E}">
        <p14:creationId xmlns:p14="http://schemas.microsoft.com/office/powerpoint/2010/main" val="716831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844839"/>
            <a:ext cx="2647200" cy="273844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algn="ctr"/>
            <a:fld id="{E8697BDF-1707-4265-9525-251DD25195E2}" type="datetime5">
              <a:rPr lang="en-US" smtClean="0"/>
              <a:t>21-Jan-25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FE0A55-3B78-4C31-8A3A-027E7357A604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9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4844839"/>
            <a:ext cx="2952626" cy="273844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algn="ctr"/>
            <a:fld id="{4C504D3F-7DF9-49FA-AC13-1C3BE758E4D7}" type="datetime5">
              <a:rPr lang="en-US" smtClean="0"/>
              <a:t>21-Jan-25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7081" y="4857360"/>
            <a:ext cx="907337" cy="273844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/>
          <a:lstStyle/>
          <a:p>
            <a:fld id="{C4FE0A55-3B78-4C31-8A3A-027E7357A604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4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1" y="441677"/>
            <a:ext cx="7261036" cy="861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3B4D981C-0E8D-481B-8854-1FC147A38199}"/>
              </a:ext>
            </a:extLst>
          </p:cNvPr>
          <p:cNvSpPr txBox="1">
            <a:spLocks/>
          </p:cNvSpPr>
          <p:nvPr userDrawn="1"/>
        </p:nvSpPr>
        <p:spPr>
          <a:xfrm>
            <a:off x="4730508" y="4750737"/>
            <a:ext cx="793016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-2025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A12822D-9527-45B7-A810-702066542DF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917712" y="4800236"/>
            <a:ext cx="900061" cy="337524"/>
          </a:xfrm>
          <a:prstGeom prst="rect">
            <a:avLst/>
          </a:prstGeom>
        </p:spPr>
      </p:pic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2D835C6A-4B4C-45F2-8DAD-16EE47896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9D8B529-2097-40D8-89B4-BFEC357E66C7}" type="datetime5">
              <a:rPr lang="en-US" smtClean="0"/>
              <a:t>21-Jan-25</a:t>
            </a:fld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74840D43-5CD2-4AD0-90CA-F547A3B1F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6" descr="National Institute of Technology, Raipur - Wikipedia">
            <a:extLst>
              <a:ext uri="{FF2B5EF4-FFF2-40B4-BE49-F238E27FC236}">
                <a16:creationId xmlns:a16="http://schemas.microsoft.com/office/drawing/2014/main" id="{566A8AD7-3110-4093-A9C8-7A9D0C5606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9288"/>
            <a:ext cx="633046" cy="71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04E65B-EDB6-4A69-0C0E-D8374BCFC5A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81316" y="2793"/>
            <a:ext cx="633046" cy="39824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B552601-31A1-9434-8D0C-A957097A00E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8"/>
          <a:stretch/>
        </p:blipFill>
        <p:spPr bwMode="auto">
          <a:xfrm>
            <a:off x="8083997" y="25610"/>
            <a:ext cx="1060003" cy="34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49B6AC2-BE85-E43C-9139-144ED629F9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437" y="14855"/>
            <a:ext cx="1112678" cy="36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9DF1C3-CD51-89F3-4CF8-0BCCE5648B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t="21972" r="11628"/>
          <a:stretch/>
        </p:blipFill>
        <p:spPr bwMode="auto">
          <a:xfrm>
            <a:off x="1381513" y="-10717"/>
            <a:ext cx="810844" cy="4302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027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hdr="0" ft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5A2B-132F-45D6-88C1-327B6AC3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778555"/>
            <a:ext cx="7543800" cy="1878968"/>
          </a:xfrm>
        </p:spPr>
        <p:txBody>
          <a:bodyPr>
            <a:noAutofit/>
          </a:bodyPr>
          <a:lstStyle/>
          <a:p>
            <a:pPr marR="30480" algn="ctr">
              <a:spcAft>
                <a:spcPts val="400"/>
              </a:spcAft>
            </a:pPr>
            <a:r>
              <a:rPr lang="en-US" sz="28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 Extra Bold" panose="02060903040505020403" pitchFamily="18" charset="0"/>
              </a:rPr>
              <a:t>Seasonal Autoregressive Integrated Moving</a:t>
            </a:r>
            <a:br>
              <a:rPr lang="en-US" sz="28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 Extra Bold" panose="02060903040505020403" pitchFamily="18" charset="0"/>
              </a:rPr>
            </a:br>
            <a:r>
              <a:rPr lang="en-US" sz="28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 Extra Bold" panose="02060903040505020403" pitchFamily="18" charset="0"/>
              </a:rPr>
              <a:t>Average (SARIMA) Model for Forecasting Electrical Load</a:t>
            </a:r>
            <a:br>
              <a:rPr lang="en-US" sz="28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 Extra Bold" panose="02060903040505020403" pitchFamily="18" charset="0"/>
              </a:rPr>
            </a:br>
            <a:r>
              <a:rPr lang="en-US" sz="28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 Extra Bold" panose="02060903040505020403" pitchFamily="18" charset="0"/>
              </a:rPr>
              <a:t>of Chhattisgarh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03A19-4C39-4E7D-839A-03C71BE69911}"/>
              </a:ext>
            </a:extLst>
          </p:cNvPr>
          <p:cNvSpPr txBox="1"/>
          <p:nvPr/>
        </p:nvSpPr>
        <p:spPr>
          <a:xfrm>
            <a:off x="3660810" y="71056"/>
            <a:ext cx="1822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 - 24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8C43F-1D31-40C5-A8DE-FC42F2908B9C}"/>
              </a:ext>
            </a:extLst>
          </p:cNvPr>
          <p:cNvSpPr txBox="1"/>
          <p:nvPr/>
        </p:nvSpPr>
        <p:spPr>
          <a:xfrm>
            <a:off x="1348422" y="3572031"/>
            <a:ext cx="7055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cap="none" spc="0" dirty="0">
                <a:ln/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1800" b="1" cap="none" spc="0" dirty="0">
                <a:ln/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Aryan Soni , B.tech. 3</a:t>
            </a:r>
            <a:r>
              <a:rPr lang="en-US" sz="1800" b="1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year ,</a:t>
            </a:r>
          </a:p>
          <a:p>
            <a:r>
              <a:rPr lang="en-US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Department of Biomedical Engineering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, NIT Raipur </a:t>
            </a:r>
            <a:r>
              <a:rPr lang="en-US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788E7-A2FD-4441-D333-F427034AF934}"/>
              </a:ext>
            </a:extLst>
          </p:cNvPr>
          <p:cNvSpPr txBox="1"/>
          <p:nvPr/>
        </p:nvSpPr>
        <p:spPr>
          <a:xfrm>
            <a:off x="800100" y="2817159"/>
            <a:ext cx="7483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work delves into forecasting electrical load, which is essential for effective energy management and infrastructure planning, using the SARIMA model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8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54"/>
    </mc:Choice>
    <mc:Fallback xmlns="">
      <p:transition spd="slow" advTm="2785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5B39-2316-5F87-B29E-8A87479B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714B8-3F95-B813-2BEE-06E5062D0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3) </a:t>
            </a:r>
            <a:r>
              <a:rPr lang="en-US" sz="1800" b="1" i="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Moving Average (MA) Component</a:t>
            </a:r>
            <a:r>
              <a:rPr lang="en-US" sz="18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1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The "MA" in SARIMA represents the moving average component, which models the dependency </a:t>
            </a:r>
            <a:r>
              <a:rPr lang="en-US" sz="18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between the current data point and past prediction errors</a:t>
            </a:r>
            <a:r>
              <a:rPr lang="en-US" sz="1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It helps capture short-term noise in the data.</a:t>
            </a:r>
          </a:p>
          <a:p>
            <a:pPr marL="0" indent="0">
              <a:buNone/>
            </a:pPr>
            <a:endParaRPr lang="en-US" sz="18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18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18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18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C258C-3943-A085-5860-C498A4BC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6320-4840-4DE5-B263-BB2546B23366}" type="datetime5">
              <a:rPr lang="en-US" smtClean="0"/>
              <a:t>21-Jan-25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CCC22-3D26-92AB-BE89-4D344C0D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D3DA0-6417-4641-BD7E-E19D7711A787}"/>
              </a:ext>
            </a:extLst>
          </p:cNvPr>
          <p:cNvSpPr/>
          <p:nvPr/>
        </p:nvSpPr>
        <p:spPr>
          <a:xfrm>
            <a:off x="1754841" y="2796988"/>
            <a:ext cx="5667935" cy="1043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SARIMA = SEASONALITY + ARIMA</a:t>
            </a:r>
          </a:p>
        </p:txBody>
      </p:sp>
    </p:spTree>
    <p:extLst>
      <p:ext uri="{BB962C8B-B14F-4D97-AF65-F5344CB8AC3E}">
        <p14:creationId xmlns:p14="http://schemas.microsoft.com/office/powerpoint/2010/main" val="323293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FAD7-9F54-3B57-3C05-54118615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7) Review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7CBD-8643-825C-F388-B1D902EF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384301"/>
            <a:ext cx="8038652" cy="3017520"/>
          </a:xfrm>
        </p:spPr>
        <p:txBody>
          <a:bodyPr/>
          <a:lstStyle/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Seasonality handling of electricity load data typically exhibits </a:t>
            </a: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strong seasonal patterns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, with variations depending on the time of </a:t>
            </a: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day, week, or year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. Regarding interpretability, SARIMA models are relatively straightforward compared to complex machine learning models like LSTMs or CNNs.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</a:rPr>
              <a:t>T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he computational complexity of SARIMA models is </a:t>
            </a: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less intensive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than deep learning models. This makes SARIMA suitable for real-time forecasting, where quick updates are essential.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SARIMA combines trend and seasonal components seamlessly, allowing it to capture both </a:t>
            </a: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long-term trends and short-term seasonal variations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 in electricity load value.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F7317-B820-895B-8F27-C8C71C0D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2915-74F0-4F8B-BC6B-A23325B697E8}" type="datetime5">
              <a:rPr lang="en-US" smtClean="0"/>
              <a:t>21-Jan-25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AA055-908C-B2D5-3175-95D297A8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6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3333-A565-B10F-113D-3B234348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8) 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2C7E9-4436-B4B4-5B3D-C70A5C35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lnSpc>
                <a:spcPct val="107000"/>
              </a:lnSpc>
              <a:buClr>
                <a:schemeClr val="tx1"/>
              </a:buClr>
              <a:buNone/>
            </a:pPr>
            <a:r>
              <a:rPr lang="en-US" sz="18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Model Operation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</a:p>
          <a:p>
            <a:pPr marL="342900" lvl="0" indent="-342900" algn="just">
              <a:lnSpc>
                <a:spcPct val="107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Differencing the time series to achieve stationarity, using both non-seasonal (d) and seasonal (D) differencing.</a:t>
            </a:r>
            <a:endParaRPr lang="en-IN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lnSpc>
                <a:spcPct val="107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Applying autoregressive (AR) and moving average (MA) components to the differenced series to model the underlying process.</a:t>
            </a:r>
            <a:endParaRPr lang="en-IN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lnSpc>
                <a:spcPct val="107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Including Seasonal AR (SAR) and seasonal MA terms to capture seasonal dependencies.</a:t>
            </a:r>
            <a:endParaRPr lang="en-IN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arenR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460C4-3384-9E83-4636-66111AF5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6320-4840-4DE5-B263-BB2546B23366}" type="datetime5">
              <a:rPr lang="en-US" smtClean="0"/>
              <a:t>21-Jan-25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9793A-DD64-4245-CB6F-DE88CD3A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8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475F-B555-362C-08FC-48A0C355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9) Result (2024 only):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337F6-33FE-069B-34A8-1B3BF904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6320-4840-4DE5-B263-BB2546B23366}" type="datetime5">
              <a:rPr lang="en-US" smtClean="0"/>
              <a:t>21-Jan-25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94AD2-81E3-63BE-69AE-CF032071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585671-917E-D799-A45B-C5E46A7FE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75" y="1378324"/>
            <a:ext cx="6887208" cy="30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499B4A-0AD3-8F23-7385-F7015F4BD95D}"/>
              </a:ext>
            </a:extLst>
          </p:cNvPr>
          <p:cNvSpPr/>
          <p:nvPr/>
        </p:nvSpPr>
        <p:spPr>
          <a:xfrm>
            <a:off x="316006" y="1391024"/>
            <a:ext cx="8491818" cy="31058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21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653C-8DE7-A2C4-3646-75414C50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10) Result (2025) 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2792-EF20-4316-285C-78467954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6320-4840-4DE5-B263-BB2546B23366}" type="datetime5">
              <a:rPr lang="en-US" smtClean="0"/>
              <a:t>21-Jan-25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44512-B977-570A-091A-972CD1A4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7387D7-2985-97FD-3381-BBDB32176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03" y="1391024"/>
            <a:ext cx="4144497" cy="3017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9476D4-2F5E-D39B-25F1-863F63AA1F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0"/>
          <a:stretch/>
        </p:blipFill>
        <p:spPr bwMode="auto">
          <a:xfrm>
            <a:off x="4453479" y="1391025"/>
            <a:ext cx="4354345" cy="30178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1B0114-82E4-A3A0-3F78-E67BD518FD1E}"/>
              </a:ext>
            </a:extLst>
          </p:cNvPr>
          <p:cNvSpPr/>
          <p:nvPr/>
        </p:nvSpPr>
        <p:spPr>
          <a:xfrm>
            <a:off x="316006" y="1391024"/>
            <a:ext cx="8491818" cy="31058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01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5C0B-8710-0105-9DF2-4262BDA6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Limitations: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11CAE-3691-25E9-8ABA-F0F68FE07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US" sz="18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Dependence on Parameter Tuning 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Parameter selection is often manual or computationally intensive, requiring significant domain knowledge or </a:t>
            </a: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trial-and-error.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IN" sz="18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Sensitivity to Outliers</a:t>
            </a:r>
            <a:r>
              <a:rPr lang="en-US" sz="18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Outliers can </a:t>
            </a: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skew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predictions and degrade model accuracy significantly.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US" sz="18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Suitable for Real-Time Applications 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Difficult to use for real-time or </a:t>
            </a: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high-frequency energy management 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US" sz="18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Ineffectiveness with Sparse or Missing Data 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Requires </a:t>
            </a: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interpolation or imputation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which might introduce errors.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527BA-8E8B-40E7-6A34-C1076E89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6320-4840-4DE5-B263-BB2546B23366}" type="datetime5">
              <a:rPr lang="en-US" smtClean="0"/>
              <a:t>21-Jan-25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36CB7-B120-EE08-656B-4EDA7F8B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09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E239-5AD0-82B2-4F0B-58650C5F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F6AA-8D1E-F37E-7B43-70E5A1BE1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Storage Optimization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Pricing and Market Strategies</a:t>
            </a:r>
            <a:endParaRPr lang="en-IN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Integration of Electric Vehicles (EVs)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Cold-Chain Logistics Energy Management</a:t>
            </a:r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Urban Cooling and Heating Systems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IN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Behavioral</a:t>
            </a:r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Energy Consumption </a:t>
            </a:r>
            <a:r>
              <a:rPr lang="en-IN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Modeling</a:t>
            </a:r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689D1-D8ED-805C-1684-D28BA17D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6320-4840-4DE5-B263-BB2546B23366}" type="datetime5">
              <a:rPr lang="en-US" smtClean="0"/>
              <a:t>21-Jan-25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DD952-564D-DB04-6DFA-3C467271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70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FBE72-9FBB-4D3C-AB03-A0171EF1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FA9-D54D-4E90-9EBC-A544B123683E}" type="datetime5">
              <a:rPr lang="en-US" smtClean="0"/>
              <a:t>21-Jan-25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C5F36-3614-4D2A-A473-1E4CCAFD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EF5D32-A596-4BF7-9762-EA1FFFB49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25" y="1384300"/>
            <a:ext cx="7543800" cy="19107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ctr">
              <a:buNone/>
            </a:pP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</a:rPr>
              <a:t>Any queries and suggestions please….</a:t>
            </a:r>
          </a:p>
          <a:p>
            <a:pPr marL="0" indent="0" algn="ctr">
              <a:buNone/>
            </a:pP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7661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952-F8DB-17D2-53F5-81091AF6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 of Contents</a:t>
            </a:r>
            <a:r>
              <a:rPr lang="en-IN" b="1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94F4-E9A5-F30F-D9B4-4C59728F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Aim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Input Data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Reason to choose SARIMA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Representation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Components of SARIMA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Points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Methodology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</a:p>
          <a:p>
            <a:pPr marL="342900" indent="-342900">
              <a:buFont typeface="+mj-lt"/>
              <a:buAutoNum type="arabicParenR"/>
            </a:pPr>
            <a:endParaRPr lang="en-IN" dirty="0"/>
          </a:p>
          <a:p>
            <a:pPr marL="342900" indent="-342900">
              <a:buFont typeface="+mj-lt"/>
              <a:buAutoNum type="arabicParenR"/>
            </a:pPr>
            <a:endParaRPr lang="en-IN" dirty="0"/>
          </a:p>
          <a:p>
            <a:pPr marL="342900" indent="-342900">
              <a:buFont typeface="+mj-lt"/>
              <a:buAutoNum type="arabicParenR"/>
            </a:pPr>
            <a:endParaRPr lang="en-IN" dirty="0"/>
          </a:p>
          <a:p>
            <a:pPr marL="342900" indent="-342900">
              <a:buFont typeface="+mj-lt"/>
              <a:buAutoNum type="arabicParenR"/>
            </a:pPr>
            <a:endParaRPr lang="en-IN" dirty="0"/>
          </a:p>
          <a:p>
            <a:pPr marL="342900" indent="-342900">
              <a:buFont typeface="+mj-lt"/>
              <a:buAutoNum type="arabicParenR"/>
            </a:pPr>
            <a:endParaRPr lang="en-IN" dirty="0"/>
          </a:p>
          <a:p>
            <a:pPr marL="342900" indent="-342900">
              <a:buFont typeface="+mj-lt"/>
              <a:buAutoNum type="arabicParenR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BDD93-443A-05B3-2CE8-0E3AAD33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6320-4840-4DE5-B263-BB2546B23366}" type="datetime5">
              <a:rPr lang="en-US" smtClean="0"/>
              <a:t>21-Jan-25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A78C6-749C-DE1B-9794-053CC21F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F69-FD50-8192-5223-86AF4721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609600"/>
            <a:ext cx="7543799" cy="693420"/>
          </a:xfrm>
        </p:spPr>
        <p:txBody>
          <a:bodyPr>
            <a:normAutofit/>
          </a:bodyPr>
          <a:lstStyle/>
          <a:p>
            <a:r>
              <a:rPr lang="en-US" sz="2800" b="1" u="sng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1) Introduction</a:t>
            </a:r>
            <a:r>
              <a:rPr lang="en-US" sz="2800" b="1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5F5A-90F1-E0FE-903F-0E058153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384301"/>
            <a:ext cx="8005034" cy="3017520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Electrical load  value forecasting for Chhattisgarh state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has been accomplished using the Seasonal Autoregressive Integrated Moving Average (SARIMA) model.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input dataset comprises electricity load data for the years </a:t>
            </a: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2021, 2022, and 2023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This data is utilized to predict the load values for the year </a:t>
            </a: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2024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2025.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Seasonal Autoregressive Integrated Moving Average (SARIMA) model stands as an exceptional forecasting tool, leveraging its instantaneous average-based architecture to predict future values with high accuracy.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model’s performance was evaluated using standard statistical metrics, ensuring accurate and reliable predictions.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D2186-417B-C375-4E15-E9DC138D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543-E9C8-462A-887E-E61290F702BF}" type="datetime5">
              <a:rPr lang="en-US" smtClean="0"/>
              <a:t>21-Jan-25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47DD3-952F-760F-353B-F97E718E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5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9E16-B9B1-611D-05A7-4A5D220D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2) Input Data </a:t>
            </a:r>
            <a:r>
              <a:rPr lang="en-IN" sz="28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17FA-A432-762B-8C80-CD6227407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The very first step is taking monthly electricity load values. </a:t>
            </a:r>
            <a:endParaRPr lang="en-IN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The load values is collected at every </a:t>
            </a:r>
            <a:r>
              <a:rPr lang="en-US" sz="18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15 minutes interval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, thus in every single hour in a day, </a:t>
            </a:r>
            <a:r>
              <a:rPr lang="en-US" sz="18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4 load value points 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are collected which results in </a:t>
            </a: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96 value points for one day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. For one complete month (31 days’ count) we have </a:t>
            </a: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2976 load value points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For forecasting the load value for </a:t>
            </a: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January of 2024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, previous three years load value points of similar month are taken as input for SARIMA model i.e. for </a:t>
            </a: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January 2021,2022 and 2023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. Collectively </a:t>
            </a: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8928 (2976 X 3) 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electricity load values are taken.</a:t>
            </a:r>
            <a:endParaRPr lang="en-IN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A6D8C-83A5-4834-3601-03D01FB6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6320-4840-4DE5-B263-BB2546B23366}" type="datetime5">
              <a:rPr lang="en-US" smtClean="0"/>
              <a:t>21-Jan-25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78F9C-78B9-03F8-7EE1-CCDC8A33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2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AE09-5287-2C4D-1F2E-7F6D1C80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3) Aim: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538FA-9DA9-BA43-BE04-D2CEBFD9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6320-4840-4DE5-B263-BB2546B23366}" type="datetime5">
              <a:rPr lang="en-US" smtClean="0"/>
              <a:t>21-Jan-25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DD562-B29B-D3B8-4F1D-527F89BE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566BE48-E819-4114-3B75-F98CDDEF51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6311" y="1532572"/>
            <a:ext cx="803461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The primary aim of this study is to develop an accurate forecasting model for electricity load values in Chhattisgarh state, with predictions generated at </a:t>
            </a:r>
            <a:r>
              <a:rPr kumimoji="0" lang="en-US" altLang="en-US" sz="1800" b="1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15-minute </a:t>
            </a:r>
            <a:r>
              <a:rPr kumimoji="0" lang="en-US" altLang="en-US" sz="1800" b="1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intervals</a:t>
            </a:r>
            <a:r>
              <a:rPr kumimoji="0" lang="en-US" altLang="en-US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.</a:t>
            </a:r>
          </a:p>
          <a:p>
            <a:pPr marL="342900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</a:pPr>
            <a:r>
              <a:rPr lang="en-US" alt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The </a:t>
            </a:r>
            <a:r>
              <a:rPr lang="en-US" altLang="en-US" sz="18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forecast horizon </a:t>
            </a:r>
            <a:r>
              <a:rPr lang="en-US" alt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has been strategically pre-defined to span a one-week time period, encompassing a total of </a:t>
            </a:r>
            <a:r>
              <a:rPr lang="en-US" alt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672</a:t>
            </a:r>
            <a:r>
              <a:rPr lang="en-US" alt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future time points (96 intervals per day × 7 days). </a:t>
            </a:r>
            <a:endParaRPr kumimoji="0" lang="en-US" altLang="en-US" sz="18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8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This approach ensures precise forecasting of electricity demand for the subsequent week.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endParaRPr kumimoji="0" lang="en-US" altLang="en-US" sz="18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88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1442-B936-FE7F-0489-8D57DE0C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96765"/>
            <a:ext cx="7261036" cy="884379"/>
          </a:xfrm>
        </p:spPr>
        <p:txBody>
          <a:bodyPr>
            <a:normAutofit/>
          </a:bodyPr>
          <a:lstStyle/>
          <a:p>
            <a:r>
              <a:rPr lang="en-IN" sz="2800" b="1" u="sng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4) Reason to choose SARIMA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17B12-46C0-91E4-787F-BB2A943C8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2" y="1196042"/>
            <a:ext cx="7543800" cy="3017520"/>
          </a:xfrm>
        </p:spPr>
        <p:txBody>
          <a:bodyPr>
            <a:no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IN" sz="18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Small Dataset Handling</a:t>
            </a:r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SARIMA performs well with smaller datasets, whereas deep learning models like LSTM, CNN, and ANN require large datasets for effective training and generalization.</a:t>
            </a:r>
            <a:endParaRPr lang="en-IN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IN" sz="18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 Computational Complexity</a:t>
            </a:r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SARIMA is computationally </a:t>
            </a: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less intensive 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faster to implement, making it ideal for projects with limited resources or tight timelines</a:t>
            </a:r>
            <a:endParaRPr lang="en-IN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IN" sz="18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Focus on Time Series</a:t>
            </a:r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SARIMA explicitly incorporates time series features like </a:t>
            </a: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seasonality, trend, and noise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into its design, eliminating the need for extensive feature engineering.</a:t>
            </a:r>
            <a:endParaRPr lang="en-IN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n-IN" sz="1800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Avoidance of Overfitting</a:t>
            </a:r>
            <a:r>
              <a:rPr lang="en-IN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Unlike deep learning models, which risk </a:t>
            </a: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overfitting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when the dataset is small or noisy, SARIMA uses a simpler structure that generalizes well.</a:t>
            </a:r>
            <a:endParaRPr lang="en-IN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EF30A-FF20-B7AA-0B28-DBD6422A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6320-4840-4DE5-B263-BB2546B23366}" type="datetime5">
              <a:rPr lang="en-US" smtClean="0"/>
              <a:t>21-Jan-25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4B14F-BC33-BE58-4172-7C5F6FA0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3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FD7722-695E-2F99-721C-EFBF9DF3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5) Working Representation </a:t>
            </a:r>
            <a:r>
              <a:rPr lang="en-IN" sz="2800" b="1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06FC3-8424-29FD-9376-35C3E5F2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FB58-23C4-470D-A1BB-33E01EE720A3}" type="datetime5">
              <a:rPr lang="en-US" smtClean="0"/>
              <a:t>21-Jan-25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D2E84-C6ED-F04A-5C70-6FE3B02A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75D022-DB92-6F34-6C2C-054A2B8ADD55}"/>
              </a:ext>
            </a:extLst>
          </p:cNvPr>
          <p:cNvSpPr/>
          <p:nvPr/>
        </p:nvSpPr>
        <p:spPr>
          <a:xfrm>
            <a:off x="6687886" y="1871980"/>
            <a:ext cx="2259106" cy="13273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FA63E4-044E-AC06-060D-D55654FB9707}"/>
              </a:ext>
            </a:extLst>
          </p:cNvPr>
          <p:cNvSpPr/>
          <p:nvPr/>
        </p:nvSpPr>
        <p:spPr>
          <a:xfrm>
            <a:off x="197008" y="1803695"/>
            <a:ext cx="2415988" cy="16858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D2E77831-EA2B-9447-745F-2E1E05044BAD}"/>
              </a:ext>
            </a:extLst>
          </p:cNvPr>
          <p:cNvSpPr/>
          <p:nvPr/>
        </p:nvSpPr>
        <p:spPr>
          <a:xfrm>
            <a:off x="3027829" y="1375532"/>
            <a:ext cx="2780187" cy="3230081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6971B3-2FA5-46E4-908F-8FB43F0745CD}"/>
              </a:ext>
            </a:extLst>
          </p:cNvPr>
          <p:cNvCxnSpPr/>
          <p:nvPr/>
        </p:nvCxnSpPr>
        <p:spPr>
          <a:xfrm>
            <a:off x="2689412" y="2657374"/>
            <a:ext cx="2756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698839-605A-4676-188A-7BD740538A3E}"/>
              </a:ext>
            </a:extLst>
          </p:cNvPr>
          <p:cNvCxnSpPr>
            <a:cxnSpLocks/>
          </p:cNvCxnSpPr>
          <p:nvPr/>
        </p:nvCxnSpPr>
        <p:spPr>
          <a:xfrm>
            <a:off x="6022041" y="2571750"/>
            <a:ext cx="5468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CD81AB-B416-79FA-E028-20B0C5083DCD}"/>
              </a:ext>
            </a:extLst>
          </p:cNvPr>
          <p:cNvSpPr txBox="1"/>
          <p:nvPr/>
        </p:nvSpPr>
        <p:spPr>
          <a:xfrm>
            <a:off x="611841" y="2087886"/>
            <a:ext cx="164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 data value of years 2021 , 22 , 23.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1ED73A-B2B8-EFA8-355C-D53C72264EAB}"/>
              </a:ext>
            </a:extLst>
          </p:cNvPr>
          <p:cNvSpPr txBox="1"/>
          <p:nvPr/>
        </p:nvSpPr>
        <p:spPr>
          <a:xfrm>
            <a:off x="3179101" y="1971585"/>
            <a:ext cx="19901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Seasonal Autoregressive Moving Average (SARIMA) model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Uses the concept of 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moving average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forecast horizon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predict values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7D54F4-4678-A7DC-AC32-4CE41F35FEB0}"/>
              </a:ext>
            </a:extLst>
          </p:cNvPr>
          <p:cNvSpPr txBox="1"/>
          <p:nvPr/>
        </p:nvSpPr>
        <p:spPr>
          <a:xfrm>
            <a:off x="6805548" y="1971585"/>
            <a:ext cx="1848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Predictions for the year 2024 and 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5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10229-38A1-C4E7-CE8B-2DB27FC12C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036320-4840-4DE5-B263-BB2546B23366}" type="datetime5">
              <a:rPr lang="en-US" smtClean="0"/>
              <a:t>21-Jan-25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89C18-F1A9-27D7-A92D-BE39D291D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E5BA3C-DD09-423B-B0FF-9AB96F47CFF5}" type="slidenum">
              <a:rPr lang="en-US" sz="1600" b="1" smtClean="0"/>
              <a:pPr/>
              <a:t>8</a:t>
            </a:fld>
            <a:endParaRPr lang="en-US" sz="1600" b="1" dirty="0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E1F270BB-F1CF-0F4D-D2FD-4BD3F271C4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91" y="100853"/>
            <a:ext cx="6755125" cy="46190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3804BB-A13A-443E-C864-EF026BF91290}"/>
              </a:ext>
            </a:extLst>
          </p:cNvPr>
          <p:cNvSpPr txBox="1"/>
          <p:nvPr/>
        </p:nvSpPr>
        <p:spPr>
          <a:xfrm>
            <a:off x="141194" y="389965"/>
            <a:ext cx="270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Flowchart of the Model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5118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8B9F-317E-C620-45CE-07F90512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1" y="418642"/>
            <a:ext cx="7261036" cy="468864"/>
          </a:xfrm>
        </p:spPr>
        <p:txBody>
          <a:bodyPr>
            <a:normAutofit/>
          </a:bodyPr>
          <a:lstStyle/>
          <a:p>
            <a:r>
              <a:rPr lang="en-IN" sz="2800" b="1" u="sng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6) Components of SARIMA: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E66C7-E87F-DDE6-7606-30F8FE75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995083"/>
            <a:ext cx="8072269" cy="3146612"/>
          </a:xfrm>
        </p:spPr>
        <p:txBody>
          <a:bodyPr>
            <a:noAutofit/>
          </a:bodyPr>
          <a:lstStyle/>
          <a:p>
            <a:pPr marL="342900" indent="-342900" algn="l" fontAlgn="base">
              <a:spcAft>
                <a:spcPts val="1800"/>
              </a:spcAft>
              <a:buClr>
                <a:schemeClr val="tx1"/>
              </a:buClr>
              <a:buFont typeface="+mj-lt"/>
              <a:buAutoNum type="arabicParenR"/>
            </a:pPr>
            <a:r>
              <a:rPr lang="en-US" sz="1800" b="1" i="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Seasonal Component</a:t>
            </a:r>
            <a:r>
              <a:rPr lang="en-US" sz="1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 The "S" in SARIMA represents seasonality, which refers to repeating patterns in the data. This could be </a:t>
            </a:r>
            <a:r>
              <a:rPr lang="en-US" sz="18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daily, monthly, yearly, or any other regular interval</a:t>
            </a:r>
            <a:r>
              <a:rPr lang="en-US" sz="1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Identifying and modelling the seasonal component is a key strength of SARIMA.</a:t>
            </a:r>
          </a:p>
          <a:p>
            <a:pPr marL="342900" indent="-342900" algn="l" fontAlgn="base">
              <a:spcAft>
                <a:spcPts val="1800"/>
              </a:spcAft>
              <a:buClr>
                <a:schemeClr val="tx1"/>
              </a:buClr>
              <a:buFont typeface="+mj-lt"/>
              <a:buAutoNum type="arabicParenR"/>
            </a:pPr>
            <a:r>
              <a:rPr lang="en-US" sz="1800" b="1" i="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Autoregressive (AR) Component</a:t>
            </a:r>
            <a:r>
              <a:rPr lang="en-US" sz="1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 The "AR" in SARIMA signifies the autoregressive component, which models the relationship between the </a:t>
            </a:r>
            <a:r>
              <a:rPr lang="en-US" sz="18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data point and its past values</a:t>
            </a:r>
            <a:r>
              <a:rPr lang="en-US" sz="1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It captures the data's autocorrelation, meaning how correlated the data is with itself over time.</a:t>
            </a:r>
          </a:p>
          <a:p>
            <a:pPr marL="342900" indent="-342900" algn="l" fontAlgn="base">
              <a:spcAft>
                <a:spcPts val="1800"/>
              </a:spcAft>
              <a:buClr>
                <a:schemeClr val="tx1"/>
              </a:buClr>
              <a:buFont typeface="+mj-lt"/>
              <a:buAutoNum type="arabicParenR"/>
            </a:pPr>
            <a:r>
              <a:rPr lang="en-US" sz="1800" b="1" i="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Integrated (I) Component: </a:t>
            </a:r>
            <a:r>
              <a:rPr lang="en-US" sz="1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"I" in SARIMA indicates differencing, which transforms </a:t>
            </a:r>
            <a:r>
              <a:rPr lang="en-US" sz="18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non-stationary data into stationary data</a:t>
            </a:r>
            <a:r>
              <a:rPr lang="en-US" sz="1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Stationarity is crucial for time series modelling. The integrated component measures </a:t>
            </a:r>
            <a:r>
              <a:rPr lang="en-US" sz="1800" b="1" i="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many differences are required to achieve stationarity</a:t>
            </a:r>
            <a:r>
              <a:rPr lang="en-US" sz="1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IN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DA5F2-2CEC-40B8-6175-8961D725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6320-4840-4DE5-B263-BB2546B23366}" type="datetime5">
              <a:rPr lang="en-US" smtClean="0"/>
              <a:t>21-Jan-25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61430-9DB6-6390-11A1-C38348E6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620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2539</TotalTime>
  <Words>1079</Words>
  <Application>Microsoft Office PowerPoint</Application>
  <PresentationFormat>On-screen Show (16:9)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SimSun</vt:lpstr>
      <vt:lpstr>Arial</vt:lpstr>
      <vt:lpstr>Calibri</vt:lpstr>
      <vt:lpstr>Lucida Calligraphy</vt:lpstr>
      <vt:lpstr>Rockwell Extra Bold</vt:lpstr>
      <vt:lpstr>Times New Roman</vt:lpstr>
      <vt:lpstr>Retrospect</vt:lpstr>
      <vt:lpstr>Seasonal Autoregressive Integrated Moving Average (SARIMA) Model for Forecasting Electrical Load of Chhattisgarh State</vt:lpstr>
      <vt:lpstr>Table of Contents:</vt:lpstr>
      <vt:lpstr>1) Introduction :</vt:lpstr>
      <vt:lpstr>2) Input Data :</vt:lpstr>
      <vt:lpstr>3) Aim:</vt:lpstr>
      <vt:lpstr>4) Reason to choose SARIMA :</vt:lpstr>
      <vt:lpstr>5) Working Representation :</vt:lpstr>
      <vt:lpstr>PowerPoint Presentation</vt:lpstr>
      <vt:lpstr>6) Components of SARIMA:</vt:lpstr>
      <vt:lpstr>Continued…</vt:lpstr>
      <vt:lpstr>7) Review Points:</vt:lpstr>
      <vt:lpstr>8) Methodology:</vt:lpstr>
      <vt:lpstr>9) Result (2024 only):</vt:lpstr>
      <vt:lpstr>10) Result (2025) :</vt:lpstr>
      <vt:lpstr>Limitations:</vt:lpstr>
      <vt:lpstr>Future Applications: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</dc:title>
  <dc:creator>Carson Bates</dc:creator>
  <cp:lastModifiedBy>Aryan Soni</cp:lastModifiedBy>
  <cp:revision>235</cp:revision>
  <cp:lastPrinted>2020-12-12T16:50:06Z</cp:lastPrinted>
  <dcterms:created xsi:type="dcterms:W3CDTF">2010-03-28T22:28:54Z</dcterms:created>
  <dcterms:modified xsi:type="dcterms:W3CDTF">2025-01-21T01:35:41Z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b46c77-3b58-4101-b463-cd3b3d516e4a_Enabled">
    <vt:lpwstr>true</vt:lpwstr>
  </property>
  <property fmtid="{D5CDD505-2E9C-101B-9397-08002B2CF9AE}" pid="3" name="MSIP_Label_3bb46c77-3b58-4101-b463-cd3b3d516e4a_SetDate">
    <vt:lpwstr>2024-01-03T04:36:10Z</vt:lpwstr>
  </property>
  <property fmtid="{D5CDD505-2E9C-101B-9397-08002B2CF9AE}" pid="4" name="MSIP_Label_3bb46c77-3b58-4101-b463-cd3b3d516e4a_Method">
    <vt:lpwstr>Privileged</vt:lpwstr>
  </property>
  <property fmtid="{D5CDD505-2E9C-101B-9397-08002B2CF9AE}" pid="5" name="MSIP_Label_3bb46c77-3b58-4101-b463-cd3b3d516e4a_Name">
    <vt:lpwstr>Non-Business</vt:lpwstr>
  </property>
  <property fmtid="{D5CDD505-2E9C-101B-9397-08002B2CF9AE}" pid="6" name="MSIP_Label_3bb46c77-3b58-4101-b463-cd3b3d516e4a_SiteId">
    <vt:lpwstr>311b3378-8e8a-4b5e-a33f-e80a3d8ba60a</vt:lpwstr>
  </property>
  <property fmtid="{D5CDD505-2E9C-101B-9397-08002B2CF9AE}" pid="7" name="MSIP_Label_3bb46c77-3b58-4101-b463-cd3b3d516e4a_ActionId">
    <vt:lpwstr>a9df5495-8018-4c8d-a7ae-90deb1632db9</vt:lpwstr>
  </property>
  <property fmtid="{D5CDD505-2E9C-101B-9397-08002B2CF9AE}" pid="8" name="MSIP_Label_3bb46c77-3b58-4101-b463-cd3b3d516e4a_ContentBits">
    <vt:lpwstr>0</vt:lpwstr>
  </property>
</Properties>
</file>