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72" r:id="rId15"/>
    <p:sldId id="274" r:id="rId16"/>
    <p:sldId id="275" r:id="rId17"/>
    <p:sldId id="276" r:id="rId18"/>
    <p:sldId id="277" r:id="rId19"/>
    <p:sldId id="27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08" y="20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5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3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53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82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16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33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12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2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4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8C2901-212A-4EF6-9694-54B1FFBDFB8A}" type="datetimeFigureOut">
              <a:rPr lang="en-CA" smtClean="0"/>
              <a:t>2024-11-30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2E2A144-9EB0-4D47-9874-B80480A304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4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7B47AA-8BD9-435E-A24C-F64A4EE5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662343"/>
            <a:ext cx="8494644" cy="3255264"/>
          </a:xfrm>
        </p:spPr>
        <p:txBody>
          <a:bodyPr/>
          <a:lstStyle/>
          <a:p>
            <a:pPr algn="ctr"/>
            <a:r>
              <a:rPr lang="en-US" b="1" dirty="0"/>
              <a:t>Enhancing Network Security with FortiGate Firewalls</a:t>
            </a:r>
            <a:endParaRPr lang="en-CA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EF19B3-71F4-43C0-9409-D2F468E358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04475" y="3996355"/>
            <a:ext cx="652082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Course: CSCE 5585.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/>
              <a:t>Group No: 8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Presented by: </a:t>
            </a:r>
            <a:r>
              <a:rPr lang="en-US" altLang="en-US" dirty="0" err="1"/>
              <a:t>Likith</a:t>
            </a:r>
            <a:r>
              <a:rPr lang="en-US" altLang="en-US" dirty="0"/>
              <a:t> </a:t>
            </a:r>
            <a:r>
              <a:rPr lang="en-US" altLang="en-US" dirty="0" err="1"/>
              <a:t>Salike</a:t>
            </a:r>
            <a:r>
              <a:rPr lang="en-US" altLang="en-US" dirty="0"/>
              <a:t>, Aryanth Reddy </a:t>
            </a:r>
            <a:r>
              <a:rPr lang="en-US" altLang="en-US" dirty="0" err="1"/>
              <a:t>Kondreddy</a:t>
            </a:r>
            <a:r>
              <a:rPr lang="en-US" altLang="en-US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                 Ashish Reddy </a:t>
            </a:r>
            <a:r>
              <a:rPr lang="en-US" altLang="en-US" dirty="0" err="1"/>
              <a:t>Chidipudi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53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D1E92-E850-4353-9CC3-3A2362FB234C}"/>
              </a:ext>
            </a:extLst>
          </p:cNvPr>
          <p:cNvSpPr txBox="1"/>
          <p:nvPr/>
        </p:nvSpPr>
        <p:spPr>
          <a:xfrm>
            <a:off x="583096" y="6104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dirty="0"/>
              <a:t>Site-to-Site VPN Tunnel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B1B48-F7C1-469D-8A8A-C399DAA0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1510748"/>
            <a:ext cx="10681253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4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2C03-B4F1-4F01-92B9-DC383D2A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9151" cy="4601183"/>
          </a:xfrm>
        </p:spPr>
        <p:txBody>
          <a:bodyPr/>
          <a:lstStyle/>
          <a:p>
            <a:r>
              <a:rPr lang="en-US" b="1" dirty="0"/>
              <a:t>Intrusion Detection and Prevention System (IDS/IPS)</a:t>
            </a:r>
            <a:endParaRPr lang="en-CA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EAE5ED-6AFD-4182-8BA3-77D11190C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34311" y="797510"/>
            <a:ext cx="70505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FortiGate IPS sensor monitored traffic for malicious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Known threats were blocked while all potential incidents were logged.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Severity and scope set to cover 100% of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IPS integrated into the WAN-DMZ traffic zone for proactive defense.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Logs confirmed real-time intrusion detection and mitigation. </a:t>
            </a:r>
          </a:p>
        </p:txBody>
      </p:sp>
    </p:spTree>
    <p:extLst>
      <p:ext uri="{BB962C8B-B14F-4D97-AF65-F5344CB8AC3E}">
        <p14:creationId xmlns:p14="http://schemas.microsoft.com/office/powerpoint/2010/main" val="337391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BBC5F5-FF95-4AF6-A1AF-C352C42E6D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855304"/>
            <a:ext cx="7315200" cy="3869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7012B-404A-4CA9-8A89-8460AD098E0F}"/>
              </a:ext>
            </a:extLst>
          </p:cNvPr>
          <p:cNvSpPr txBox="1"/>
          <p:nvPr/>
        </p:nvSpPr>
        <p:spPr>
          <a:xfrm>
            <a:off x="3868738" y="94831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dirty="0"/>
              <a:t>IPS Monitoring Logs</a:t>
            </a:r>
          </a:p>
        </p:txBody>
      </p:sp>
    </p:spTree>
    <p:extLst>
      <p:ext uri="{BB962C8B-B14F-4D97-AF65-F5344CB8AC3E}">
        <p14:creationId xmlns:p14="http://schemas.microsoft.com/office/powerpoint/2010/main" val="200214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E245-4D78-4A21-B388-2DB1D691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Vulnerability Testing and Exploitation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E584D5-9F3B-4E5A-9953-E54D68339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7277" y="982176"/>
            <a:ext cx="6573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Nmap scan revealed several open ports, including port 80 (HTTP).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Metasploit framework was used to exploit the exposed HTTP 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The exploit failed, possibly due to detection by the Intrusion Prevention System (IPS) in the firewall.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Testing highlights the need to optimize firewall policies for better security. </a:t>
            </a:r>
          </a:p>
        </p:txBody>
      </p:sp>
    </p:spTree>
    <p:extLst>
      <p:ext uri="{BB962C8B-B14F-4D97-AF65-F5344CB8AC3E}">
        <p14:creationId xmlns:p14="http://schemas.microsoft.com/office/powerpoint/2010/main" val="166647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3F5D9-75A6-43D1-9FBE-387574DE3D95}"/>
              </a:ext>
            </a:extLst>
          </p:cNvPr>
          <p:cNvSpPr txBox="1"/>
          <p:nvPr/>
        </p:nvSpPr>
        <p:spPr>
          <a:xfrm>
            <a:off x="636104" y="650221"/>
            <a:ext cx="8507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Nmap scan identifying open ports, including port 80 for HTTP</a:t>
            </a:r>
            <a:endParaRPr lang="en-CA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D7705-A8AE-4065-A385-25458EBA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6" y="1391479"/>
            <a:ext cx="10111408" cy="49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0063F-5046-406D-BAC1-10E20E522B21}"/>
              </a:ext>
            </a:extLst>
          </p:cNvPr>
          <p:cNvSpPr txBox="1"/>
          <p:nvPr/>
        </p:nvSpPr>
        <p:spPr>
          <a:xfrm>
            <a:off x="596348" y="445461"/>
            <a:ext cx="10482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Metasploit framework used to search and configure HTTP exploits for port 80</a:t>
            </a:r>
            <a:endParaRPr lang="en-CA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4C45B-AF5B-485C-AEA2-36BB5EB5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5" y="1152940"/>
            <a:ext cx="10376451" cy="52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3EE-097C-48D4-8BA4-D1D6788E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Exploit Attempt and 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489A66-45BA-44A3-B3C2-CE5EC02CC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16269"/>
            <a:ext cx="71565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The Metasploit framework configured an exploit for the Apache </a:t>
            </a:r>
            <a:r>
              <a:rPr lang="en-US" altLang="en-US" sz="2400" dirty="0" err="1"/>
              <a:t>OFBiz</a:t>
            </a:r>
            <a:r>
              <a:rPr lang="en-US" altLang="en-US" sz="2400" dirty="0"/>
              <a:t> deserialization vulnerability.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The exploit session failed due to SSL/TLS misconfiguration or firewall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Demonstrates the importance of secure configurations for exposed services. </a:t>
            </a:r>
          </a:p>
        </p:txBody>
      </p:sp>
    </p:spTree>
    <p:extLst>
      <p:ext uri="{BB962C8B-B14F-4D97-AF65-F5344CB8AC3E}">
        <p14:creationId xmlns:p14="http://schemas.microsoft.com/office/powerpoint/2010/main" val="224196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9D24B2-4359-4A20-93B0-4BD887623F97}"/>
              </a:ext>
            </a:extLst>
          </p:cNvPr>
          <p:cNvSpPr txBox="1"/>
          <p:nvPr/>
        </p:nvSpPr>
        <p:spPr>
          <a:xfrm>
            <a:off x="543338" y="458714"/>
            <a:ext cx="10310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Failed exploit due to SSL/TLS misconfiguration or IPS detection by the firewall</a:t>
            </a:r>
            <a:endParaRPr lang="en-CA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905D7-988F-4C35-987F-1B9FDBD7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1245703"/>
            <a:ext cx="10084903" cy="50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4047-2CF9-4C8C-B1A6-30A777F8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Risk and Remediation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A035A-4EC5-48CF-AC2C-3EB11AB70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9" y="1346936"/>
            <a:ext cx="747459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Risk: Exposing port 80 (HTTP) creates a high-security risk, labeled as a "security misconfiguration."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Risk: Misconfigured or overly permissive firewall policies leave critical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Remediation: Optimize firewall rules to close unused ports like port 80.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Remediation: Deploy enhanced monitoring tools to detect and block malicious activity. </a:t>
            </a:r>
          </a:p>
        </p:txBody>
      </p:sp>
    </p:spTree>
    <p:extLst>
      <p:ext uri="{BB962C8B-B14F-4D97-AF65-F5344CB8AC3E}">
        <p14:creationId xmlns:p14="http://schemas.microsoft.com/office/powerpoint/2010/main" val="59082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3C091E-B873-4845-A16B-BB19F28E39EB}"/>
              </a:ext>
            </a:extLst>
          </p:cNvPr>
          <p:cNvSpPr txBox="1"/>
          <p:nvPr/>
        </p:nvSpPr>
        <p:spPr>
          <a:xfrm>
            <a:off x="649357" y="577983"/>
            <a:ext cx="10495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SSL error in Metasploit exploit run highlights configuration gaps</a:t>
            </a:r>
            <a:endParaRPr lang="en-CA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4867F-53FD-48AD-9C51-202DD92C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1957387"/>
            <a:ext cx="10045148" cy="31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6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D702-A176-4F19-BFE8-0178B93F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5" y="1799698"/>
            <a:ext cx="2947482" cy="4601183"/>
          </a:xfrm>
        </p:spPr>
        <p:txBody>
          <a:bodyPr>
            <a:normAutofit/>
          </a:bodyPr>
          <a:lstStyle/>
          <a:p>
            <a:r>
              <a:rPr lang="en-CA" sz="5400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FD6AC5-D91A-4903-9FDD-5C4AE7D97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1339" y="992919"/>
            <a:ext cx="779227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Aim: Design a scalable and secure network for head and branch offices.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Tools: GNS3, FortiGate firewalls, and VLAN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Focus: Ensure secure communication between offices via a site-to-site VPN.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Approach: VLAN segmentation, firewall deployment, and intrusion prevention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Goal: Prevent unauthorized access while ensuring reliable data transmission.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EE01-A930-4B28-8600-7819466B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632" y="308259"/>
            <a:ext cx="4576971" cy="33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9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4445-4415-400F-B967-C2FE6EF5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66142" cy="4601183"/>
          </a:xfrm>
        </p:spPr>
        <p:txBody>
          <a:bodyPr>
            <a:normAutofit/>
          </a:bodyPr>
          <a:lstStyle/>
          <a:p>
            <a:r>
              <a:rPr lang="en-CA" sz="4800" b="1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E882A0-1A81-4816-A4FC-592B57592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8738" y="1716079"/>
            <a:ext cx="717230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Continuous monitoring and optimization of network security settings are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Exposed ports such as port 80 represent a significant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Immediate action, such as policy/rule optimizations, is required to protect against potential exploitation. </a:t>
            </a:r>
          </a:p>
        </p:txBody>
      </p:sp>
    </p:spTree>
    <p:extLst>
      <p:ext uri="{BB962C8B-B14F-4D97-AF65-F5344CB8AC3E}">
        <p14:creationId xmlns:p14="http://schemas.microsoft.com/office/powerpoint/2010/main" val="22909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BF65D1-F8C7-4220-95BF-5642D14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05" y="1128408"/>
            <a:ext cx="3258907" cy="4601183"/>
          </a:xfrm>
        </p:spPr>
        <p:txBody>
          <a:bodyPr>
            <a:normAutofit/>
          </a:bodyPr>
          <a:lstStyle/>
          <a:p>
            <a:r>
              <a:rPr lang="en-CA" sz="5400" b="1" dirty="0"/>
              <a:t>Virtual Lab Setup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555088-45E4-43F1-AB0B-0A4490EC0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1790" y="983040"/>
            <a:ext cx="703727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GNS3 was used to simulate the network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Included components: multilayer switch, virtual PCs, server, and firewalls.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FortiGate firewalls governed perimeter security for both offices.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 err="1"/>
              <a:t>Trunking</a:t>
            </a:r>
            <a:r>
              <a:rPr lang="en-US" altLang="en-US" sz="2400" dirty="0"/>
              <a:t> and inter-VLAN routing configured in the switch.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Connectivity tests validated the setup with tools like VNC Viewer and Telnet. </a:t>
            </a:r>
          </a:p>
        </p:txBody>
      </p:sp>
    </p:spTree>
    <p:extLst>
      <p:ext uri="{BB962C8B-B14F-4D97-AF65-F5344CB8AC3E}">
        <p14:creationId xmlns:p14="http://schemas.microsoft.com/office/powerpoint/2010/main" val="142901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0452-9D52-4AC1-9A93-D6F16944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3565"/>
            <a:ext cx="3311917" cy="4601183"/>
          </a:xfrm>
        </p:spPr>
        <p:txBody>
          <a:bodyPr>
            <a:normAutofit/>
          </a:bodyPr>
          <a:lstStyle/>
          <a:p>
            <a:r>
              <a:rPr lang="en-CA" sz="4000" b="1" dirty="0"/>
              <a:t>Network Design and Segmentation</a:t>
            </a:r>
            <a:br>
              <a:rPr lang="en-CA" sz="4000" b="1" dirty="0"/>
            </a:br>
            <a:endParaRPr lang="en-CA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3786A-5E3F-4E83-BF83-8DE14A506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608275"/>
            <a:ext cx="716979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VLANs created for ICT, HR, Finance, and Sales (VLANs 40, 10, 20, 30).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Each VLAN restricted to specific departmental traffic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DMZ set up for hosting public services like web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Site-to-site VPN established between head and branch offices.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Design ensured scalability, efficiency, and secure data transmission. </a:t>
            </a:r>
          </a:p>
        </p:txBody>
      </p:sp>
    </p:spTree>
    <p:extLst>
      <p:ext uri="{BB962C8B-B14F-4D97-AF65-F5344CB8AC3E}">
        <p14:creationId xmlns:p14="http://schemas.microsoft.com/office/powerpoint/2010/main" val="9275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B6CD4-7DE4-4A4F-89E1-66D0AE21F39E}"/>
              </a:ext>
            </a:extLst>
          </p:cNvPr>
          <p:cNvSpPr txBox="1"/>
          <p:nvPr/>
        </p:nvSpPr>
        <p:spPr>
          <a:xfrm>
            <a:off x="437322" y="4249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dirty="0"/>
              <a:t>Network Segmentation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6C6A3-E95D-47CE-BE15-8B113E01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205948"/>
            <a:ext cx="10919791" cy="52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AE06-6DF6-4BF2-A399-BEC21567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Firewall 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16C142-8DED-426A-A30A-2AE0AFBA5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88538" y="608273"/>
            <a:ext cx="657344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FortiGate firewall interfaces configured as WAN, LAN, and DMZ.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WAN connected to the internet with a public IP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LAN secured internal communications between VLANs.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DMZ provided limited access to public-facing services (e.g., email, SSH).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Policies restricted traffic to ensure only necessary services were allowed. </a:t>
            </a:r>
          </a:p>
        </p:txBody>
      </p:sp>
    </p:spTree>
    <p:extLst>
      <p:ext uri="{BB962C8B-B14F-4D97-AF65-F5344CB8AC3E}">
        <p14:creationId xmlns:p14="http://schemas.microsoft.com/office/powerpoint/2010/main" val="405237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32CC6-0B11-48B9-872E-56265A56441C}"/>
              </a:ext>
            </a:extLst>
          </p:cNvPr>
          <p:cNvSpPr txBox="1"/>
          <p:nvPr/>
        </p:nvSpPr>
        <p:spPr>
          <a:xfrm>
            <a:off x="397565" y="3189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i="1" dirty="0"/>
              <a:t>Firewall Interface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E03EF-523F-4FA9-8D5C-832E78D2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8" y="1060173"/>
            <a:ext cx="11304104" cy="52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9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C4559-322B-4995-858A-F4F6551A9096}"/>
              </a:ext>
            </a:extLst>
          </p:cNvPr>
          <p:cNvSpPr txBox="1"/>
          <p:nvPr/>
        </p:nvSpPr>
        <p:spPr>
          <a:xfrm>
            <a:off x="291548" y="4116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dirty="0"/>
              <a:t>Setting Access Ports for VLAN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9189-F368-430D-911B-A68EF99A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1205949"/>
            <a:ext cx="10654748" cy="52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8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9A0A-9187-4C30-BE80-1F362DDB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3166142" cy="4601183"/>
          </a:xfrm>
        </p:spPr>
        <p:txBody>
          <a:bodyPr>
            <a:normAutofit/>
          </a:bodyPr>
          <a:lstStyle/>
          <a:p>
            <a:r>
              <a:rPr lang="en-CA" sz="4000" b="1" dirty="0"/>
              <a:t>VPN Configuration</a:t>
            </a:r>
            <a:br>
              <a:rPr lang="en-CA" sz="4000" b="1" dirty="0"/>
            </a:br>
            <a:endParaRPr lang="en-CA" sz="40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436FDD-757B-4CB5-A664-73F47B258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792939"/>
            <a:ext cx="719629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Phase 1: WAN interface configured with pre-shared key and AES256-SHA256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Phase 2: Subnet traffic routes set for secure communication (192.168.1.0/24 and 10.0.0.0/24).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Policies allowed two-way traffic between LAN and VPN tunnel.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Connectivity tests confirmed secure transmission and tunnel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dirty="0"/>
              <a:t>The VPN ensured encrypted data sharing between remote sites. </a:t>
            </a:r>
          </a:p>
        </p:txBody>
      </p:sp>
    </p:spTree>
    <p:extLst>
      <p:ext uri="{BB962C8B-B14F-4D97-AF65-F5344CB8AC3E}">
        <p14:creationId xmlns:p14="http://schemas.microsoft.com/office/powerpoint/2010/main" val="5720605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663</Words>
  <Application>Microsoft Macintosh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Corbel</vt:lpstr>
      <vt:lpstr>Wingdings</vt:lpstr>
      <vt:lpstr>Wingdings 2</vt:lpstr>
      <vt:lpstr>Frame</vt:lpstr>
      <vt:lpstr>Enhancing Network Security with FortiGate Firewalls</vt:lpstr>
      <vt:lpstr>Project Overview</vt:lpstr>
      <vt:lpstr>Virtual Lab Setup</vt:lpstr>
      <vt:lpstr>Network Design and Segmentation </vt:lpstr>
      <vt:lpstr>PowerPoint Presentation</vt:lpstr>
      <vt:lpstr>Firewall Deployment</vt:lpstr>
      <vt:lpstr>PowerPoint Presentation</vt:lpstr>
      <vt:lpstr>PowerPoint Presentation</vt:lpstr>
      <vt:lpstr>VPN Configuration </vt:lpstr>
      <vt:lpstr>PowerPoint Presentation</vt:lpstr>
      <vt:lpstr>Intrusion Detection and Prevention System (IDS/IPS)</vt:lpstr>
      <vt:lpstr>PowerPoint Presentation</vt:lpstr>
      <vt:lpstr>Vulnerability Testing and Exploitation</vt:lpstr>
      <vt:lpstr>PowerPoint Presentation</vt:lpstr>
      <vt:lpstr>PowerPoint Presentation</vt:lpstr>
      <vt:lpstr>Exploit Attempt and Outcome</vt:lpstr>
      <vt:lpstr>PowerPoint Presentation</vt:lpstr>
      <vt:lpstr>Risk and Remediation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2024-11-21T02:52:54Z</dcterms:created>
  <dcterms:modified xsi:type="dcterms:W3CDTF">2024-12-01T00:34:55Z</dcterms:modified>
</cp:coreProperties>
</file>