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59988" cy="15546388"/>
  <p:notesSz cx="6858000" cy="9144000"/>
  <p:defaultTextStyle>
    <a:defPPr>
      <a:defRPr lang="en-US"/>
    </a:defPPr>
    <a:lvl1pPr marL="0" algn="l" defTabSz="146313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66" algn="l" defTabSz="146313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131" algn="l" defTabSz="146313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697" algn="l" defTabSz="146313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263" algn="l" defTabSz="146313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829" algn="l" defTabSz="146313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394" algn="l" defTabSz="146313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960" algn="l" defTabSz="146313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526" algn="l" defTabSz="146313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EE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2592" y="-132"/>
      </p:cViewPr>
      <p:guideLst>
        <p:guide orient="horz" pos="4897"/>
        <p:guide pos="31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3519B-F18F-4486-A4EC-89B2A42D9D3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9338" y="685800"/>
            <a:ext cx="2219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ED757-36AD-42B9-B963-25D9861C7F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46313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566" algn="l" defTabSz="146313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3131" algn="l" defTabSz="146313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697" algn="l" defTabSz="146313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6263" algn="l" defTabSz="146313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829" algn="l" defTabSz="146313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394" algn="l" defTabSz="146313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960" algn="l" defTabSz="146313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526" algn="l" defTabSz="146313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499" y="4829458"/>
            <a:ext cx="8550990" cy="33323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998" y="8809620"/>
            <a:ext cx="7041992" cy="39729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DEF3-DF31-459A-B8C1-1FA2E74941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2FEA-FA61-44F4-BB9E-BFE29DAF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DEF3-DF31-459A-B8C1-1FA2E74941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2FEA-FA61-44F4-BB9E-BFE29DAF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491" y="622577"/>
            <a:ext cx="2263497" cy="1326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000" y="622577"/>
            <a:ext cx="6622825" cy="13264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DEF3-DF31-459A-B8C1-1FA2E74941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2FEA-FA61-44F4-BB9E-BFE29DAF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DEF3-DF31-459A-B8C1-1FA2E74941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2FEA-FA61-44F4-BB9E-BFE29DAF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70" y="9989995"/>
            <a:ext cx="8550990" cy="3087685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670" y="6589224"/>
            <a:ext cx="8550990" cy="3400771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6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13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69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26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82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39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9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52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DEF3-DF31-459A-B8C1-1FA2E74941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2FEA-FA61-44F4-BB9E-BFE29DAF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00" y="3627492"/>
            <a:ext cx="4443161" cy="10259897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827" y="3627492"/>
            <a:ext cx="4443161" cy="10259897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DEF3-DF31-459A-B8C1-1FA2E74941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2FEA-FA61-44F4-BB9E-BFE29DAF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000" y="3479945"/>
            <a:ext cx="4444908" cy="145027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66" indent="0">
              <a:buNone/>
              <a:defRPr sz="3200" b="1"/>
            </a:lvl2pPr>
            <a:lvl3pPr marL="1463131" indent="0">
              <a:buNone/>
              <a:defRPr sz="2900" b="1"/>
            </a:lvl3pPr>
            <a:lvl4pPr marL="2194697" indent="0">
              <a:buNone/>
              <a:defRPr sz="2600" b="1"/>
            </a:lvl4pPr>
            <a:lvl5pPr marL="2926263" indent="0">
              <a:buNone/>
              <a:defRPr sz="2600" b="1"/>
            </a:lvl5pPr>
            <a:lvl6pPr marL="3657829" indent="0">
              <a:buNone/>
              <a:defRPr sz="2600" b="1"/>
            </a:lvl6pPr>
            <a:lvl7pPr marL="4389394" indent="0">
              <a:buNone/>
              <a:defRPr sz="2600" b="1"/>
            </a:lvl7pPr>
            <a:lvl8pPr marL="5120960" indent="0">
              <a:buNone/>
              <a:defRPr sz="2600" b="1"/>
            </a:lvl8pPr>
            <a:lvl9pPr marL="5852526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000" y="4930220"/>
            <a:ext cx="4444908" cy="895716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335" y="3479945"/>
            <a:ext cx="4446654" cy="145027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66" indent="0">
              <a:buNone/>
              <a:defRPr sz="3200" b="1"/>
            </a:lvl2pPr>
            <a:lvl3pPr marL="1463131" indent="0">
              <a:buNone/>
              <a:defRPr sz="2900" b="1"/>
            </a:lvl3pPr>
            <a:lvl4pPr marL="2194697" indent="0">
              <a:buNone/>
              <a:defRPr sz="2600" b="1"/>
            </a:lvl4pPr>
            <a:lvl5pPr marL="2926263" indent="0">
              <a:buNone/>
              <a:defRPr sz="2600" b="1"/>
            </a:lvl5pPr>
            <a:lvl6pPr marL="3657829" indent="0">
              <a:buNone/>
              <a:defRPr sz="2600" b="1"/>
            </a:lvl6pPr>
            <a:lvl7pPr marL="4389394" indent="0">
              <a:buNone/>
              <a:defRPr sz="2600" b="1"/>
            </a:lvl7pPr>
            <a:lvl8pPr marL="5120960" indent="0">
              <a:buNone/>
              <a:defRPr sz="2600" b="1"/>
            </a:lvl8pPr>
            <a:lvl9pPr marL="5852526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335" y="4930220"/>
            <a:ext cx="4446654" cy="895716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DEF3-DF31-459A-B8C1-1FA2E74941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2FEA-FA61-44F4-BB9E-BFE29DAF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DEF3-DF31-459A-B8C1-1FA2E74941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2FEA-FA61-44F4-BB9E-BFE29DAF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DEF3-DF31-459A-B8C1-1FA2E74941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2FEA-FA61-44F4-BB9E-BFE29DAF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000" y="618977"/>
            <a:ext cx="3309667" cy="2634249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3176" y="618978"/>
            <a:ext cx="5623813" cy="13268411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000" y="3253227"/>
            <a:ext cx="3309667" cy="10634162"/>
          </a:xfrm>
        </p:spPr>
        <p:txBody>
          <a:bodyPr/>
          <a:lstStyle>
            <a:lvl1pPr marL="0" indent="0">
              <a:buNone/>
              <a:defRPr sz="2200"/>
            </a:lvl1pPr>
            <a:lvl2pPr marL="731566" indent="0">
              <a:buNone/>
              <a:defRPr sz="1900"/>
            </a:lvl2pPr>
            <a:lvl3pPr marL="1463131" indent="0">
              <a:buNone/>
              <a:defRPr sz="1600"/>
            </a:lvl3pPr>
            <a:lvl4pPr marL="2194697" indent="0">
              <a:buNone/>
              <a:defRPr sz="1400"/>
            </a:lvl4pPr>
            <a:lvl5pPr marL="2926263" indent="0">
              <a:buNone/>
              <a:defRPr sz="1400"/>
            </a:lvl5pPr>
            <a:lvl6pPr marL="3657829" indent="0">
              <a:buNone/>
              <a:defRPr sz="1400"/>
            </a:lvl6pPr>
            <a:lvl7pPr marL="4389394" indent="0">
              <a:buNone/>
              <a:defRPr sz="1400"/>
            </a:lvl7pPr>
            <a:lvl8pPr marL="5120960" indent="0">
              <a:buNone/>
              <a:defRPr sz="1400"/>
            </a:lvl8pPr>
            <a:lvl9pPr marL="58525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DEF3-DF31-459A-B8C1-1FA2E74941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2FEA-FA61-44F4-BB9E-BFE29DAF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828" y="10882472"/>
            <a:ext cx="6035993" cy="128473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828" y="1389098"/>
            <a:ext cx="6035993" cy="9327833"/>
          </a:xfrm>
        </p:spPr>
        <p:txBody>
          <a:bodyPr/>
          <a:lstStyle>
            <a:lvl1pPr marL="0" indent="0">
              <a:buNone/>
              <a:defRPr sz="5100"/>
            </a:lvl1pPr>
            <a:lvl2pPr marL="731566" indent="0">
              <a:buNone/>
              <a:defRPr sz="4500"/>
            </a:lvl2pPr>
            <a:lvl3pPr marL="1463131" indent="0">
              <a:buNone/>
              <a:defRPr sz="3800"/>
            </a:lvl3pPr>
            <a:lvl4pPr marL="2194697" indent="0">
              <a:buNone/>
              <a:defRPr sz="3200"/>
            </a:lvl4pPr>
            <a:lvl5pPr marL="2926263" indent="0">
              <a:buNone/>
              <a:defRPr sz="3200"/>
            </a:lvl5pPr>
            <a:lvl6pPr marL="3657829" indent="0">
              <a:buNone/>
              <a:defRPr sz="3200"/>
            </a:lvl6pPr>
            <a:lvl7pPr marL="4389394" indent="0">
              <a:buNone/>
              <a:defRPr sz="3200"/>
            </a:lvl7pPr>
            <a:lvl8pPr marL="5120960" indent="0">
              <a:buNone/>
              <a:defRPr sz="3200"/>
            </a:lvl8pPr>
            <a:lvl9pPr marL="5852526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828" y="12167209"/>
            <a:ext cx="6035993" cy="1824540"/>
          </a:xfrm>
        </p:spPr>
        <p:txBody>
          <a:bodyPr/>
          <a:lstStyle>
            <a:lvl1pPr marL="0" indent="0">
              <a:buNone/>
              <a:defRPr sz="2200"/>
            </a:lvl1pPr>
            <a:lvl2pPr marL="731566" indent="0">
              <a:buNone/>
              <a:defRPr sz="1900"/>
            </a:lvl2pPr>
            <a:lvl3pPr marL="1463131" indent="0">
              <a:buNone/>
              <a:defRPr sz="1600"/>
            </a:lvl3pPr>
            <a:lvl4pPr marL="2194697" indent="0">
              <a:buNone/>
              <a:defRPr sz="1400"/>
            </a:lvl4pPr>
            <a:lvl5pPr marL="2926263" indent="0">
              <a:buNone/>
              <a:defRPr sz="1400"/>
            </a:lvl5pPr>
            <a:lvl6pPr marL="3657829" indent="0">
              <a:buNone/>
              <a:defRPr sz="1400"/>
            </a:lvl6pPr>
            <a:lvl7pPr marL="4389394" indent="0">
              <a:buNone/>
              <a:defRPr sz="1400"/>
            </a:lvl7pPr>
            <a:lvl8pPr marL="5120960" indent="0">
              <a:buNone/>
              <a:defRPr sz="1400"/>
            </a:lvl8pPr>
            <a:lvl9pPr marL="58525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DEF3-DF31-459A-B8C1-1FA2E74941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2FEA-FA61-44F4-BB9E-BFE29DAF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000" y="622576"/>
            <a:ext cx="9053989" cy="2591065"/>
          </a:xfrm>
          <a:prstGeom prst="rect">
            <a:avLst/>
          </a:prstGeom>
        </p:spPr>
        <p:txBody>
          <a:bodyPr vert="horz" lIns="146313" tIns="73157" rIns="146313" bIns="7315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000" y="3627492"/>
            <a:ext cx="9053989" cy="10259897"/>
          </a:xfrm>
          <a:prstGeom prst="rect">
            <a:avLst/>
          </a:prstGeom>
        </p:spPr>
        <p:txBody>
          <a:bodyPr vert="horz" lIns="146313" tIns="73157" rIns="146313" bIns="731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99" y="14409200"/>
            <a:ext cx="2347331" cy="827701"/>
          </a:xfrm>
          <a:prstGeom prst="rect">
            <a:avLst/>
          </a:prstGeom>
        </p:spPr>
        <p:txBody>
          <a:bodyPr vert="horz" lIns="146313" tIns="73157" rIns="146313" bIns="7315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DEF3-DF31-459A-B8C1-1FA2E749416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7163" y="14409200"/>
            <a:ext cx="3185663" cy="827701"/>
          </a:xfrm>
          <a:prstGeom prst="rect">
            <a:avLst/>
          </a:prstGeom>
        </p:spPr>
        <p:txBody>
          <a:bodyPr vert="horz" lIns="146313" tIns="73157" rIns="146313" bIns="7315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9658" y="14409200"/>
            <a:ext cx="2347331" cy="827701"/>
          </a:xfrm>
          <a:prstGeom prst="rect">
            <a:avLst/>
          </a:prstGeom>
        </p:spPr>
        <p:txBody>
          <a:bodyPr vert="horz" lIns="146313" tIns="73157" rIns="146313" bIns="7315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72FEA-FA61-44F4-BB9E-BFE29DAF10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131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74" indent="-548674" algn="l" defTabSz="1463131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94" indent="-457229" algn="l" defTabSz="1463131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914" indent="-365783" algn="l" defTabSz="1463131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480" indent="-365783" algn="l" defTabSz="1463131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2046" indent="-365783" algn="l" defTabSz="1463131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611" indent="-365783" algn="l" defTabSz="146313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5177" indent="-365783" algn="l" defTabSz="146313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743" indent="-365783" algn="l" defTabSz="146313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8309" indent="-365783" algn="l" defTabSz="146313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1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66" algn="l" defTabSz="14631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131" algn="l" defTabSz="14631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697" algn="l" defTabSz="14631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263" algn="l" defTabSz="14631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829" algn="l" defTabSz="14631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394" algn="l" defTabSz="14631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960" algn="l" defTabSz="14631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526" algn="l" defTabSz="14631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vepik-medical-big-data-poster-background-image_4015136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9988" cy="1554638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15218" y="343642"/>
            <a:ext cx="7358114" cy="16430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5086" y="3486914"/>
            <a:ext cx="4000528" cy="121444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44374" y="3415476"/>
            <a:ext cx="4000528" cy="121444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58028" y="2415344"/>
            <a:ext cx="8429684" cy="64294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43780" y="10702152"/>
            <a:ext cx="7929618" cy="150019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29532" y="14702680"/>
            <a:ext cx="7358114" cy="843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pngtree-blue-fresh-light-effect-medical-symbol-molecular-chain-medical-poster-image_20237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218" y="343642"/>
            <a:ext cx="7358114" cy="15716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8" descr="pngtree-blue-fresh-light-effect-medical-symbol-molecular-chain-medical-poster-image_20237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16928"/>
            <a:ext cx="10059988" cy="11294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Picture 22" descr="pngtree-blue-fresh-light-effect-medical-symbol-molecular-chain-medical-poster-image_20237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24" y="3344038"/>
            <a:ext cx="4529928" cy="1500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 descr="pngtree-blue-fresh-light-effect-medical-symbol-molecular-chain-medical-poster-image_20237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870" y="3272600"/>
            <a:ext cx="4529928" cy="1500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Rounded Rectangle 20"/>
          <p:cNvSpPr/>
          <p:nvPr/>
        </p:nvSpPr>
        <p:spPr>
          <a:xfrm>
            <a:off x="6101564" y="4129856"/>
            <a:ext cx="3143272" cy="642942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029466" y="4201294"/>
            <a:ext cx="3143272" cy="642942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pngtree-blue-fresh-light-effect-medical-symbol-molecular-chain-medical-poster-image_20237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577889" y="5808649"/>
            <a:ext cx="6357982" cy="31432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Picture 26" descr="pngtree-blue-fresh-light-effect-medical-symbol-molecular-chain-medical-poster-image_20237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94209" y="5737211"/>
            <a:ext cx="6357982" cy="31432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Picture 27" descr="pngtree-blue-fresh-light-effect-medical-symbol-molecular-chain-medical-poster-image_20237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80" y="10630714"/>
            <a:ext cx="7929618" cy="16430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ounded Rectangle 12"/>
          <p:cNvSpPr/>
          <p:nvPr/>
        </p:nvSpPr>
        <p:spPr>
          <a:xfrm>
            <a:off x="1743846" y="11487970"/>
            <a:ext cx="7000924" cy="26432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pngtree-blue-fresh-light-effect-medical-symbol-molecular-chain-medical-poster-image_20237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846" y="11487970"/>
            <a:ext cx="7000924" cy="25717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" name="Picture 29" descr="pngtree-blue-fresh-light-effect-medical-symbol-molecular-chain-medical-poster-image_20237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90" y="2415344"/>
            <a:ext cx="8572560" cy="5715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9" name="Rectangle 38"/>
          <p:cNvSpPr/>
          <p:nvPr/>
        </p:nvSpPr>
        <p:spPr>
          <a:xfrm>
            <a:off x="1029466" y="557956"/>
            <a:ext cx="788751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G H Raisoni Institute of Engineering &amp; Technology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86" y="343642"/>
            <a:ext cx="1386656" cy="1299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2" name="Picture 41" descr="Screenshot 2023-12-11 01315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7580" y="343642"/>
            <a:ext cx="1386656" cy="1285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0" name="Rectangle 49"/>
          <p:cNvSpPr/>
          <p:nvPr/>
        </p:nvSpPr>
        <p:spPr>
          <a:xfrm>
            <a:off x="1100904" y="2486782"/>
            <a:ext cx="81786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000" b="1" cap="none" spc="150" dirty="0" smtClean="0">
                <a:ln w="11430"/>
                <a:solidFill>
                  <a:srgbClr val="002060"/>
                </a:solidFill>
              </a:rPr>
              <a:t>Abnormal Gesture </a:t>
            </a:r>
            <a:r>
              <a:rPr lang="en-US" sz="2000" b="1" spc="150" dirty="0">
                <a:ln w="11430"/>
                <a:solidFill>
                  <a:srgbClr val="002060"/>
                </a:solidFill>
              </a:rPr>
              <a:t>P</a:t>
            </a:r>
            <a:r>
              <a:rPr lang="en-US" sz="2000" b="1" cap="none" spc="150" dirty="0" smtClean="0">
                <a:ln w="11430"/>
                <a:solidFill>
                  <a:srgbClr val="002060"/>
                </a:solidFill>
              </a:rPr>
              <a:t>erception for Cognitive Disorder using AI-ML</a:t>
            </a:r>
            <a:endParaRPr lang="en-US" sz="2000" b="1" cap="none" spc="150" dirty="0">
              <a:ln w="11430"/>
              <a:solidFill>
                <a:srgbClr val="00206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01630" y="3915542"/>
            <a:ext cx="2128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IN" sz="2800" b="1" cap="none" spc="150" dirty="0" smtClean="0">
                <a:ln w="11430"/>
                <a:solidFill>
                  <a:schemeClr val="bg2">
                    <a:lumMod val="10000"/>
                  </a:schemeClr>
                </a:solidFill>
              </a:rPr>
              <a:t>OBJECTIVES</a:t>
            </a:r>
            <a:endParaRPr lang="en-US" sz="2800" b="1" cap="none" spc="150" dirty="0">
              <a:ln w="11430"/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72342" y="3986980"/>
            <a:ext cx="27733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IN" sz="2800" b="1" cap="none" spc="150" dirty="0" smtClean="0">
                <a:ln w="11430"/>
                <a:solidFill>
                  <a:schemeClr val="bg2">
                    <a:lumMod val="10000"/>
                  </a:schemeClr>
                </a:solidFill>
              </a:rPr>
              <a:t>INTRODUCTION</a:t>
            </a:r>
            <a:endParaRPr lang="en-US" sz="2800" b="1" cap="none" spc="150" dirty="0">
              <a:ln w="11430"/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00904" y="4844236"/>
            <a:ext cx="30003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</a:rPr>
              <a:t>In our pursuit of advancing healthcare through technology, we present a groundbreaking project focused on early detection of </a:t>
            </a:r>
            <a:r>
              <a:rPr lang="en-US" sz="2000" b="1" dirty="0" smtClean="0">
                <a:solidFill>
                  <a:srgbClr val="002060"/>
                </a:solidFill>
              </a:rPr>
              <a:t>Cognitive Disorder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IN" sz="2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</a:rPr>
              <a:t>Cognitive disorders demand early detection for effective intervention, and our project leverages the capabilities of </a:t>
            </a:r>
            <a:r>
              <a:rPr lang="en-US" sz="2000" b="1" dirty="0">
                <a:solidFill>
                  <a:srgbClr val="002060"/>
                </a:solidFill>
              </a:rPr>
              <a:t>Artificial Intelligence (AI) and Machine Learning (ML) </a:t>
            </a:r>
            <a:r>
              <a:rPr lang="en-US" sz="2000" dirty="0">
                <a:solidFill>
                  <a:srgbClr val="002060"/>
                </a:solidFill>
              </a:rPr>
              <a:t>to provide a non-intrusive and proactive solution.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44440" y="4844236"/>
            <a:ext cx="28575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</a:rPr>
              <a:t>Cognitive disorders pose a significant challenge in </a:t>
            </a:r>
            <a:r>
              <a:rPr lang="en-US" sz="2000" b="1" dirty="0">
                <a:solidFill>
                  <a:srgbClr val="002060"/>
                </a:solidFill>
              </a:rPr>
              <a:t>early diagnosis </a:t>
            </a:r>
            <a:r>
              <a:rPr lang="en-US" sz="2000" dirty="0">
                <a:solidFill>
                  <a:srgbClr val="002060"/>
                </a:solidFill>
              </a:rPr>
              <a:t>and </a:t>
            </a:r>
            <a:r>
              <a:rPr lang="en-US" sz="2000" b="1" dirty="0">
                <a:solidFill>
                  <a:srgbClr val="002060"/>
                </a:solidFill>
              </a:rPr>
              <a:t>effective intervention</a:t>
            </a:r>
            <a:r>
              <a:rPr lang="en-US" sz="2000" dirty="0">
                <a:solidFill>
                  <a:srgbClr val="002060"/>
                </a:solidFill>
              </a:rPr>
              <a:t>. Our project focuses on developing an innovative solution using AI-ML techniques to detect and analyze abnormal gestures, providing a non-intrusive and early indicator for cognitive disorders.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5548" y="11202218"/>
            <a:ext cx="26834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IN" sz="3200" b="1" cap="none" spc="150" dirty="0" smtClean="0">
                <a:ln w="11430"/>
                <a:solidFill>
                  <a:schemeClr val="bg2">
                    <a:lumMod val="10000"/>
                  </a:schemeClr>
                </a:solidFill>
              </a:rPr>
              <a:t>ADVANTAGES</a:t>
            </a:r>
            <a:endParaRPr lang="en-US" sz="3200" b="1" cap="none" spc="150" dirty="0">
              <a:ln w="11430"/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72474" y="11702284"/>
            <a:ext cx="607223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Early </a:t>
            </a:r>
            <a:r>
              <a:rPr lang="en-US" b="1" dirty="0" smtClean="0">
                <a:solidFill>
                  <a:srgbClr val="002060"/>
                </a:solidFill>
              </a:rPr>
              <a:t>Detection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Objective </a:t>
            </a:r>
            <a:r>
              <a:rPr lang="en-US" b="1" dirty="0" smtClean="0">
                <a:solidFill>
                  <a:srgbClr val="002060"/>
                </a:solidFill>
              </a:rPr>
              <a:t>Assessment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Scalable and </a:t>
            </a:r>
            <a:r>
              <a:rPr lang="en-US" b="1" dirty="0" smtClean="0">
                <a:solidFill>
                  <a:srgbClr val="002060"/>
                </a:solidFill>
              </a:rPr>
              <a:t>Adaptable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Cost-Effective </a:t>
            </a:r>
            <a:r>
              <a:rPr lang="en-US" b="1" dirty="0" smtClean="0">
                <a:solidFill>
                  <a:srgbClr val="002060"/>
                </a:solidFill>
              </a:rPr>
              <a:t>Solution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Technological Innovation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0" y="14274052"/>
            <a:ext cx="1005998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		</a:t>
            </a:r>
            <a:r>
              <a:rPr lang="en-IN" b="1" dirty="0" smtClean="0">
                <a:solidFill>
                  <a:srgbClr val="002060"/>
                </a:solidFill>
              </a:rPr>
              <a:t>GUIDE: Dr. Simran Khiani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Presented by : </a:t>
            </a:r>
            <a:r>
              <a:rPr lang="en-IN" sz="2600" b="1" dirty="0" smtClean="0">
                <a:solidFill>
                  <a:srgbClr val="002060"/>
                </a:solidFill>
              </a:rPr>
              <a:t>Anupam Gupta Roy – BCOC146 , Abhijeet Vishwakarma – BCOC199, Rohan Agarwal – BCOC143, Dishant Kar-BCOC160</a:t>
            </a:r>
            <a:endParaRPr lang="en-US" sz="2600" b="1" dirty="0" smtClean="0">
              <a:solidFill>
                <a:srgbClr val="002060"/>
              </a:solidFill>
            </a:endParaRPr>
          </a:p>
          <a:p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128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15</cp:revision>
  <dcterms:created xsi:type="dcterms:W3CDTF">2023-12-10T17:29:22Z</dcterms:created>
  <dcterms:modified xsi:type="dcterms:W3CDTF">2023-12-10T20:54:54Z</dcterms:modified>
</cp:coreProperties>
</file>