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6" r:id="rId5"/>
    <p:sldId id="297" r:id="rId6"/>
    <p:sldId id="294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9BBB59"/>
    <a:srgbClr val="39B0D4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377497" y="214440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212339" y="37329"/>
            <a:ext cx="10615028" cy="1263828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0913A3-6B4C-C2C0-5471-78586273D114}"/>
              </a:ext>
            </a:extLst>
          </p:cNvPr>
          <p:cNvSpPr txBox="1"/>
          <p:nvPr/>
        </p:nvSpPr>
        <p:spPr>
          <a:xfrm>
            <a:off x="270588" y="1051855"/>
            <a:ext cx="1152797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EDUCATION </a:t>
            </a:r>
          </a:p>
          <a:p>
            <a:pPr algn="ctr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DropOutZero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LearnX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 Application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EC4281-A342-767A-6D48-DFE24E161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08467"/>
              </p:ext>
            </p:extLst>
          </p:nvPr>
        </p:nvGraphicFramePr>
        <p:xfrm>
          <a:off x="497562" y="2335457"/>
          <a:ext cx="6143596" cy="3936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1798">
                  <a:extLst>
                    <a:ext uri="{9D8B030D-6E8A-4147-A177-3AD203B41FA5}">
                      <a16:colId xmlns:a16="http://schemas.microsoft.com/office/drawing/2014/main" val="257433260"/>
                    </a:ext>
                  </a:extLst>
                </a:gridCol>
                <a:gridCol w="3071798">
                  <a:extLst>
                    <a:ext uri="{9D8B030D-6E8A-4147-A177-3AD203B41FA5}">
                      <a16:colId xmlns:a16="http://schemas.microsoft.com/office/drawing/2014/main" val="406739557"/>
                    </a:ext>
                  </a:extLst>
                </a:gridCol>
              </a:tblGrid>
              <a:tr h="6125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1661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7532"/>
                  </a:ext>
                </a:extLst>
              </a:tr>
              <a:tr h="140012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12529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Software Solutions to Reduce Student Dropout Rates at Various Educational Stages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80334"/>
                  </a:ext>
                </a:extLst>
              </a:tr>
              <a:tr h="61255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Education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78061"/>
                  </a:ext>
                </a:extLst>
              </a:tr>
              <a:tr h="35003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248996"/>
                  </a:ext>
                </a:extLst>
              </a:tr>
              <a:tr h="3500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67956"/>
                  </a:ext>
                </a:extLst>
              </a:tr>
              <a:tr h="5248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Innov8tive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9898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863575" y="1311027"/>
            <a:ext cx="8511385" cy="125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solution aims to develop innovative software tools designed to identify at-risk students, provide personalized support, and engage communities in addressing dropout rates. By leveraging cutting-edge technology, the initiative seeks to enhance student retention, align with NEP 2020’s goals, and promote a holistic approach to education.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3EB5D8B-33D2-0178-FD3C-7732F6C067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90733" y="252246"/>
            <a:ext cx="1712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Innov8tive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CD060-A3D9-6662-078A-85DF51909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020" y="1247380"/>
            <a:ext cx="1842730" cy="154054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658D25-E801-D69C-5565-33C2570C8695}"/>
              </a:ext>
            </a:extLst>
          </p:cNvPr>
          <p:cNvSpPr/>
          <p:nvPr/>
        </p:nvSpPr>
        <p:spPr>
          <a:xfrm>
            <a:off x="863575" y="3038377"/>
            <a:ext cx="4642907" cy="3317976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679DE-ED1B-D387-D22B-405472D4676F}"/>
              </a:ext>
            </a:extLst>
          </p:cNvPr>
          <p:cNvSpPr txBox="1"/>
          <p:nvPr/>
        </p:nvSpPr>
        <p:spPr>
          <a:xfrm>
            <a:off x="1053491" y="3133694"/>
            <a:ext cx="4849074" cy="16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 (DropOutZero)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Learning Hub Platform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Parental Engagement Portal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Support Management System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Counselling resources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BFBBEA-2226-73A0-12B7-94B87DBADEBC}"/>
              </a:ext>
            </a:extLst>
          </p:cNvPr>
          <p:cNvSpPr/>
          <p:nvPr/>
        </p:nvSpPr>
        <p:spPr>
          <a:xfrm>
            <a:off x="6250200" y="3038376"/>
            <a:ext cx="4642907" cy="3317976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FD4EB-0A0C-8E6B-8888-8117E902D47E}"/>
              </a:ext>
            </a:extLst>
          </p:cNvPr>
          <p:cNvSpPr txBox="1"/>
          <p:nvPr/>
        </p:nvSpPr>
        <p:spPr>
          <a:xfrm>
            <a:off x="6484324" y="3142161"/>
            <a:ext cx="3781230" cy="16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Application (</a:t>
            </a: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LearnX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Flexible Schooling Management System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Support and Engagement App</a:t>
            </a:r>
          </a:p>
        </p:txBody>
      </p:sp>
      <p:pic>
        <p:nvPicPr>
          <p:cNvPr id="2052" name="Picture 4" descr="Responsive Website Animation">
            <a:extLst>
              <a:ext uri="{FF2B5EF4-FFF2-40B4-BE49-F238E27FC236}">
                <a16:creationId xmlns:a16="http://schemas.microsoft.com/office/drawing/2014/main" id="{00F84569-0268-B1A6-0216-59155C1D7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51" y="4829277"/>
            <a:ext cx="240619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gressive-web-app-illustration-gif-animation-banner - Web3Canvas">
            <a:extLst>
              <a:ext uri="{FF2B5EF4-FFF2-40B4-BE49-F238E27FC236}">
                <a16:creationId xmlns:a16="http://schemas.microsoft.com/office/drawing/2014/main" id="{DBBDE071-D0A9-D641-79D5-33241FBB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99" y="4839203"/>
            <a:ext cx="229213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6" grpId="0" animBg="1"/>
      <p:bldP spid="17" grpId="0"/>
      <p:bldP spid="18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13461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12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Innov8tive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B94B38-F681-FA4F-68A9-9D6ED21B5193}"/>
              </a:ext>
            </a:extLst>
          </p:cNvPr>
          <p:cNvGrpSpPr/>
          <p:nvPr/>
        </p:nvGrpSpPr>
        <p:grpSpPr>
          <a:xfrm>
            <a:off x="528466" y="1626197"/>
            <a:ext cx="5741001" cy="1730152"/>
            <a:chOff x="528466" y="1626197"/>
            <a:chExt cx="5741001" cy="17301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D5FD5A-A61E-43D9-5A2E-42BA81BCD476}"/>
                </a:ext>
              </a:extLst>
            </p:cNvPr>
            <p:cNvSpPr txBox="1"/>
            <p:nvPr/>
          </p:nvSpPr>
          <p:spPr>
            <a:xfrm>
              <a:off x="3462702" y="2588274"/>
              <a:ext cx="2593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MongoDB &amp; Firebase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F65A851D-BBC0-39E5-F0B0-9DA081507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66" y="2586427"/>
              <a:ext cx="268962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Back-End Framework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Node.js (with Express)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65AFCF-A23F-4CA5-1149-CFDD177CAED7}"/>
                </a:ext>
              </a:extLst>
            </p:cNvPr>
            <p:cNvCxnSpPr>
              <a:cxnSpLocks/>
            </p:cNvCxnSpPr>
            <p:nvPr/>
          </p:nvCxnSpPr>
          <p:spPr>
            <a:xfrm>
              <a:off x="528466" y="2491273"/>
              <a:ext cx="556753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43699A-725E-5E01-42A1-4999288FFBE6}"/>
                </a:ext>
              </a:extLst>
            </p:cNvPr>
            <p:cNvSpPr txBox="1"/>
            <p:nvPr/>
          </p:nvSpPr>
          <p:spPr>
            <a:xfrm>
              <a:off x="528466" y="1828040"/>
              <a:ext cx="27268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Front-End Framework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React.js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7F749-9D81-40D2-629B-9ED035C9C389}"/>
                </a:ext>
              </a:extLst>
            </p:cNvPr>
            <p:cNvSpPr txBox="1"/>
            <p:nvPr/>
          </p:nvSpPr>
          <p:spPr>
            <a:xfrm>
              <a:off x="3421942" y="1760983"/>
              <a:ext cx="28475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 Development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Flutter and Flutter Flow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C160B4-E7CB-7968-439F-CB878FFD16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19" y="1626197"/>
              <a:ext cx="0" cy="173015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47922B-F47D-3328-BD40-AE3A8B790801}"/>
              </a:ext>
            </a:extLst>
          </p:cNvPr>
          <p:cNvGrpSpPr/>
          <p:nvPr/>
        </p:nvGrpSpPr>
        <p:grpSpPr>
          <a:xfrm>
            <a:off x="528465" y="3981152"/>
            <a:ext cx="5567533" cy="1730152"/>
            <a:chOff x="528465" y="3981152"/>
            <a:chExt cx="5567533" cy="1730152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8F6B68E0-EC8F-39EA-3A41-0487FA8E8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49" y="4896907"/>
              <a:ext cx="260237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Visualization Tool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Tableau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4FBDF256-4453-A14A-C0FC-8897FE185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49" y="4058053"/>
              <a:ext cx="210826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Payment Gateway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Razor Pay API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04008C-19EA-C3E3-265A-2B21023269C2}"/>
                </a:ext>
              </a:extLst>
            </p:cNvPr>
            <p:cNvCxnSpPr>
              <a:cxnSpLocks/>
            </p:cNvCxnSpPr>
            <p:nvPr/>
          </p:nvCxnSpPr>
          <p:spPr>
            <a:xfrm>
              <a:off x="3371798" y="3981152"/>
              <a:ext cx="0" cy="173015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2C66B9-53A7-F6FB-A31C-9E8436C0DAD4}"/>
                </a:ext>
              </a:extLst>
            </p:cNvPr>
            <p:cNvSpPr txBox="1"/>
            <p:nvPr/>
          </p:nvSpPr>
          <p:spPr>
            <a:xfrm>
              <a:off x="3371798" y="4110837"/>
              <a:ext cx="25932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CI/CD Pipeline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Actions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BA461D-8736-4A2F-39C2-45D0F10B0FF0}"/>
                </a:ext>
              </a:extLst>
            </p:cNvPr>
            <p:cNvCxnSpPr>
              <a:cxnSpLocks/>
            </p:cNvCxnSpPr>
            <p:nvPr/>
          </p:nvCxnSpPr>
          <p:spPr>
            <a:xfrm>
              <a:off x="528465" y="4827037"/>
              <a:ext cx="556753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80EDBB-A93C-F831-8FAD-AE4DB738A0FE}"/>
                </a:ext>
              </a:extLst>
            </p:cNvPr>
            <p:cNvSpPr txBox="1"/>
            <p:nvPr/>
          </p:nvSpPr>
          <p:spPr>
            <a:xfrm>
              <a:off x="3371798" y="4874698"/>
              <a:ext cx="23571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API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Twilio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D186F3E-6D50-A006-D4FB-3105285DC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54604"/>
              </p:ext>
            </p:extLst>
          </p:nvPr>
        </p:nvGraphicFramePr>
        <p:xfrm>
          <a:off x="6373149" y="2038594"/>
          <a:ext cx="5431899" cy="3508708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592204">
                  <a:extLst>
                    <a:ext uri="{9D8B030D-6E8A-4147-A177-3AD203B41FA5}">
                      <a16:colId xmlns:a16="http://schemas.microsoft.com/office/drawing/2014/main" val="1876582073"/>
                    </a:ext>
                  </a:extLst>
                </a:gridCol>
                <a:gridCol w="2219048">
                  <a:extLst>
                    <a:ext uri="{9D8B030D-6E8A-4147-A177-3AD203B41FA5}">
                      <a16:colId xmlns:a16="http://schemas.microsoft.com/office/drawing/2014/main" val="81193179"/>
                    </a:ext>
                  </a:extLst>
                </a:gridCol>
                <a:gridCol w="1620647">
                  <a:extLst>
                    <a:ext uri="{9D8B030D-6E8A-4147-A177-3AD203B41FA5}">
                      <a16:colId xmlns:a16="http://schemas.microsoft.com/office/drawing/2014/main" val="982045064"/>
                    </a:ext>
                  </a:extLst>
                </a:gridCol>
              </a:tblGrid>
              <a:tr h="811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Software Solution</a:t>
                      </a: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Technology/Service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Estimated Cost (INR)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645345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AI-Driven Early Warning System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Development (Python, Django)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30,000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298576"/>
                  </a:ext>
                </a:extLst>
              </a:tr>
              <a:tr h="2197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Hosting (Heroku Free Tier)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10,000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408774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Mobile Learning Application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Development (Flutter)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30,000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791806"/>
                  </a:ext>
                </a:extLst>
              </a:tr>
              <a:tr h="210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Content Management (Firebase)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893004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Parental Engagement Portal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Development (React.JS)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15,000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74005"/>
                  </a:ext>
                </a:extLst>
              </a:tr>
              <a:tr h="210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Hosting (Shared Hosting)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190695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Counselling Support Platform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Development (MERN)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20,000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969441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Real-Time Chat Integration (Firebase Free Tier)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10,000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092151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Hosting and Domain (Shared Hosting)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10,000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04471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5A4A7D6-250E-F729-411A-AAA084B81601}"/>
              </a:ext>
            </a:extLst>
          </p:cNvPr>
          <p:cNvSpPr/>
          <p:nvPr/>
        </p:nvSpPr>
        <p:spPr>
          <a:xfrm>
            <a:off x="6838894" y="1188527"/>
            <a:ext cx="44951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350" cmpd="sng">
                  <a:solidFill>
                    <a:schemeClr val="bg1"/>
                  </a:solidFill>
                  <a:prstDash val="solid"/>
                </a:ln>
                <a:solidFill>
                  <a:srgbClr val="FFA7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Budget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F464E-C3FC-7CDC-E09A-C40DCC68FB08}"/>
              </a:ext>
            </a:extLst>
          </p:cNvPr>
          <p:cNvSpPr/>
          <p:nvPr/>
        </p:nvSpPr>
        <p:spPr>
          <a:xfrm>
            <a:off x="2196113" y="5881545"/>
            <a:ext cx="85332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A75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ESTIMATED COST = ₹1,00,000</a:t>
            </a:r>
            <a:endParaRPr lang="en-IN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A75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E8B4A30E-B581-E5E6-6F4B-43BB1664AD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88041"/>
            <a:ext cx="1712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Innov8tive</a:t>
            </a:r>
            <a:endParaRPr lang="en-IN" dirty="0"/>
          </a:p>
        </p:txBody>
      </p:sp>
      <p:pic>
        <p:nvPicPr>
          <p:cNvPr id="4098" name="Picture 2" descr="School Dropout Rate In India : r/IndiaSpeaks">
            <a:extLst>
              <a:ext uri="{FF2B5EF4-FFF2-40B4-BE49-F238E27FC236}">
                <a16:creationId xmlns:a16="http://schemas.microsoft.com/office/drawing/2014/main" id="{634D63C1-EA8B-7C31-6C71-43010C6B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73" y="1781972"/>
            <a:ext cx="4247489" cy="42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4641CA1-FF74-4ADD-1C69-58E298F2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577" y="1450130"/>
            <a:ext cx="5741956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Strengthen program implementation and monitoring.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financial aid and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school infrastructure.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teacher training and resources.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social and cultural barriers.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flexible learning options.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9EA6A-1E23-B52B-F6FF-CBCDE6A4CED1}"/>
              </a:ext>
            </a:extLst>
          </p:cNvPr>
          <p:cNvSpPr txBox="1"/>
          <p:nvPr/>
        </p:nvSpPr>
        <p:spPr>
          <a:xfrm>
            <a:off x="4149791" y="106117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OUR CURRENT DEFICIENCIES?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F823-CA52-5E31-07AE-E836B0563FD1}"/>
              </a:ext>
            </a:extLst>
          </p:cNvPr>
          <p:cNvSpPr txBox="1"/>
          <p:nvPr/>
        </p:nvSpPr>
        <p:spPr>
          <a:xfrm>
            <a:off x="5094513" y="3747300"/>
            <a:ext cx="655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factor we are currently lacking is...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" name="Picture 5" descr="Thinking Hmm GIF - Thinking Think Hmm - Discover &amp; Share GIFs">
            <a:extLst>
              <a:ext uri="{FF2B5EF4-FFF2-40B4-BE49-F238E27FC236}">
                <a16:creationId xmlns:a16="http://schemas.microsoft.com/office/drawing/2014/main" id="{72B19BB0-CD5A-D5D1-E30F-17E42609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7" y="4198617"/>
            <a:ext cx="2576325" cy="25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8EE01E-A8F4-7350-91BB-9591824360BD}"/>
              </a:ext>
            </a:extLst>
          </p:cNvPr>
          <p:cNvSpPr txBox="1"/>
          <p:nvPr/>
        </p:nvSpPr>
        <p:spPr>
          <a:xfrm>
            <a:off x="7334936" y="4701950"/>
            <a:ext cx="3480318" cy="156966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A75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KNOWLEDGE </a:t>
            </a:r>
          </a:p>
          <a:p>
            <a:pPr algn="ctr"/>
            <a:r>
              <a:rPr lang="en-I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A75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r>
              <a:rPr lang="en-I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A75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REACH</a:t>
            </a:r>
          </a:p>
        </p:txBody>
      </p:sp>
      <p:pic>
        <p:nvPicPr>
          <p:cNvPr id="3" name="Google Shape;93;p2">
            <a:extLst>
              <a:ext uri="{FF2B5EF4-FFF2-40B4-BE49-F238E27FC236}">
                <a16:creationId xmlns:a16="http://schemas.microsoft.com/office/drawing/2014/main" id="{D721400E-CA9C-AB90-6226-A58658D697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1A7A72B-BAAA-E02E-2318-E3CB65256932}"/>
              </a:ext>
            </a:extLst>
          </p:cNvPr>
          <p:cNvGrpSpPr/>
          <p:nvPr/>
        </p:nvGrpSpPr>
        <p:grpSpPr>
          <a:xfrm>
            <a:off x="4124479" y="1403046"/>
            <a:ext cx="7773703" cy="5301046"/>
            <a:chOff x="832395" y="1306675"/>
            <a:chExt cx="7773703" cy="53010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1E4EFF-578D-6179-CB64-8707B1F21988}"/>
                </a:ext>
              </a:extLst>
            </p:cNvPr>
            <p:cNvSpPr txBox="1"/>
            <p:nvPr/>
          </p:nvSpPr>
          <p:spPr>
            <a:xfrm>
              <a:off x="2148349" y="1326848"/>
              <a:ext cx="1628002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DropOutZero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(Main Portal)</a:t>
              </a:r>
              <a:b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 SIDE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71B9D1-64A7-9445-E7AA-D51939CA664E}"/>
                </a:ext>
              </a:extLst>
            </p:cNvPr>
            <p:cNvSpPr txBox="1"/>
            <p:nvPr/>
          </p:nvSpPr>
          <p:spPr>
            <a:xfrm>
              <a:off x="4788310" y="1306675"/>
              <a:ext cx="1628002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</a:t>
              </a: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AUTHETICATION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3208A6-F647-FE33-43AB-3D6BAB7A1829}"/>
                </a:ext>
              </a:extLst>
            </p:cNvPr>
            <p:cNvSpPr txBox="1"/>
            <p:nvPr/>
          </p:nvSpPr>
          <p:spPr>
            <a:xfrm>
              <a:off x="3287243" y="3479299"/>
              <a:ext cx="1628002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LearnX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09D922-2D94-5399-06C8-57278700CD07}"/>
                </a:ext>
              </a:extLst>
            </p:cNvPr>
            <p:cNvSpPr txBox="1"/>
            <p:nvPr/>
          </p:nvSpPr>
          <p:spPr>
            <a:xfrm>
              <a:off x="6268827" y="3435704"/>
              <a:ext cx="1628002" cy="144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SITES</a:t>
              </a: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WEBSITES</a:t>
              </a: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 with Main Site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2F6D23D-D711-612F-21AC-CAC68972A361}"/>
                </a:ext>
              </a:extLst>
            </p:cNvPr>
            <p:cNvSpPr/>
            <p:nvPr/>
          </p:nvSpPr>
          <p:spPr>
            <a:xfrm>
              <a:off x="3776351" y="1576053"/>
              <a:ext cx="999793" cy="630942"/>
            </a:xfrm>
            <a:prstGeom prst="rightArrow">
              <a:avLst/>
            </a:prstGeom>
            <a:solidFill>
              <a:srgbClr val="FFA75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Bent 25">
              <a:extLst>
                <a:ext uri="{FF2B5EF4-FFF2-40B4-BE49-F238E27FC236}">
                  <a16:creationId xmlns:a16="http://schemas.microsoft.com/office/drawing/2014/main" id="{5B946436-7BF6-8743-F4BE-B7DE500D90F6}"/>
                </a:ext>
              </a:extLst>
            </p:cNvPr>
            <p:cNvSpPr/>
            <p:nvPr/>
          </p:nvSpPr>
          <p:spPr>
            <a:xfrm rot="5400000">
              <a:off x="6338478" y="2445703"/>
              <a:ext cx="1080000" cy="900000"/>
            </a:xfrm>
            <a:prstGeom prst="bentArrow">
              <a:avLst>
                <a:gd name="adj1" fmla="val 25000"/>
                <a:gd name="adj2" fmla="val 27532"/>
                <a:gd name="adj3" fmla="val 25000"/>
                <a:gd name="adj4" fmla="val 43750"/>
              </a:avLst>
            </a:prstGeom>
            <a:solidFill>
              <a:srgbClr val="FFA75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C000"/>
                </a:solidFill>
              </a:endParaRPr>
            </a:p>
          </p:txBody>
        </p:sp>
        <p:sp>
          <p:nvSpPr>
            <p:cNvPr id="27" name="Arrow: Bent 26">
              <a:extLst>
                <a:ext uri="{FF2B5EF4-FFF2-40B4-BE49-F238E27FC236}">
                  <a16:creationId xmlns:a16="http://schemas.microsoft.com/office/drawing/2014/main" id="{B127116A-62FB-AA33-4B82-DE7B794A8951}"/>
                </a:ext>
              </a:extLst>
            </p:cNvPr>
            <p:cNvSpPr/>
            <p:nvPr/>
          </p:nvSpPr>
          <p:spPr>
            <a:xfrm rot="16200000" flipH="1">
              <a:off x="3786144" y="2460861"/>
              <a:ext cx="1080000" cy="900000"/>
            </a:xfrm>
            <a:prstGeom prst="bentArrow">
              <a:avLst>
                <a:gd name="adj1" fmla="val 25000"/>
                <a:gd name="adj2" fmla="val 27532"/>
                <a:gd name="adj3" fmla="val 25000"/>
                <a:gd name="adj4" fmla="val 43750"/>
              </a:avLst>
            </a:prstGeom>
            <a:solidFill>
              <a:srgbClr val="FFA75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CE3EC417-4EFF-EA94-07E5-D0F2A179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971" y="5465849"/>
              <a:ext cx="299312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 Interaction Hub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Parental Engagement Portal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Counselling Support Platform 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CD488DC-E1F6-44BC-FC98-57704D3BD52B}"/>
                </a:ext>
              </a:extLst>
            </p:cNvPr>
            <p:cNvSpPr/>
            <p:nvPr/>
          </p:nvSpPr>
          <p:spPr>
            <a:xfrm rot="5400000">
              <a:off x="6839534" y="4994051"/>
              <a:ext cx="540000" cy="360000"/>
            </a:xfrm>
            <a:prstGeom prst="rightArrow">
              <a:avLst/>
            </a:prstGeom>
            <a:solidFill>
              <a:srgbClr val="FFA75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71E548F2-F924-72AA-14D7-33DD701B47B0}"/>
                </a:ext>
              </a:extLst>
            </p:cNvPr>
            <p:cNvSpPr/>
            <p:nvPr/>
          </p:nvSpPr>
          <p:spPr>
            <a:xfrm rot="5400000">
              <a:off x="3826247" y="4972403"/>
              <a:ext cx="540000" cy="360000"/>
            </a:xfrm>
            <a:prstGeom prst="rightArrow">
              <a:avLst/>
            </a:prstGeom>
            <a:solidFill>
              <a:srgbClr val="FFA75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D7CB46-53D3-F744-AEAD-36D5947CA4D3}"/>
                </a:ext>
              </a:extLst>
            </p:cNvPr>
            <p:cNvSpPr txBox="1"/>
            <p:nvPr/>
          </p:nvSpPr>
          <p:spPr>
            <a:xfrm>
              <a:off x="3182027" y="5438170"/>
              <a:ext cx="218844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DPP &amp; Tests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Lecture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Roadmap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Planned for 1</a:t>
              </a:r>
              <a:r>
                <a:rPr lang="en-IN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Degree students</a:t>
              </a:r>
            </a:p>
          </p:txBody>
        </p:sp>
        <p:pic>
          <p:nvPicPr>
            <p:cNvPr id="32" name="Graphic 31" descr="Computer with solid fill">
              <a:extLst>
                <a:ext uri="{FF2B5EF4-FFF2-40B4-BE49-F238E27FC236}">
                  <a16:creationId xmlns:a16="http://schemas.microsoft.com/office/drawing/2014/main" id="{D55AD18A-9EAB-5208-0769-70C704C4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37468" y="3714012"/>
              <a:ext cx="690716" cy="690716"/>
            </a:xfrm>
            <a:prstGeom prst="rect">
              <a:avLst/>
            </a:prstGeom>
          </p:spPr>
        </p:pic>
        <p:pic>
          <p:nvPicPr>
            <p:cNvPr id="33" name="Graphic 32" descr="Smart Phone with solid fill">
              <a:extLst>
                <a:ext uri="{FF2B5EF4-FFF2-40B4-BE49-F238E27FC236}">
                  <a16:creationId xmlns:a16="http://schemas.microsoft.com/office/drawing/2014/main" id="{0DB2B504-FD7B-258C-7D64-2F552E904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338" y="3846242"/>
              <a:ext cx="630023" cy="63002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6DB05-2F91-E8AE-C42A-1969DBC41BD5}"/>
                </a:ext>
              </a:extLst>
            </p:cNvPr>
            <p:cNvSpPr txBox="1"/>
            <p:nvPr/>
          </p:nvSpPr>
          <p:spPr>
            <a:xfrm>
              <a:off x="832395" y="3479299"/>
              <a:ext cx="1628002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Warning</a:t>
              </a:r>
            </a:p>
            <a:p>
              <a:pPr algn="ctr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 Intelligence Based model</a:t>
              </a:r>
            </a:p>
          </p:txBody>
        </p:sp>
        <p:pic>
          <p:nvPicPr>
            <p:cNvPr id="35" name="Graphic 34" descr="Call center with solid fill">
              <a:extLst>
                <a:ext uri="{FF2B5EF4-FFF2-40B4-BE49-F238E27FC236}">
                  <a16:creationId xmlns:a16="http://schemas.microsoft.com/office/drawing/2014/main" id="{7BB43FDC-7010-7CFF-B6D0-52D456E4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593" y="1487435"/>
              <a:ext cx="690756" cy="690756"/>
            </a:xfrm>
            <a:prstGeom prst="rect">
              <a:avLst/>
            </a:prstGeom>
          </p:spPr>
        </p:pic>
        <p:pic>
          <p:nvPicPr>
            <p:cNvPr id="36" name="Graphic 35" descr="Robot with solid fill">
              <a:extLst>
                <a:ext uri="{FF2B5EF4-FFF2-40B4-BE49-F238E27FC236}">
                  <a16:creationId xmlns:a16="http://schemas.microsoft.com/office/drawing/2014/main" id="{EB3B9F53-532B-6715-D6C3-F754A977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8869" y="3846242"/>
              <a:ext cx="564792" cy="564792"/>
            </a:xfrm>
            <a:prstGeom prst="rect">
              <a:avLst/>
            </a:prstGeom>
          </p:spPr>
        </p:pic>
        <p:pic>
          <p:nvPicPr>
            <p:cNvPr id="37" name="Graphic 36" descr="Building with solid fill">
              <a:extLst>
                <a:ext uri="{FF2B5EF4-FFF2-40B4-BE49-F238E27FC236}">
                  <a16:creationId xmlns:a16="http://schemas.microsoft.com/office/drawing/2014/main" id="{9414D3A1-BAC0-894A-31DC-BEF0C008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33750" y="1949591"/>
              <a:ext cx="457200" cy="457200"/>
            </a:xfrm>
            <a:prstGeom prst="rect">
              <a:avLst/>
            </a:prstGeom>
          </p:spPr>
        </p:pic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A9F65B1F-33B2-9C05-75D5-24FE048796F1}"/>
                </a:ext>
              </a:extLst>
            </p:cNvPr>
            <p:cNvSpPr/>
            <p:nvPr/>
          </p:nvSpPr>
          <p:spPr>
            <a:xfrm rot="10800000">
              <a:off x="2470135" y="3991796"/>
              <a:ext cx="796736" cy="360000"/>
            </a:xfrm>
            <a:prstGeom prst="rightArrow">
              <a:avLst/>
            </a:prstGeom>
            <a:solidFill>
              <a:srgbClr val="FFA75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Arrow: Bent 38">
              <a:extLst>
                <a:ext uri="{FF2B5EF4-FFF2-40B4-BE49-F238E27FC236}">
                  <a16:creationId xmlns:a16="http://schemas.microsoft.com/office/drawing/2014/main" id="{0CDF3417-5B8D-59EB-13F6-613B16FDFD3A}"/>
                </a:ext>
              </a:extLst>
            </p:cNvPr>
            <p:cNvSpPr/>
            <p:nvPr/>
          </p:nvSpPr>
          <p:spPr>
            <a:xfrm>
              <a:off x="1236183" y="2106866"/>
              <a:ext cx="900000" cy="1356027"/>
            </a:xfrm>
            <a:prstGeom prst="bentArrow">
              <a:avLst/>
            </a:prstGeom>
            <a:solidFill>
              <a:srgbClr val="FFA75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42" name="Google Shape;93;p2">
            <a:extLst>
              <a:ext uri="{FF2B5EF4-FFF2-40B4-BE49-F238E27FC236}">
                <a16:creationId xmlns:a16="http://schemas.microsoft.com/office/drawing/2014/main" id="{7621AE7F-A2CD-9CEB-62D6-E09F851C0FB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Oval 42" descr="Your startup LOGO">
            <a:extLst>
              <a:ext uri="{FF2B5EF4-FFF2-40B4-BE49-F238E27FC236}">
                <a16:creationId xmlns:a16="http://schemas.microsoft.com/office/drawing/2014/main" id="{2B7E6A1F-D52E-6C0B-811B-4C744DF2C8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81376"/>
            <a:ext cx="1712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Innov8tive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A183C4-2BBA-1AA6-CA89-E6ACF1345334}"/>
              </a:ext>
            </a:extLst>
          </p:cNvPr>
          <p:cNvSpPr/>
          <p:nvPr/>
        </p:nvSpPr>
        <p:spPr>
          <a:xfrm>
            <a:off x="361441" y="1318215"/>
            <a:ext cx="3451218" cy="5075002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FBC7E5-C255-0A05-0FDA-8AD63DFB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53" y="1656556"/>
            <a:ext cx="293599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Access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 and Reports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Counseling and Support Services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Reminders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Community Forums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Schooling Management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E237-73A1-5EE4-21D2-A7C86098EC16}"/>
              </a:ext>
            </a:extLst>
          </p:cNvPr>
          <p:cNvSpPr txBox="1"/>
          <p:nvPr/>
        </p:nvSpPr>
        <p:spPr>
          <a:xfrm>
            <a:off x="1273290" y="1399140"/>
            <a:ext cx="20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92680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E02DC7E-DFD2-EC76-3EEA-81B40D7919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1566" y="123498"/>
            <a:ext cx="1712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Innov8tive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E19F06-467C-D1BF-3B9B-CD4BC484E699}"/>
              </a:ext>
            </a:extLst>
          </p:cNvPr>
          <p:cNvSpPr/>
          <p:nvPr/>
        </p:nvSpPr>
        <p:spPr>
          <a:xfrm>
            <a:off x="348274" y="1246749"/>
            <a:ext cx="4769532" cy="5271755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A55C5-56C9-FF6B-152F-7CB4FCD0073D}"/>
              </a:ext>
            </a:extLst>
          </p:cNvPr>
          <p:cNvSpPr txBox="1"/>
          <p:nvPr/>
        </p:nvSpPr>
        <p:spPr>
          <a:xfrm>
            <a:off x="588667" y="1369286"/>
            <a:ext cx="43105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reduces dropout rates through early intervention, enhances educational outcomes with personalized support, empowers parents and communities, and improves access to education for underserved students.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5690" y="4663558"/>
            <a:ext cx="4750766" cy="16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Retention Rates 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Educational Outcomes</a:t>
            </a:r>
          </a:p>
          <a:p>
            <a:pPr marL="3420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Empowerment of Parents and     Communities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Access to Education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7DE325-D0B5-CD56-BECD-30D320D1BC96}"/>
              </a:ext>
            </a:extLst>
          </p:cNvPr>
          <p:cNvSpPr/>
          <p:nvPr/>
        </p:nvSpPr>
        <p:spPr>
          <a:xfrm>
            <a:off x="7163125" y="949999"/>
            <a:ext cx="2818621" cy="738881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3911A-1574-B28D-DF01-6A1D6B212649}"/>
              </a:ext>
            </a:extLst>
          </p:cNvPr>
          <p:cNvSpPr txBox="1"/>
          <p:nvPr/>
        </p:nvSpPr>
        <p:spPr>
          <a:xfrm>
            <a:off x="7376078" y="1125846"/>
            <a:ext cx="24562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the Solution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D1AA12-812C-D3F0-6669-7413443D3E1E}"/>
              </a:ext>
            </a:extLst>
          </p:cNvPr>
          <p:cNvSpPr/>
          <p:nvPr/>
        </p:nvSpPr>
        <p:spPr>
          <a:xfrm>
            <a:off x="5214568" y="2410044"/>
            <a:ext cx="2818621" cy="738881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Benefits</a:t>
            </a:r>
            <a:endParaRPr lang="en-I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C00CC1-3790-E676-B623-2E31D7EE7D7C}"/>
              </a:ext>
            </a:extLst>
          </p:cNvPr>
          <p:cNvSpPr/>
          <p:nvPr/>
        </p:nvSpPr>
        <p:spPr>
          <a:xfrm>
            <a:off x="8991132" y="2404913"/>
            <a:ext cx="2818621" cy="738881"/>
          </a:xfrm>
          <a:prstGeom prst="round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Benefits:</a:t>
            </a:r>
            <a:endParaRPr lang="en-IN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0D18AA2-61A5-8A0B-96F4-74A0299A4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2"/>
          <a:stretch/>
        </p:blipFill>
        <p:spPr bwMode="auto">
          <a:xfrm>
            <a:off x="702639" y="3190963"/>
            <a:ext cx="1802765" cy="127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3F0E9C-40EF-07C6-C5BB-E9699D9A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22" y="3172211"/>
            <a:ext cx="1802765" cy="12878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0CDD19-1F03-58BE-59B8-B9B1704FC70F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rot="5400000">
            <a:off x="7237576" y="1075184"/>
            <a:ext cx="721164" cy="19485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315CD6E-465B-C045-E91F-CC82B073F16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rot="16200000" flipH="1">
            <a:off x="9128423" y="1132892"/>
            <a:ext cx="716033" cy="18280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4E29F8-97C9-E479-AADD-2AC27107025F}"/>
              </a:ext>
            </a:extLst>
          </p:cNvPr>
          <p:cNvSpPr txBox="1"/>
          <p:nvPr/>
        </p:nvSpPr>
        <p:spPr>
          <a:xfrm>
            <a:off x="4648200" y="2952031"/>
            <a:ext cx="3536092" cy="145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Equitable Education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Engagement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Mental Health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92467-12E1-C935-7A2E-23E203228E16}"/>
              </a:ext>
            </a:extLst>
          </p:cNvPr>
          <p:cNvSpPr txBox="1"/>
          <p:nvPr/>
        </p:nvSpPr>
        <p:spPr>
          <a:xfrm>
            <a:off x="8533080" y="3295896"/>
            <a:ext cx="3341841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Earning Potential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Growth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Reduced Financial Strain</a:t>
            </a:r>
          </a:p>
        </p:txBody>
      </p:sp>
      <p:pic>
        <p:nvPicPr>
          <p:cNvPr id="5" name="Google Shape;93;p2">
            <a:extLst>
              <a:ext uri="{FF2B5EF4-FFF2-40B4-BE49-F238E27FC236}">
                <a16:creationId xmlns:a16="http://schemas.microsoft.com/office/drawing/2014/main" id="{B0CCEBB4-002F-E63E-30B9-FA0DBA373D7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32361" y="3432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944BE-EEA9-7BC0-0BB0-D47E9E508868}"/>
              </a:ext>
            </a:extLst>
          </p:cNvPr>
          <p:cNvSpPr txBox="1"/>
          <p:nvPr/>
        </p:nvSpPr>
        <p:spPr>
          <a:xfrm>
            <a:off x="5782267" y="4964801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“Reducing dropout rates requires a holistic approach that addresses students' academic, social, and emotional needs. These software solutions provide a comprehensive suite of tools to support students' well-being”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– Team Innov8tive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20" grpId="0" animBg="1"/>
      <p:bldP spid="21" grpId="0"/>
      <p:bldP spid="22" grpId="0" animBg="1"/>
      <p:bldP spid="23" grpId="0" animBg="1"/>
      <p:bldP spid="42" grpId="0"/>
      <p:bldP spid="44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544</Words>
  <Application>Microsoft Office PowerPoint</Application>
  <PresentationFormat>Widescreen</PresentationFormat>
  <Paragraphs>157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Cambria</vt:lpstr>
      <vt:lpstr>Garamond</vt:lpstr>
      <vt:lpstr>Symbol</vt:lpstr>
      <vt:lpstr>Times New Roman</vt:lpstr>
      <vt:lpstr>TradeGothic</vt:lpstr>
      <vt:lpstr>Wingdings</vt:lpstr>
      <vt:lpstr>Office Theme</vt:lpstr>
      <vt:lpstr>SMART INDIA HACKATHON 2024</vt:lpstr>
      <vt:lpstr>PowerPoint Presentation</vt:lpstr>
      <vt:lpstr>TECHNICAL APPROACH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Aryan Tiwari</cp:lastModifiedBy>
  <cp:revision>157</cp:revision>
  <dcterms:created xsi:type="dcterms:W3CDTF">2013-12-12T18:46:50Z</dcterms:created>
  <dcterms:modified xsi:type="dcterms:W3CDTF">2024-09-02T07:41:33Z</dcterms:modified>
  <cp:category/>
</cp:coreProperties>
</file>