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bookmarkIdSeed="2">
  <p:sldMasterIdLst>
    <p:sldMasterId id="2147483660" r:id="rId1"/>
  </p:sldMasterIdLst>
  <p:notesMasterIdLst>
    <p:notesMasterId r:id="rId26"/>
  </p:notesMasterIdLst>
  <p:sldIdLst>
    <p:sldId id="256" r:id="rId2"/>
    <p:sldId id="714" r:id="rId3"/>
    <p:sldId id="715" r:id="rId4"/>
    <p:sldId id="674" r:id="rId5"/>
    <p:sldId id="713" r:id="rId6"/>
    <p:sldId id="676" r:id="rId7"/>
    <p:sldId id="720" r:id="rId8"/>
    <p:sldId id="719" r:id="rId9"/>
    <p:sldId id="718" r:id="rId10"/>
    <p:sldId id="721" r:id="rId11"/>
    <p:sldId id="723" r:id="rId12"/>
    <p:sldId id="717" r:id="rId13"/>
    <p:sldId id="716" r:id="rId14"/>
    <p:sldId id="722" r:id="rId15"/>
    <p:sldId id="724" r:id="rId16"/>
    <p:sldId id="727" r:id="rId17"/>
    <p:sldId id="725" r:id="rId18"/>
    <p:sldId id="726" r:id="rId19"/>
    <p:sldId id="728" r:id="rId20"/>
    <p:sldId id="729" r:id="rId21"/>
    <p:sldId id="731" r:id="rId22"/>
    <p:sldId id="730" r:id="rId23"/>
    <p:sldId id="711" r:id="rId24"/>
    <p:sldId id="303"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F50"/>
    <a:srgbClr val="8497B0"/>
    <a:srgbClr val="8FAADC"/>
    <a:srgbClr val="2F5597"/>
    <a:srgbClr val="626CC7"/>
    <a:srgbClr val="323B8D"/>
    <a:srgbClr val="21275D"/>
    <a:srgbClr val="161A3E"/>
    <a:srgbClr val="203864"/>
    <a:srgbClr val="8BB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9CB0A22-5FC1-44C5-8590-AEB0181E0DCE}" v="2533" dt="2025-09-14T13:25:25.740"/>
    <p1510:client id="{89511D53-E4FC-46F4-B46B-4665A48606BB}" v="5239" dt="2025-09-15T13:49:52.193"/>
    <p1510:client id="{B97AD54E-0CC1-431A-91EA-BBB6497FF04A}" v="1" dt="2025-09-15T13:54:39.39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0077D8-B575-4753-B8FD-F5736649C91E}" type="datetimeFigureOut">
              <a:rPr lang="en-IN" smtClean="0"/>
              <a:t>15-09-2025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FFB008-8E38-46F5-BCB9-8CFEF233CF3A}" type="slidenum">
              <a:rPr lang="en-IN" smtClean="0"/>
              <a:t>‹#›</a:t>
            </a:fld>
            <a:endParaRPr lang="en-IN"/>
          </a:p>
        </p:txBody>
      </p:sp>
    </p:spTree>
    <p:extLst>
      <p:ext uri="{BB962C8B-B14F-4D97-AF65-F5344CB8AC3E}">
        <p14:creationId xmlns:p14="http://schemas.microsoft.com/office/powerpoint/2010/main" val="40341884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47FFB008-8E38-46F5-BCB9-8CFEF233CF3A}" type="slidenum">
              <a:rPr lang="en-IN" smtClean="0"/>
              <a:t>6</a:t>
            </a:fld>
            <a:endParaRPr lang="en-IN"/>
          </a:p>
        </p:txBody>
      </p:sp>
    </p:spTree>
    <p:extLst>
      <p:ext uri="{BB962C8B-B14F-4D97-AF65-F5344CB8AC3E}">
        <p14:creationId xmlns:p14="http://schemas.microsoft.com/office/powerpoint/2010/main" val="17978836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F318C5-10E7-2267-A865-6CC21D516B8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F94CA31-2DEF-9A7C-03B7-74105291139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611B9DB-BCD6-F046-B000-59B53EDB924D}"/>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238446C1-728B-4B9B-1060-68812199F9B1}"/>
              </a:ext>
            </a:extLst>
          </p:cNvPr>
          <p:cNvSpPr>
            <a:spLocks noGrp="1"/>
          </p:cNvSpPr>
          <p:nvPr>
            <p:ph type="sldNum" sz="quarter" idx="5"/>
          </p:nvPr>
        </p:nvSpPr>
        <p:spPr/>
        <p:txBody>
          <a:bodyPr/>
          <a:lstStyle/>
          <a:p>
            <a:fld id="{47FFB008-8E38-46F5-BCB9-8CFEF233CF3A}" type="slidenum">
              <a:rPr lang="en-IN" smtClean="0"/>
              <a:t>7</a:t>
            </a:fld>
            <a:endParaRPr lang="en-IN"/>
          </a:p>
        </p:txBody>
      </p:sp>
    </p:spTree>
    <p:extLst>
      <p:ext uri="{BB962C8B-B14F-4D97-AF65-F5344CB8AC3E}">
        <p14:creationId xmlns:p14="http://schemas.microsoft.com/office/powerpoint/2010/main" val="10574278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F15AB6-C858-F040-550E-357A49C64C9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3A628BA-7631-F11E-6BDC-25840AA2CF9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61BEB50-C89B-9111-65FA-4B81301BC77E}"/>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32BDEA32-B835-8983-2BFF-EFB0126C6E9B}"/>
              </a:ext>
            </a:extLst>
          </p:cNvPr>
          <p:cNvSpPr>
            <a:spLocks noGrp="1"/>
          </p:cNvSpPr>
          <p:nvPr>
            <p:ph type="sldNum" sz="quarter" idx="5"/>
          </p:nvPr>
        </p:nvSpPr>
        <p:spPr/>
        <p:txBody>
          <a:bodyPr/>
          <a:lstStyle/>
          <a:p>
            <a:fld id="{47FFB008-8E38-46F5-BCB9-8CFEF233CF3A}" type="slidenum">
              <a:rPr lang="en-IN" smtClean="0"/>
              <a:t>8</a:t>
            </a:fld>
            <a:endParaRPr lang="en-IN"/>
          </a:p>
        </p:txBody>
      </p:sp>
    </p:spTree>
    <p:extLst>
      <p:ext uri="{BB962C8B-B14F-4D97-AF65-F5344CB8AC3E}">
        <p14:creationId xmlns:p14="http://schemas.microsoft.com/office/powerpoint/2010/main" val="41537749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6294A4-784D-00DB-17E6-0D71EA1982E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14882C8-CA52-1CEB-E8BC-4040E1CE3F7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FA7431E-2031-1AEC-9C10-858BE3FD08CE}"/>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E4C8529A-4A1C-0D8A-C590-5C8C17D7D174}"/>
              </a:ext>
            </a:extLst>
          </p:cNvPr>
          <p:cNvSpPr>
            <a:spLocks noGrp="1"/>
          </p:cNvSpPr>
          <p:nvPr>
            <p:ph type="sldNum" sz="quarter" idx="5"/>
          </p:nvPr>
        </p:nvSpPr>
        <p:spPr/>
        <p:txBody>
          <a:bodyPr/>
          <a:lstStyle/>
          <a:p>
            <a:fld id="{47FFB008-8E38-46F5-BCB9-8CFEF233CF3A}" type="slidenum">
              <a:rPr lang="en-IN" smtClean="0"/>
              <a:t>9</a:t>
            </a:fld>
            <a:endParaRPr lang="en-IN"/>
          </a:p>
        </p:txBody>
      </p:sp>
    </p:spTree>
    <p:extLst>
      <p:ext uri="{BB962C8B-B14F-4D97-AF65-F5344CB8AC3E}">
        <p14:creationId xmlns:p14="http://schemas.microsoft.com/office/powerpoint/2010/main" val="9129285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11C6AA-EEE4-A365-532B-555092EDB75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B8B3AA0-17D0-A14E-57AB-9DC4EC0D573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D243A1A-18EF-6C7C-DF44-B064CB10FC9E}"/>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85B3B42C-9BD8-80F5-28DA-01777F7EFBC8}"/>
              </a:ext>
            </a:extLst>
          </p:cNvPr>
          <p:cNvSpPr>
            <a:spLocks noGrp="1"/>
          </p:cNvSpPr>
          <p:nvPr>
            <p:ph type="sldNum" sz="quarter" idx="5"/>
          </p:nvPr>
        </p:nvSpPr>
        <p:spPr/>
        <p:txBody>
          <a:bodyPr/>
          <a:lstStyle/>
          <a:p>
            <a:fld id="{47FFB008-8E38-46F5-BCB9-8CFEF233CF3A}" type="slidenum">
              <a:rPr lang="en-IN" smtClean="0"/>
              <a:t>10</a:t>
            </a:fld>
            <a:endParaRPr lang="en-IN"/>
          </a:p>
        </p:txBody>
      </p:sp>
    </p:spTree>
    <p:extLst>
      <p:ext uri="{BB962C8B-B14F-4D97-AF65-F5344CB8AC3E}">
        <p14:creationId xmlns:p14="http://schemas.microsoft.com/office/powerpoint/2010/main" val="32907640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F9C08D-3295-FF52-3197-85AE9B2828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1192953-FD9D-D328-66E9-82DA04C8CFC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65BF151-CEF6-DC8F-0765-2158910789CB}"/>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3F63E13A-3009-3C0A-B88F-7A47AB9B7980}"/>
              </a:ext>
            </a:extLst>
          </p:cNvPr>
          <p:cNvSpPr>
            <a:spLocks noGrp="1"/>
          </p:cNvSpPr>
          <p:nvPr>
            <p:ph type="sldNum" sz="quarter" idx="5"/>
          </p:nvPr>
        </p:nvSpPr>
        <p:spPr/>
        <p:txBody>
          <a:bodyPr/>
          <a:lstStyle/>
          <a:p>
            <a:fld id="{47FFB008-8E38-46F5-BCB9-8CFEF233CF3A}" type="slidenum">
              <a:rPr lang="en-IN" smtClean="0"/>
              <a:t>11</a:t>
            </a:fld>
            <a:endParaRPr lang="en-IN"/>
          </a:p>
        </p:txBody>
      </p:sp>
    </p:spTree>
    <p:extLst>
      <p:ext uri="{BB962C8B-B14F-4D97-AF65-F5344CB8AC3E}">
        <p14:creationId xmlns:p14="http://schemas.microsoft.com/office/powerpoint/2010/main" val="30353306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6F98CC-7E3F-E328-5CA6-54F560EA2B2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776E487-0691-C327-C6D5-1DE3560657D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DD5EEA3-DECF-39C6-AE3A-9F1B1E63E207}"/>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7BE56C0E-06C9-F600-AAFC-33AEFE690552}"/>
              </a:ext>
            </a:extLst>
          </p:cNvPr>
          <p:cNvSpPr>
            <a:spLocks noGrp="1"/>
          </p:cNvSpPr>
          <p:nvPr>
            <p:ph type="sldNum" sz="quarter" idx="5"/>
          </p:nvPr>
        </p:nvSpPr>
        <p:spPr/>
        <p:txBody>
          <a:bodyPr/>
          <a:lstStyle/>
          <a:p>
            <a:fld id="{47FFB008-8E38-46F5-BCB9-8CFEF233CF3A}" type="slidenum">
              <a:rPr lang="en-IN" smtClean="0"/>
              <a:t>12</a:t>
            </a:fld>
            <a:endParaRPr lang="en-IN"/>
          </a:p>
        </p:txBody>
      </p:sp>
    </p:spTree>
    <p:extLst>
      <p:ext uri="{BB962C8B-B14F-4D97-AF65-F5344CB8AC3E}">
        <p14:creationId xmlns:p14="http://schemas.microsoft.com/office/powerpoint/2010/main" val="12126037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0AF7F7-F40B-0168-6EF3-4F7AB5F26F4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CFB36C8-45B9-5704-D83C-40DFEB2ABDB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40A631F-B93C-306C-6D31-3B707C843F54}"/>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3B009F57-7625-3ED3-B316-CF62C216000B}"/>
              </a:ext>
            </a:extLst>
          </p:cNvPr>
          <p:cNvSpPr>
            <a:spLocks noGrp="1"/>
          </p:cNvSpPr>
          <p:nvPr>
            <p:ph type="sldNum" sz="quarter" idx="5"/>
          </p:nvPr>
        </p:nvSpPr>
        <p:spPr/>
        <p:txBody>
          <a:bodyPr/>
          <a:lstStyle/>
          <a:p>
            <a:fld id="{47FFB008-8E38-46F5-BCB9-8CFEF233CF3A}" type="slidenum">
              <a:rPr lang="en-IN" smtClean="0"/>
              <a:t>13</a:t>
            </a:fld>
            <a:endParaRPr lang="en-IN"/>
          </a:p>
        </p:txBody>
      </p:sp>
    </p:spTree>
    <p:extLst>
      <p:ext uri="{BB962C8B-B14F-4D97-AF65-F5344CB8AC3E}">
        <p14:creationId xmlns:p14="http://schemas.microsoft.com/office/powerpoint/2010/main" val="34661498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13B973-738B-1008-18D6-34381D76C9C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426AB16-0425-32BB-29F7-42A4E283687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8D8209F-BEC3-F36B-7F23-59A20FE4BA37}"/>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7E64F963-D7CD-594F-C379-941B0350FA21}"/>
              </a:ext>
            </a:extLst>
          </p:cNvPr>
          <p:cNvSpPr>
            <a:spLocks noGrp="1"/>
          </p:cNvSpPr>
          <p:nvPr>
            <p:ph type="sldNum" sz="quarter" idx="5"/>
          </p:nvPr>
        </p:nvSpPr>
        <p:spPr/>
        <p:txBody>
          <a:bodyPr/>
          <a:lstStyle/>
          <a:p>
            <a:fld id="{47FFB008-8E38-46F5-BCB9-8CFEF233CF3A}" type="slidenum">
              <a:rPr lang="en-IN" smtClean="0"/>
              <a:t>14</a:t>
            </a:fld>
            <a:endParaRPr lang="en-IN"/>
          </a:p>
        </p:txBody>
      </p:sp>
    </p:spTree>
    <p:extLst>
      <p:ext uri="{BB962C8B-B14F-4D97-AF65-F5344CB8AC3E}">
        <p14:creationId xmlns:p14="http://schemas.microsoft.com/office/powerpoint/2010/main" val="153442494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1D4C31DA-14CA-CFBA-5089-9BCD0585380D}"/>
              </a:ext>
            </a:extLst>
          </p:cNvPr>
          <p:cNvGrpSpPr/>
          <p:nvPr userDrawn="1"/>
        </p:nvGrpSpPr>
        <p:grpSpPr>
          <a:xfrm>
            <a:off x="-21770" y="0"/>
            <a:ext cx="12213771" cy="6858000"/>
            <a:chOff x="-21770" y="0"/>
            <a:chExt cx="12213771" cy="6858000"/>
          </a:xfrm>
        </p:grpSpPr>
        <p:pic>
          <p:nvPicPr>
            <p:cNvPr id="6" name="Picture 5" descr="Tech Background&quot; Images – Browse 8,227 Stock Photos, Vectors, and Video |  Adobe Stock">
              <a:extLst>
                <a:ext uri="{FF2B5EF4-FFF2-40B4-BE49-F238E27FC236}">
                  <a16:creationId xmlns:a16="http://schemas.microsoft.com/office/drawing/2014/main" id="{912EDB8F-0820-57F6-5CDA-EEB6AC9EF357}"/>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l="2352" t="2332" r="1954" b="1250"/>
            <a:stretch>
              <a:fillRect/>
            </a:stretch>
          </p:blipFill>
          <p:spPr bwMode="auto">
            <a:xfrm>
              <a:off x="-21770" y="0"/>
              <a:ext cx="12213771" cy="6858000"/>
            </a:xfrm>
            <a:custGeom>
              <a:avLst/>
              <a:gdLst>
                <a:gd name="connsiteX0" fmla="*/ 0 w 12213771"/>
                <a:gd name="connsiteY0" fmla="*/ 0 h 6858000"/>
                <a:gd name="connsiteX1" fmla="*/ 12213771 w 12213771"/>
                <a:gd name="connsiteY1" fmla="*/ 0 h 6858000"/>
                <a:gd name="connsiteX2" fmla="*/ 12213771 w 12213771"/>
                <a:gd name="connsiteY2" fmla="*/ 6858000 h 6858000"/>
                <a:gd name="connsiteX3" fmla="*/ 0 w 1221377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213771" h="6858000">
                  <a:moveTo>
                    <a:pt x="0" y="0"/>
                  </a:moveTo>
                  <a:lnTo>
                    <a:pt x="12213771" y="0"/>
                  </a:lnTo>
                  <a:lnTo>
                    <a:pt x="12213771"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pic>
          <p:nvPicPr>
            <p:cNvPr id="18" name="Picture 17">
              <a:extLst>
                <a:ext uri="{FF2B5EF4-FFF2-40B4-BE49-F238E27FC236}">
                  <a16:creationId xmlns:a16="http://schemas.microsoft.com/office/drawing/2014/main" id="{97530BAD-0593-FBF1-1D42-9B727191475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017794" y="913775"/>
              <a:ext cx="5159490" cy="1423752"/>
            </a:xfrm>
            <a:prstGeom prst="rect">
              <a:avLst/>
            </a:prstGeom>
          </p:spPr>
        </p:pic>
      </p:grpSp>
    </p:spTree>
    <p:extLst>
      <p:ext uri="{BB962C8B-B14F-4D97-AF65-F5344CB8AC3E}">
        <p14:creationId xmlns:p14="http://schemas.microsoft.com/office/powerpoint/2010/main" val="13311268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6"/>
            <a:ext cx="10834233" cy="612775"/>
          </a:xfrm>
        </p:spPr>
        <p:txBody>
          <a:bodyPr/>
          <a:lstStyle/>
          <a:p>
            <a:r>
              <a:rPr lang="en-US"/>
              <a:t>Click to edit Master title style</a:t>
            </a:r>
          </a:p>
        </p:txBody>
      </p:sp>
      <p:sp>
        <p:nvSpPr>
          <p:cNvPr id="3" name="Content Placeholder 2"/>
          <p:cNvSpPr>
            <a:spLocks noGrp="1"/>
          </p:cNvSpPr>
          <p:nvPr>
            <p:ph sz="half" idx="1"/>
          </p:nvPr>
        </p:nvSpPr>
        <p:spPr>
          <a:xfrm>
            <a:off x="678881" y="1659835"/>
            <a:ext cx="5340919" cy="4399442"/>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199" y="1659835"/>
            <a:ext cx="5340917" cy="4399442"/>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9934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5"/>
            <a:ext cx="10834234" cy="612775"/>
          </a:xfrm>
        </p:spPr>
        <p:txBody>
          <a:bodyPr/>
          <a:lstStyle/>
          <a:p>
            <a:r>
              <a:rPr lang="en-US"/>
              <a:t>Click to edit Master title style</a:t>
            </a:r>
          </a:p>
        </p:txBody>
      </p:sp>
      <p:sp>
        <p:nvSpPr>
          <p:cNvPr id="3" name="Text Placeholder 2"/>
          <p:cNvSpPr>
            <a:spLocks noGrp="1"/>
          </p:cNvSpPr>
          <p:nvPr>
            <p:ph type="body" idx="1"/>
          </p:nvPr>
        </p:nvSpPr>
        <p:spPr>
          <a:xfrm>
            <a:off x="678881" y="1659834"/>
            <a:ext cx="5318693" cy="655349"/>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8881" y="2505075"/>
            <a:ext cx="5318693" cy="355282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2" y="1659834"/>
            <a:ext cx="5340914" cy="655349"/>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2" y="2505075"/>
            <a:ext cx="5340914" cy="355282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197890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8884" y="603666"/>
            <a:ext cx="10834234" cy="612775"/>
          </a:xfrm>
        </p:spPr>
        <p:txBody>
          <a:bodyPr/>
          <a:lstStyle/>
          <a:p>
            <a:r>
              <a:rPr lang="en-US"/>
              <a:t>Click to edit Master title style</a:t>
            </a:r>
          </a:p>
        </p:txBody>
      </p:sp>
    </p:spTree>
    <p:extLst>
      <p:ext uri="{BB962C8B-B14F-4D97-AF65-F5344CB8AC3E}">
        <p14:creationId xmlns:p14="http://schemas.microsoft.com/office/powerpoint/2010/main" val="28312565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55931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6"/>
            <a:ext cx="4093145" cy="1453734"/>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9" y="1659835"/>
            <a:ext cx="6329928" cy="4201215"/>
          </a:xfrm>
          <a:prstGeom prst="rect">
            <a:avLst/>
          </a:prstGeom>
        </p:spPr>
        <p:txBody>
          <a:bodyPr/>
          <a:lstStyle>
            <a:lvl1pPr>
              <a:defRPr sz="3200">
                <a:solidFill>
                  <a:schemeClr val="bg2">
                    <a:lumMod val="10000"/>
                  </a:schemeClr>
                </a:solidFill>
              </a:defRPr>
            </a:lvl1pPr>
            <a:lvl2pPr>
              <a:defRPr sz="2800">
                <a:solidFill>
                  <a:schemeClr val="bg2">
                    <a:lumMod val="10000"/>
                  </a:schemeClr>
                </a:solidFill>
              </a:defRPr>
            </a:lvl2pPr>
            <a:lvl3pPr>
              <a:defRPr sz="2400">
                <a:solidFill>
                  <a:schemeClr val="bg2">
                    <a:lumMod val="10000"/>
                  </a:schemeClr>
                </a:solidFill>
              </a:defRPr>
            </a:lvl3pPr>
            <a:lvl4pPr>
              <a:defRPr sz="2000">
                <a:solidFill>
                  <a:schemeClr val="bg2">
                    <a:lumMod val="10000"/>
                  </a:schemeClr>
                </a:solidFill>
              </a:defRPr>
            </a:lvl4pPr>
            <a:lvl5pPr>
              <a:defRPr sz="2000">
                <a:solidFill>
                  <a:schemeClr val="bg2">
                    <a:lumMod val="10000"/>
                  </a:schemeClr>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78881" y="2315183"/>
            <a:ext cx="4093145" cy="3553805"/>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8283493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78884" y="603666"/>
            <a:ext cx="10834234" cy="612775"/>
          </a:xfrm>
        </p:spPr>
        <p:txBody>
          <a:bodyPr/>
          <a:lstStyle/>
          <a:p>
            <a:r>
              <a:rPr lang="en-US"/>
              <a:t>Click to edit Master title style</a:t>
            </a:r>
          </a:p>
        </p:txBody>
      </p:sp>
      <p:sp>
        <p:nvSpPr>
          <p:cNvPr id="3" name="Vertical Text Placeholder 2"/>
          <p:cNvSpPr>
            <a:spLocks noGrp="1"/>
          </p:cNvSpPr>
          <p:nvPr>
            <p:ph type="body" orient="vert" idx="1"/>
          </p:nvPr>
        </p:nvSpPr>
        <p:spPr>
          <a:xfrm>
            <a:off x="678884" y="1659834"/>
            <a:ext cx="10834234" cy="4166933"/>
          </a:xfrm>
          <a:prstGeom prst="rect">
            <a:avLst/>
          </a:prstGeom>
        </p:spPr>
        <p:txBody>
          <a:bodyPr vert="eaVert"/>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750536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pic>
        <p:nvPicPr>
          <p:cNvPr id="4" name="Picture 3" descr="Tech Background&quot; Images – Browse 8,227 Stock Photos, Vectors, and Video |  Adobe Stock">
            <a:extLst>
              <a:ext uri="{FF2B5EF4-FFF2-40B4-BE49-F238E27FC236}">
                <a16:creationId xmlns:a16="http://schemas.microsoft.com/office/drawing/2014/main" id="{19625874-6531-A345-C3ED-8BD86E0E300E}"/>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l="2352" t="2332" r="1954" b="1250"/>
          <a:stretch>
            <a:fillRect/>
          </a:stretch>
        </p:blipFill>
        <p:spPr bwMode="auto">
          <a:xfrm>
            <a:off x="-21770" y="0"/>
            <a:ext cx="12213771" cy="6858000"/>
          </a:xfrm>
          <a:custGeom>
            <a:avLst/>
            <a:gdLst>
              <a:gd name="connsiteX0" fmla="*/ 0 w 12213771"/>
              <a:gd name="connsiteY0" fmla="*/ 0 h 6858000"/>
              <a:gd name="connsiteX1" fmla="*/ 12213771 w 12213771"/>
              <a:gd name="connsiteY1" fmla="*/ 0 h 6858000"/>
              <a:gd name="connsiteX2" fmla="*/ 12213771 w 12213771"/>
              <a:gd name="connsiteY2" fmla="*/ 6858000 h 6858000"/>
              <a:gd name="connsiteX3" fmla="*/ 0 w 1221377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213771" h="6858000">
                <a:moveTo>
                  <a:pt x="0" y="0"/>
                </a:moveTo>
                <a:lnTo>
                  <a:pt x="12213771" y="0"/>
                </a:lnTo>
                <a:lnTo>
                  <a:pt x="12213771"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2" name="Vertical Title 1"/>
          <p:cNvSpPr>
            <a:spLocks noGrp="1"/>
          </p:cNvSpPr>
          <p:nvPr>
            <p:ph type="title" orient="vert" hasCustomPrompt="1"/>
          </p:nvPr>
        </p:nvSpPr>
        <p:spPr>
          <a:xfrm rot="16200000">
            <a:off x="4770665" y="-2959994"/>
            <a:ext cx="2628900" cy="12213771"/>
          </a:xfrm>
        </p:spPr>
        <p:txBody>
          <a:bodyPr vert="eaVert">
            <a:normAutofit/>
          </a:bodyPr>
          <a:lstStyle>
            <a:lvl1pPr algn="ctr">
              <a:defRPr sz="8000">
                <a:solidFill>
                  <a:schemeClr val="bg1"/>
                </a:solidFill>
              </a:defRPr>
            </a:lvl1pPr>
          </a:lstStyle>
          <a:p>
            <a:r>
              <a:rPr lang="en-US"/>
              <a:t>Thank You</a:t>
            </a:r>
          </a:p>
        </p:txBody>
      </p:sp>
    </p:spTree>
    <p:extLst>
      <p:ext uri="{BB962C8B-B14F-4D97-AF65-F5344CB8AC3E}">
        <p14:creationId xmlns:p14="http://schemas.microsoft.com/office/powerpoint/2010/main" val="4167474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78884" y="603666"/>
            <a:ext cx="10834234" cy="612775"/>
          </a:xfrm>
        </p:spPr>
        <p:txBody>
          <a:bodyPr/>
          <a:lstStyle/>
          <a:p>
            <a:r>
              <a:rPr lang="en-US"/>
              <a:t>Click to edit Master title style</a:t>
            </a:r>
          </a:p>
        </p:txBody>
      </p:sp>
      <p:sp>
        <p:nvSpPr>
          <p:cNvPr id="3" name="Content Placeholder 2"/>
          <p:cNvSpPr>
            <a:spLocks noGrp="1"/>
          </p:cNvSpPr>
          <p:nvPr>
            <p:ph idx="1"/>
          </p:nvPr>
        </p:nvSpPr>
        <p:spPr>
          <a:xfrm>
            <a:off x="678884" y="1675075"/>
            <a:ext cx="10834234"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12652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ne Thir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55269" y="603666"/>
            <a:ext cx="7057847" cy="5454235"/>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5">
            <a:extLst>
              <a:ext uri="{FF2B5EF4-FFF2-40B4-BE49-F238E27FC236}">
                <a16:creationId xmlns:a16="http://schemas.microsoft.com/office/drawing/2014/main" id="{360409B4-C617-2A18-6BFD-309E9F59F1A6}"/>
              </a:ext>
            </a:extLst>
          </p:cNvPr>
          <p:cNvSpPr/>
          <p:nvPr userDrawn="1"/>
        </p:nvSpPr>
        <p:spPr>
          <a:xfrm>
            <a:off x="1" y="0"/>
            <a:ext cx="4114800" cy="6858000"/>
          </a:xfrm>
          <a:prstGeom prst="rect">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a:p>
        </p:txBody>
      </p:sp>
      <p:sp>
        <p:nvSpPr>
          <p:cNvPr id="2" name="Title 1"/>
          <p:cNvSpPr>
            <a:spLocks noGrp="1"/>
          </p:cNvSpPr>
          <p:nvPr>
            <p:ph type="title"/>
          </p:nvPr>
        </p:nvSpPr>
        <p:spPr>
          <a:xfrm>
            <a:off x="838202" y="2049670"/>
            <a:ext cx="2743200" cy="2562226"/>
          </a:xfrm>
        </p:spPr>
        <p:txBody>
          <a:bodyPr/>
          <a:lstStyle>
            <a:lvl1pPr>
              <a:defRPr>
                <a:solidFill>
                  <a:schemeClr val="bg1"/>
                </a:solidFill>
              </a:defRPr>
            </a:lvl1pPr>
          </a:lstStyle>
          <a:p>
            <a:r>
              <a:rPr lang="en-US"/>
              <a:t>Click to edit Master title style</a:t>
            </a:r>
          </a:p>
        </p:txBody>
      </p:sp>
    </p:spTree>
    <p:extLst>
      <p:ext uri="{BB962C8B-B14F-4D97-AF65-F5344CB8AC3E}">
        <p14:creationId xmlns:p14="http://schemas.microsoft.com/office/powerpoint/2010/main" val="13612385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One Third">
    <p:spTree>
      <p:nvGrpSpPr>
        <p:cNvPr id="1" name=""/>
        <p:cNvGrpSpPr/>
        <p:nvPr/>
      </p:nvGrpSpPr>
      <p:grpSpPr>
        <a:xfrm>
          <a:off x="0" y="0"/>
          <a:ext cx="0" cy="0"/>
          <a:chOff x="0" y="0"/>
          <a:chExt cx="0" cy="0"/>
        </a:xfrm>
      </p:grpSpPr>
      <p:sp>
        <p:nvSpPr>
          <p:cNvPr id="2" name="Title 1"/>
          <p:cNvSpPr>
            <a:spLocks noGrp="1"/>
          </p:cNvSpPr>
          <p:nvPr>
            <p:ph type="title"/>
          </p:nvPr>
        </p:nvSpPr>
        <p:spPr>
          <a:xfrm>
            <a:off x="678882" y="603666"/>
            <a:ext cx="7055274" cy="612775"/>
          </a:xfrm>
        </p:spPr>
        <p:txBody>
          <a:bodyPr/>
          <a:lstStyle/>
          <a:p>
            <a:r>
              <a:rPr lang="en-US"/>
              <a:t>Click to edit Master title style</a:t>
            </a:r>
          </a:p>
        </p:txBody>
      </p:sp>
      <p:sp>
        <p:nvSpPr>
          <p:cNvPr id="3" name="Content Placeholder 2"/>
          <p:cNvSpPr>
            <a:spLocks noGrp="1"/>
          </p:cNvSpPr>
          <p:nvPr>
            <p:ph idx="1"/>
          </p:nvPr>
        </p:nvSpPr>
        <p:spPr>
          <a:xfrm>
            <a:off x="678882" y="1659835"/>
            <a:ext cx="7055274"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5">
            <a:extLst>
              <a:ext uri="{FF2B5EF4-FFF2-40B4-BE49-F238E27FC236}">
                <a16:creationId xmlns:a16="http://schemas.microsoft.com/office/drawing/2014/main" id="{360409B4-C617-2A18-6BFD-309E9F59F1A6}"/>
              </a:ext>
            </a:extLst>
          </p:cNvPr>
          <p:cNvSpPr/>
          <p:nvPr userDrawn="1"/>
        </p:nvSpPr>
        <p:spPr>
          <a:xfrm>
            <a:off x="8077201" y="0"/>
            <a:ext cx="4114800" cy="6858000"/>
          </a:xfrm>
          <a:prstGeom prst="rect">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a:p>
        </p:txBody>
      </p:sp>
      <p:pic>
        <p:nvPicPr>
          <p:cNvPr id="7" name="Picture 6">
            <a:extLst>
              <a:ext uri="{FF2B5EF4-FFF2-40B4-BE49-F238E27FC236}">
                <a16:creationId xmlns:a16="http://schemas.microsoft.com/office/drawing/2014/main" id="{F13DF77B-C435-B418-C899-54652105D04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4013561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Half &amp; Half">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5"/>
            <a:ext cx="5107239" cy="612775"/>
          </a:xfrm>
        </p:spPr>
        <p:txBody>
          <a:bodyPr/>
          <a:lstStyle/>
          <a:p>
            <a:r>
              <a:rPr lang="en-US"/>
              <a:t>Click to edit Master title style</a:t>
            </a:r>
          </a:p>
        </p:txBody>
      </p:sp>
      <p:sp>
        <p:nvSpPr>
          <p:cNvPr id="3" name="Content Placeholder 2"/>
          <p:cNvSpPr>
            <a:spLocks noGrp="1"/>
          </p:cNvSpPr>
          <p:nvPr>
            <p:ph idx="1"/>
          </p:nvPr>
        </p:nvSpPr>
        <p:spPr>
          <a:xfrm>
            <a:off x="678881" y="1659836"/>
            <a:ext cx="5107239"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5">
            <a:extLst>
              <a:ext uri="{FF2B5EF4-FFF2-40B4-BE49-F238E27FC236}">
                <a16:creationId xmlns:a16="http://schemas.microsoft.com/office/drawing/2014/main" id="{360409B4-C617-2A18-6BFD-309E9F59F1A6}"/>
              </a:ext>
            </a:extLst>
          </p:cNvPr>
          <p:cNvSpPr/>
          <p:nvPr userDrawn="1"/>
        </p:nvSpPr>
        <p:spPr>
          <a:xfrm>
            <a:off x="6096000" y="0"/>
            <a:ext cx="6096000" cy="6858000"/>
          </a:xfrm>
          <a:prstGeom prst="rect">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a:p>
        </p:txBody>
      </p:sp>
      <p:pic>
        <p:nvPicPr>
          <p:cNvPr id="4" name="Picture 3">
            <a:extLst>
              <a:ext uri="{FF2B5EF4-FFF2-40B4-BE49-F238E27FC236}">
                <a16:creationId xmlns:a16="http://schemas.microsoft.com/office/drawing/2014/main" id="{4258C05D-B60D-14D1-7105-F6719232542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1185285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One Third Flow Errow">
    <p:spTree>
      <p:nvGrpSpPr>
        <p:cNvPr id="1" name=""/>
        <p:cNvGrpSpPr/>
        <p:nvPr/>
      </p:nvGrpSpPr>
      <p:grpSpPr>
        <a:xfrm>
          <a:off x="0" y="0"/>
          <a:ext cx="0" cy="0"/>
          <a:chOff x="0" y="0"/>
          <a:chExt cx="0" cy="0"/>
        </a:xfrm>
      </p:grpSpPr>
      <p:sp>
        <p:nvSpPr>
          <p:cNvPr id="2" name="Title 1"/>
          <p:cNvSpPr>
            <a:spLocks noGrp="1"/>
          </p:cNvSpPr>
          <p:nvPr>
            <p:ph type="title"/>
          </p:nvPr>
        </p:nvSpPr>
        <p:spPr>
          <a:xfrm>
            <a:off x="4455269" y="603666"/>
            <a:ext cx="7057847" cy="612775"/>
          </a:xfrm>
        </p:spPr>
        <p:txBody>
          <a:bodyPr/>
          <a:lstStyle/>
          <a:p>
            <a:r>
              <a:rPr lang="en-US"/>
              <a:t>Click to edit Master title style</a:t>
            </a:r>
          </a:p>
        </p:txBody>
      </p:sp>
      <p:sp>
        <p:nvSpPr>
          <p:cNvPr id="3" name="Content Placeholder 2"/>
          <p:cNvSpPr>
            <a:spLocks noGrp="1"/>
          </p:cNvSpPr>
          <p:nvPr>
            <p:ph idx="1"/>
          </p:nvPr>
        </p:nvSpPr>
        <p:spPr>
          <a:xfrm>
            <a:off x="4455269" y="1659835"/>
            <a:ext cx="7057847"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Arrow: Pentagon 5">
            <a:extLst>
              <a:ext uri="{FF2B5EF4-FFF2-40B4-BE49-F238E27FC236}">
                <a16:creationId xmlns:a16="http://schemas.microsoft.com/office/drawing/2014/main" id="{360409B4-C617-2A18-6BFD-309E9F59F1A6}"/>
              </a:ext>
            </a:extLst>
          </p:cNvPr>
          <p:cNvSpPr/>
          <p:nvPr userDrawn="1"/>
        </p:nvSpPr>
        <p:spPr>
          <a:xfrm>
            <a:off x="1" y="0"/>
            <a:ext cx="4114800" cy="6858000"/>
          </a:xfrm>
          <a:prstGeom prst="homePlate">
            <a:avLst>
              <a:gd name="adj" fmla="val 16049"/>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a:p>
        </p:txBody>
      </p:sp>
      <p:sp>
        <p:nvSpPr>
          <p:cNvPr id="8" name="Title 1">
            <a:extLst>
              <a:ext uri="{FF2B5EF4-FFF2-40B4-BE49-F238E27FC236}">
                <a16:creationId xmlns:a16="http://schemas.microsoft.com/office/drawing/2014/main" id="{F19F22F4-4B18-0516-26F1-498BF7EBEAB2}"/>
              </a:ext>
            </a:extLst>
          </p:cNvPr>
          <p:cNvSpPr txBox="1">
            <a:spLocks/>
          </p:cNvSpPr>
          <p:nvPr userDrawn="1"/>
        </p:nvSpPr>
        <p:spPr>
          <a:xfrm>
            <a:off x="678882" y="3122614"/>
            <a:ext cx="2978720" cy="6127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400" b="1" kern="1200">
                <a:solidFill>
                  <a:schemeClr val="tx1"/>
                </a:solidFill>
                <a:latin typeface="Nunito" pitchFamily="2" charset="0"/>
                <a:ea typeface="+mj-ea"/>
                <a:cs typeface="+mj-cs"/>
              </a:defRPr>
            </a:lvl1pPr>
          </a:lstStyle>
          <a:p>
            <a:r>
              <a:rPr lang="en-US" sz="3400">
                <a:solidFill>
                  <a:schemeClr val="bg1"/>
                </a:solidFill>
                <a:latin typeface="Calibri" panose="020F0502020204030204" pitchFamily="34" charset="0"/>
              </a:rPr>
              <a:t>Click to edit Master title style</a:t>
            </a:r>
          </a:p>
        </p:txBody>
      </p:sp>
    </p:spTree>
    <p:extLst>
      <p:ext uri="{BB962C8B-B14F-4D97-AF65-F5344CB8AC3E}">
        <p14:creationId xmlns:p14="http://schemas.microsoft.com/office/powerpoint/2010/main" val="5999928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One Thir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F19F22F4-4B18-0516-26F1-498BF7EBEAB2}"/>
              </a:ext>
            </a:extLst>
          </p:cNvPr>
          <p:cNvSpPr txBox="1">
            <a:spLocks/>
          </p:cNvSpPr>
          <p:nvPr userDrawn="1"/>
        </p:nvSpPr>
        <p:spPr>
          <a:xfrm>
            <a:off x="838200" y="3122614"/>
            <a:ext cx="2819401" cy="6127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400" b="1" kern="1200">
                <a:solidFill>
                  <a:schemeClr val="tx1"/>
                </a:solidFill>
                <a:latin typeface="Nunito" pitchFamily="2" charset="0"/>
                <a:ea typeface="+mj-ea"/>
                <a:cs typeface="+mj-cs"/>
              </a:defRPr>
            </a:lvl1pPr>
          </a:lstStyle>
          <a:p>
            <a:r>
              <a:rPr lang="en-US" sz="3400">
                <a:solidFill>
                  <a:srgbClr val="1D1B58"/>
                </a:solidFill>
                <a:latin typeface="Calibri" panose="020F0502020204030204" pitchFamily="34" charset="0"/>
              </a:rPr>
              <a:t>Click to edit Master title style</a:t>
            </a:r>
          </a:p>
        </p:txBody>
      </p:sp>
      <p:sp>
        <p:nvSpPr>
          <p:cNvPr id="13" name="Freeform: Shape 12">
            <a:extLst>
              <a:ext uri="{FF2B5EF4-FFF2-40B4-BE49-F238E27FC236}">
                <a16:creationId xmlns:a16="http://schemas.microsoft.com/office/drawing/2014/main" id="{BC7368D9-5898-B04D-9CD2-C5A3736BFFA6}"/>
              </a:ext>
            </a:extLst>
          </p:cNvPr>
          <p:cNvSpPr/>
          <p:nvPr userDrawn="1"/>
        </p:nvSpPr>
        <p:spPr>
          <a:xfrm>
            <a:off x="3454417" y="0"/>
            <a:ext cx="8737584" cy="6858000"/>
          </a:xfrm>
          <a:custGeom>
            <a:avLst/>
            <a:gdLst>
              <a:gd name="connsiteX0" fmla="*/ 0 w 9601184"/>
              <a:gd name="connsiteY0" fmla="*/ 0 h 6858000"/>
              <a:gd name="connsiteX1" fmla="*/ 9601184 w 9601184"/>
              <a:gd name="connsiteY1" fmla="*/ 0 h 6858000"/>
              <a:gd name="connsiteX2" fmla="*/ 9601184 w 9601184"/>
              <a:gd name="connsiteY2" fmla="*/ 6858000 h 6858000"/>
              <a:gd name="connsiteX3" fmla="*/ 0 w 9601184"/>
              <a:gd name="connsiteY3" fmla="*/ 6858000 h 6858000"/>
              <a:gd name="connsiteX4" fmla="*/ 660384 w 9601184"/>
              <a:gd name="connsiteY4" fmla="*/ 3429000 h 6858000"/>
              <a:gd name="connsiteX5" fmla="*/ 0 w 9601184"/>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601184" h="6858000">
                <a:moveTo>
                  <a:pt x="0" y="0"/>
                </a:moveTo>
                <a:lnTo>
                  <a:pt x="9601184" y="0"/>
                </a:lnTo>
                <a:lnTo>
                  <a:pt x="9601184" y="6858000"/>
                </a:lnTo>
                <a:lnTo>
                  <a:pt x="0" y="6858000"/>
                </a:lnTo>
                <a:lnTo>
                  <a:pt x="660384" y="3429000"/>
                </a:lnTo>
                <a:lnTo>
                  <a:pt x="0" y="0"/>
                </a:lnTo>
                <a:close/>
              </a:path>
            </a:pathLst>
          </a:custGeom>
          <a:solidFill>
            <a:srgbClr val="1D1B58"/>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800"/>
          </a:p>
        </p:txBody>
      </p:sp>
      <p:sp>
        <p:nvSpPr>
          <p:cNvPr id="2" name="Title 1"/>
          <p:cNvSpPr>
            <a:spLocks noGrp="1"/>
          </p:cNvSpPr>
          <p:nvPr>
            <p:ph type="title"/>
          </p:nvPr>
        </p:nvSpPr>
        <p:spPr>
          <a:xfrm>
            <a:off x="4455269" y="603666"/>
            <a:ext cx="7057847" cy="612775"/>
          </a:xfr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idx="1"/>
          </p:nvPr>
        </p:nvSpPr>
        <p:spPr>
          <a:xfrm>
            <a:off x="4455269" y="1659835"/>
            <a:ext cx="7057847" cy="4398066"/>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4" name="Picture 3">
            <a:extLst>
              <a:ext uri="{FF2B5EF4-FFF2-40B4-BE49-F238E27FC236}">
                <a16:creationId xmlns:a16="http://schemas.microsoft.com/office/drawing/2014/main" id="{BC1D7751-B046-E6FF-E802-137A168948C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6455390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One Third">
    <p:spTree>
      <p:nvGrpSpPr>
        <p:cNvPr id="1" name=""/>
        <p:cNvGrpSpPr/>
        <p:nvPr/>
      </p:nvGrpSpPr>
      <p:grpSpPr>
        <a:xfrm>
          <a:off x="0" y="0"/>
          <a:ext cx="0" cy="0"/>
          <a:chOff x="0" y="0"/>
          <a:chExt cx="0" cy="0"/>
        </a:xfrm>
      </p:grpSpPr>
      <p:sp>
        <p:nvSpPr>
          <p:cNvPr id="2" name="Title 1"/>
          <p:cNvSpPr>
            <a:spLocks noGrp="1"/>
          </p:cNvSpPr>
          <p:nvPr>
            <p:ph type="title"/>
          </p:nvPr>
        </p:nvSpPr>
        <p:spPr>
          <a:xfrm>
            <a:off x="678882" y="603666"/>
            <a:ext cx="6687118" cy="612775"/>
          </a:xfrm>
        </p:spPr>
        <p:txBody>
          <a:bodyPr/>
          <a:lstStyle/>
          <a:p>
            <a:r>
              <a:rPr lang="en-US"/>
              <a:t>Click to edit Master title style</a:t>
            </a:r>
          </a:p>
        </p:txBody>
      </p:sp>
      <p:sp>
        <p:nvSpPr>
          <p:cNvPr id="3" name="Content Placeholder 2"/>
          <p:cNvSpPr>
            <a:spLocks noGrp="1"/>
          </p:cNvSpPr>
          <p:nvPr>
            <p:ph idx="1"/>
          </p:nvPr>
        </p:nvSpPr>
        <p:spPr>
          <a:xfrm>
            <a:off x="678882" y="1659835"/>
            <a:ext cx="6687118"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1">
            <a:extLst>
              <a:ext uri="{FF2B5EF4-FFF2-40B4-BE49-F238E27FC236}">
                <a16:creationId xmlns:a16="http://schemas.microsoft.com/office/drawing/2014/main" id="{F19F22F4-4B18-0516-26F1-498BF7EBEAB2}"/>
              </a:ext>
            </a:extLst>
          </p:cNvPr>
          <p:cNvSpPr txBox="1">
            <a:spLocks/>
          </p:cNvSpPr>
          <p:nvPr userDrawn="1"/>
        </p:nvSpPr>
        <p:spPr>
          <a:xfrm>
            <a:off x="8567565" y="3064248"/>
            <a:ext cx="3314556" cy="6127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400" b="1" kern="1200">
                <a:solidFill>
                  <a:schemeClr val="tx1"/>
                </a:solidFill>
                <a:latin typeface="Nunito" pitchFamily="2" charset="0"/>
                <a:ea typeface="+mj-ea"/>
                <a:cs typeface="+mj-cs"/>
              </a:defRPr>
            </a:lvl1pPr>
          </a:lstStyle>
          <a:p>
            <a:r>
              <a:rPr lang="en-US" sz="3400">
                <a:solidFill>
                  <a:schemeClr val="bg1"/>
                </a:solidFill>
                <a:latin typeface="Calibri" panose="020F0502020204030204" pitchFamily="34" charset="0"/>
              </a:rPr>
              <a:t>Click to edit Master title style</a:t>
            </a:r>
          </a:p>
        </p:txBody>
      </p:sp>
      <p:sp>
        <p:nvSpPr>
          <p:cNvPr id="13" name="Freeform: Shape 12">
            <a:extLst>
              <a:ext uri="{FF2B5EF4-FFF2-40B4-BE49-F238E27FC236}">
                <a16:creationId xmlns:a16="http://schemas.microsoft.com/office/drawing/2014/main" id="{D78CF48E-B68F-E9BA-8398-FF8CD727D1A9}"/>
              </a:ext>
            </a:extLst>
          </p:cNvPr>
          <p:cNvSpPr/>
          <p:nvPr userDrawn="1"/>
        </p:nvSpPr>
        <p:spPr>
          <a:xfrm>
            <a:off x="7543800" y="0"/>
            <a:ext cx="4648201" cy="6858000"/>
          </a:xfrm>
          <a:custGeom>
            <a:avLst/>
            <a:gdLst>
              <a:gd name="connsiteX0" fmla="*/ 0 w 3818882"/>
              <a:gd name="connsiteY0" fmla="*/ 0 h 6858000"/>
              <a:gd name="connsiteX1" fmla="*/ 3818882 w 3818882"/>
              <a:gd name="connsiteY1" fmla="*/ 0 h 6858000"/>
              <a:gd name="connsiteX2" fmla="*/ 3818882 w 3818882"/>
              <a:gd name="connsiteY2" fmla="*/ 6858000 h 6858000"/>
              <a:gd name="connsiteX3" fmla="*/ 0 w 3818882"/>
              <a:gd name="connsiteY3" fmla="*/ 6858000 h 6858000"/>
              <a:gd name="connsiteX4" fmla="*/ 796282 w 3818882"/>
              <a:gd name="connsiteY4" fmla="*/ 3429000 h 6858000"/>
              <a:gd name="connsiteX5" fmla="*/ 0 w 3818882"/>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18882" h="6858000">
                <a:moveTo>
                  <a:pt x="0" y="0"/>
                </a:moveTo>
                <a:lnTo>
                  <a:pt x="3818882" y="0"/>
                </a:lnTo>
                <a:lnTo>
                  <a:pt x="3818882" y="6858000"/>
                </a:lnTo>
                <a:lnTo>
                  <a:pt x="0" y="6858000"/>
                </a:lnTo>
                <a:lnTo>
                  <a:pt x="796282" y="3429000"/>
                </a:lnTo>
                <a:lnTo>
                  <a:pt x="0" y="0"/>
                </a:lnTo>
                <a:close/>
              </a:path>
            </a:pathLst>
          </a:custGeom>
          <a:solidFill>
            <a:srgbClr val="1D1B58"/>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800"/>
          </a:p>
        </p:txBody>
      </p:sp>
      <p:pic>
        <p:nvPicPr>
          <p:cNvPr id="4" name="Picture 3">
            <a:extLst>
              <a:ext uri="{FF2B5EF4-FFF2-40B4-BE49-F238E27FC236}">
                <a16:creationId xmlns:a16="http://schemas.microsoft.com/office/drawing/2014/main" id="{5BC983E8-29C2-9FD4-5029-201C1DDD5E8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1907501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8883" y="1709738"/>
            <a:ext cx="10834234"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78883" y="4589464"/>
            <a:ext cx="10834234"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072784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78884" y="603666"/>
            <a:ext cx="10834232" cy="612775"/>
          </a:xfrm>
          <a:prstGeom prst="rect">
            <a:avLst/>
          </a:prstGeom>
        </p:spPr>
        <p:txBody>
          <a:bodyPr vert="horz" lIns="0" tIns="0" rIns="0" bIns="0" rtlCol="0" anchor="ctr">
            <a:normAutofit/>
          </a:bodyPr>
          <a:lstStyle/>
          <a:p>
            <a:r>
              <a:rPr lang="en-US"/>
              <a:t>Click to edit Master title style</a:t>
            </a:r>
          </a:p>
        </p:txBody>
      </p:sp>
      <p:sp>
        <p:nvSpPr>
          <p:cNvPr id="3" name="Text Placeholder 2"/>
          <p:cNvSpPr>
            <a:spLocks noGrp="1"/>
          </p:cNvSpPr>
          <p:nvPr>
            <p:ph type="body" idx="1"/>
          </p:nvPr>
        </p:nvSpPr>
        <p:spPr>
          <a:xfrm>
            <a:off x="678884" y="1659835"/>
            <a:ext cx="10834234" cy="439806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2052" name="Picture 4" descr="Top Ranked Data Science Institute, Classroom Plus Online Training | Boston  Institute of Analytics">
            <a:extLst>
              <a:ext uri="{FF2B5EF4-FFF2-40B4-BE49-F238E27FC236}">
                <a16:creationId xmlns:a16="http://schemas.microsoft.com/office/drawing/2014/main" id="{D55A4135-B2E5-3A1C-9614-E010D1062B85}"/>
              </a:ext>
            </a:extLst>
          </p:cNvPr>
          <p:cNvPicPr>
            <a:picLocks noChangeAspect="1" noChangeArrowheads="1"/>
          </p:cNvPicPr>
          <p:nvPr userDrawn="1"/>
        </p:nvPicPr>
        <p:blipFill rotWithShape="1">
          <a:blip r:embed="rId18" cstate="print">
            <a:extLst>
              <a:ext uri="{28A0092B-C50C-407E-A947-70E740481C1C}">
                <a14:useLocalDpi xmlns:a14="http://schemas.microsoft.com/office/drawing/2010/main" val="0"/>
              </a:ext>
            </a:extLst>
          </a:blip>
          <a:srcRect l="4000" r="3112"/>
          <a:stretch/>
        </p:blipFill>
        <p:spPr bwMode="auto">
          <a:xfrm>
            <a:off x="9493777" y="6115409"/>
            <a:ext cx="2019339" cy="54891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3665DF22-91AD-CE85-A78A-CF35969DE003}"/>
              </a:ext>
            </a:extLst>
          </p:cNvPr>
          <p:cNvSpPr/>
          <p:nvPr userDrawn="1"/>
        </p:nvSpPr>
        <p:spPr>
          <a:xfrm>
            <a:off x="678883" y="6207305"/>
            <a:ext cx="7474517" cy="36512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r>
              <a:rPr lang="en-US" sz="1100" b="1">
                <a:solidFill>
                  <a:schemeClr val="bg2">
                    <a:lumMod val="75000"/>
                  </a:schemeClr>
                </a:solidFill>
              </a:rPr>
              <a:t>CONFIDENTIAL</a:t>
            </a:r>
            <a:r>
              <a:rPr lang="en-US" sz="1100">
                <a:solidFill>
                  <a:schemeClr val="bg2">
                    <a:lumMod val="75000"/>
                  </a:schemeClr>
                </a:solidFill>
              </a:rPr>
              <a:t>: The information in this document belongs to Boston Institute of Analytics LLC. Any unauthorized sharing of this material is prohibited and subject to legal action under breach of IP and confidentiality clauses. </a:t>
            </a:r>
          </a:p>
        </p:txBody>
      </p:sp>
    </p:spTree>
    <p:extLst>
      <p:ext uri="{BB962C8B-B14F-4D97-AF65-F5344CB8AC3E}">
        <p14:creationId xmlns:p14="http://schemas.microsoft.com/office/powerpoint/2010/main" val="16281783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2" r:id="rId3"/>
    <p:sldLayoutId id="2147483673" r:id="rId4"/>
    <p:sldLayoutId id="2147483674" r:id="rId5"/>
    <p:sldLayoutId id="2147483675" r:id="rId6"/>
    <p:sldLayoutId id="2147483677" r:id="rId7"/>
    <p:sldLayoutId id="2147483676" r:id="rId8"/>
    <p:sldLayoutId id="2147483663" r:id="rId9"/>
    <p:sldLayoutId id="2147483664" r:id="rId10"/>
    <p:sldLayoutId id="2147483665" r:id="rId11"/>
    <p:sldLayoutId id="2147483666" r:id="rId12"/>
    <p:sldLayoutId id="2147483667" r:id="rId13"/>
    <p:sldLayoutId id="2147483668" r:id="rId14"/>
    <p:sldLayoutId id="2147483670" r:id="rId15"/>
    <p:sldLayoutId id="2147483671" r:id="rId16"/>
  </p:sldLayoutIdLst>
  <p:txStyles>
    <p:titleStyle>
      <a:lvl1pPr algn="l" defTabSz="914400" rtl="0" eaLnBrk="1" latinLnBrk="0" hangingPunct="1">
        <a:lnSpc>
          <a:spcPct val="90000"/>
        </a:lnSpc>
        <a:spcBef>
          <a:spcPct val="0"/>
        </a:spcBef>
        <a:buNone/>
        <a:defRPr sz="3400" b="1" kern="1200">
          <a:solidFill>
            <a:schemeClr val="tx1"/>
          </a:solidFill>
          <a:latin typeface="Calibri" panose="020F050202020403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2">
              <a:lumMod val="10000"/>
            </a:schemeClr>
          </a:solidFill>
          <a:latin typeface="Calibri" panose="020F050202020403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2">
              <a:lumMod val="10000"/>
            </a:schemeClr>
          </a:solidFill>
          <a:latin typeface="Calibri" panose="020F050202020403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2">
              <a:lumMod val="10000"/>
            </a:schemeClr>
          </a:solidFill>
          <a:latin typeface="Calibri" panose="020F050202020403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10000"/>
            </a:schemeClr>
          </a:solidFill>
          <a:latin typeface="Calibri" panose="020F050202020403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10000"/>
            </a:schemeClr>
          </a:solidFill>
          <a:latin typeface="Calibri" panose="020F0502020204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stellar-classifier.streamlit.app/" TargetMode="External"/><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A225F15-9B21-01FF-BD6D-D04F30F7A091}"/>
              </a:ext>
            </a:extLst>
          </p:cNvPr>
          <p:cNvSpPr/>
          <p:nvPr/>
        </p:nvSpPr>
        <p:spPr>
          <a:xfrm>
            <a:off x="1" y="2788290"/>
            <a:ext cx="12192000" cy="81152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4400" b="1">
                <a:latin typeface="Calibri"/>
                <a:ea typeface="Calibri"/>
                <a:cs typeface="Calibri"/>
              </a:rPr>
              <a:t>Predicting Stellar Objects</a:t>
            </a:r>
            <a:endParaRPr lang="en-US" sz="4400" b="1">
              <a:latin typeface="Calibri" panose="020F0502020204030204" pitchFamily="34" charset="0"/>
              <a:ea typeface="Calibri"/>
              <a:cs typeface="Calibri"/>
            </a:endParaRPr>
          </a:p>
        </p:txBody>
      </p:sp>
    </p:spTree>
    <p:extLst>
      <p:ext uri="{BB962C8B-B14F-4D97-AF65-F5344CB8AC3E}">
        <p14:creationId xmlns:p14="http://schemas.microsoft.com/office/powerpoint/2010/main" val="10243347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DF5A58-B3CC-F726-2546-7C60B3299AB1}"/>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C9BED87E-E593-67CA-292A-5CECEB15006F}"/>
              </a:ext>
            </a:extLst>
          </p:cNvPr>
          <p:cNvSpPr txBox="1"/>
          <p:nvPr/>
        </p:nvSpPr>
        <p:spPr>
          <a:xfrm>
            <a:off x="693822" y="606926"/>
            <a:ext cx="6843962"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chemeClr val="bg2">
                    <a:lumMod val="10000"/>
                  </a:schemeClr>
                </a:solidFill>
              </a:rPr>
              <a:t>Class </a:t>
            </a:r>
            <a:r>
              <a:rPr lang="en-US" b="1" err="1">
                <a:solidFill>
                  <a:schemeClr val="bg2">
                    <a:lumMod val="10000"/>
                  </a:schemeClr>
                </a:solidFill>
              </a:rPr>
              <a:t>Countplot</a:t>
            </a:r>
            <a:r>
              <a:rPr lang="en-US" b="1">
                <a:solidFill>
                  <a:schemeClr val="bg2">
                    <a:lumMod val="10000"/>
                  </a:schemeClr>
                </a:solidFill>
              </a:rPr>
              <a:t> :</a:t>
            </a:r>
            <a:r>
              <a:rPr lang="en-US">
                <a:solidFill>
                  <a:schemeClr val="bg2">
                    <a:lumMod val="10000"/>
                  </a:schemeClr>
                </a:solidFill>
              </a:rPr>
              <a:t> </a:t>
            </a:r>
            <a:endParaRPr lang="en-US">
              <a:solidFill>
                <a:schemeClr val="bg2">
                  <a:lumMod val="10000"/>
                </a:schemeClr>
              </a:solidFill>
              <a:ea typeface="Calibri"/>
              <a:cs typeface="Calibri"/>
            </a:endParaRPr>
          </a:p>
          <a:p>
            <a:pPr marL="285750" indent="-285750">
              <a:buFont typeface="Arial"/>
              <a:buChar char="•"/>
            </a:pPr>
            <a:r>
              <a:rPr lang="en-US">
                <a:solidFill>
                  <a:schemeClr val="bg2">
                    <a:lumMod val="10000"/>
                  </a:schemeClr>
                </a:solidFill>
              </a:rPr>
              <a:t>The Galaxy class makes up around 59% of the dataset → more than half.</a:t>
            </a:r>
            <a:endParaRPr lang="en-US">
              <a:solidFill>
                <a:schemeClr val="bg2">
                  <a:lumMod val="10000"/>
                </a:schemeClr>
              </a:solidFill>
              <a:ea typeface="Calibri"/>
              <a:cs typeface="Calibri"/>
            </a:endParaRPr>
          </a:p>
          <a:p>
            <a:pPr marL="285750" indent="-285750">
              <a:buFont typeface="Arial"/>
              <a:buChar char="•"/>
            </a:pPr>
            <a:r>
              <a:rPr lang="en-US">
                <a:solidFill>
                  <a:schemeClr val="bg2">
                    <a:lumMod val="10000"/>
                  </a:schemeClr>
                </a:solidFill>
              </a:rPr>
              <a:t> The Quasar class is much smaller, about 18%.  </a:t>
            </a:r>
          </a:p>
          <a:p>
            <a:pPr marL="285750" indent="-285750">
              <a:buFont typeface="Arial"/>
              <a:buChar char="•"/>
            </a:pPr>
            <a:r>
              <a:rPr lang="en-US">
                <a:solidFill>
                  <a:schemeClr val="bg2">
                    <a:lumMod val="10000"/>
                  </a:schemeClr>
                </a:solidFill>
              </a:rPr>
              <a:t>The Star class is around 21% → also smaller but not extremely rare.</a:t>
            </a:r>
            <a:endParaRPr lang="en-US">
              <a:solidFill>
                <a:schemeClr val="bg2">
                  <a:lumMod val="10000"/>
                </a:schemeClr>
              </a:solidFill>
              <a:ea typeface="Calibri"/>
              <a:cs typeface="Calibri"/>
            </a:endParaRPr>
          </a:p>
          <a:p>
            <a:r>
              <a:rPr lang="en-US">
                <a:solidFill>
                  <a:schemeClr val="bg2">
                    <a:lumMod val="10000"/>
                  </a:schemeClr>
                </a:solidFill>
              </a:rPr>
              <a:t>So, the model may tend to favor the majority class (Galaxy) </a:t>
            </a:r>
            <a:endParaRPr lang="en-US">
              <a:solidFill>
                <a:schemeClr val="bg2">
                  <a:lumMod val="10000"/>
                </a:schemeClr>
              </a:solidFill>
              <a:ea typeface="Calibri"/>
              <a:cs typeface="Calibri"/>
            </a:endParaRPr>
          </a:p>
        </p:txBody>
      </p:sp>
      <p:sp>
        <p:nvSpPr>
          <p:cNvPr id="4" name="TextBox 3">
            <a:extLst>
              <a:ext uri="{FF2B5EF4-FFF2-40B4-BE49-F238E27FC236}">
                <a16:creationId xmlns:a16="http://schemas.microsoft.com/office/drawing/2014/main" id="{0FDAAF26-E1D7-439D-D8E1-2175144830FE}"/>
              </a:ext>
            </a:extLst>
          </p:cNvPr>
          <p:cNvSpPr txBox="1"/>
          <p:nvPr/>
        </p:nvSpPr>
        <p:spPr>
          <a:xfrm>
            <a:off x="693820" y="3081755"/>
            <a:ext cx="6843964"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chemeClr val="bg2">
                    <a:lumMod val="10000"/>
                  </a:schemeClr>
                </a:solidFill>
                <a:latin typeface="Calibri"/>
                <a:ea typeface="Calibri Light"/>
                <a:cs typeface="Calibri Light"/>
              </a:rPr>
              <a:t>Class density by Redshift</a:t>
            </a:r>
          </a:p>
          <a:p>
            <a:pPr marL="228600" indent="-228600">
              <a:buFont typeface=""/>
              <a:buChar char="•"/>
            </a:pPr>
            <a:r>
              <a:rPr lang="en-US">
                <a:solidFill>
                  <a:schemeClr val="bg2">
                    <a:lumMod val="10000"/>
                  </a:schemeClr>
                </a:solidFill>
                <a:latin typeface="Calibri"/>
                <a:ea typeface="Calibri Light"/>
                <a:cs typeface="Calibri Light"/>
              </a:rPr>
              <a:t>Appears as stripes at discrete values (redshift = 0 for stars).</a:t>
            </a:r>
          </a:p>
          <a:p>
            <a:pPr marL="228600" indent="-228600">
              <a:buFont typeface=""/>
              <a:buChar char="•"/>
            </a:pPr>
            <a:r>
              <a:rPr lang="en-US">
                <a:solidFill>
                  <a:schemeClr val="bg2">
                    <a:lumMod val="10000"/>
                  </a:schemeClr>
                </a:solidFill>
                <a:latin typeface="Calibri"/>
                <a:ea typeface="Calibri Light"/>
                <a:cs typeface="Calibri Light"/>
              </a:rPr>
              <a:t>Stars cluster at exactly 0.</a:t>
            </a:r>
          </a:p>
          <a:p>
            <a:pPr marL="228600" indent="-228600">
              <a:buFont typeface=""/>
              <a:buChar char="•"/>
            </a:pPr>
            <a:r>
              <a:rPr lang="en-US">
                <a:solidFill>
                  <a:schemeClr val="bg2">
                    <a:lumMod val="10000"/>
                  </a:schemeClr>
                </a:solidFill>
                <a:latin typeface="Calibri"/>
                <a:ea typeface="Calibri Light"/>
                <a:cs typeface="Calibri Light"/>
              </a:rPr>
              <a:t>Quasars and galaxies spread out but are much fewer, so the density is low.</a:t>
            </a:r>
          </a:p>
          <a:p>
            <a:pPr marL="228600" indent="-228600">
              <a:buFont typeface=""/>
              <a:buChar char="•"/>
            </a:pPr>
            <a:r>
              <a:rPr lang="en-US">
                <a:solidFill>
                  <a:schemeClr val="bg2">
                    <a:lumMod val="10000"/>
                  </a:schemeClr>
                </a:solidFill>
                <a:latin typeface="Calibri"/>
                <a:ea typeface="Calibri Light"/>
                <a:cs typeface="Calibri Light"/>
              </a:rPr>
              <a:t>Quasars are more </a:t>
            </a:r>
            <a:r>
              <a:rPr lang="en-US" err="1">
                <a:solidFill>
                  <a:schemeClr val="bg2">
                    <a:lumMod val="10000"/>
                  </a:schemeClr>
                </a:solidFill>
                <a:latin typeface="Calibri"/>
                <a:ea typeface="Calibri Light"/>
                <a:cs typeface="Calibri Light"/>
              </a:rPr>
              <a:t>spreadout</a:t>
            </a:r>
            <a:r>
              <a:rPr lang="en-US">
                <a:solidFill>
                  <a:schemeClr val="bg2">
                    <a:lumMod val="10000"/>
                  </a:schemeClr>
                </a:solidFill>
                <a:latin typeface="Calibri"/>
                <a:ea typeface="Calibri Light"/>
                <a:cs typeface="Calibri Light"/>
              </a:rPr>
              <a:t> indicating higher Redshift</a:t>
            </a:r>
          </a:p>
          <a:p>
            <a:pPr marL="228600" indent="-228600">
              <a:buFont typeface=""/>
              <a:buChar char="•"/>
            </a:pPr>
            <a:r>
              <a:rPr lang="en-US">
                <a:solidFill>
                  <a:schemeClr val="bg2">
                    <a:lumMod val="10000"/>
                  </a:schemeClr>
                </a:solidFill>
                <a:latin typeface="Calibri"/>
                <a:ea typeface="Calibri Light"/>
                <a:cs typeface="Calibri Light"/>
              </a:rPr>
              <a:t>Galaxy are </a:t>
            </a:r>
            <a:r>
              <a:rPr lang="en-US" err="1">
                <a:solidFill>
                  <a:schemeClr val="bg2">
                    <a:lumMod val="10000"/>
                  </a:schemeClr>
                </a:solidFill>
                <a:latin typeface="Calibri"/>
                <a:ea typeface="Calibri Light"/>
                <a:cs typeface="Calibri Light"/>
              </a:rPr>
              <a:t>spreadout</a:t>
            </a:r>
            <a:r>
              <a:rPr lang="en-US">
                <a:solidFill>
                  <a:schemeClr val="bg2">
                    <a:lumMod val="10000"/>
                  </a:schemeClr>
                </a:solidFill>
                <a:latin typeface="Calibri"/>
                <a:ea typeface="Calibri Light"/>
                <a:cs typeface="Calibri Light"/>
              </a:rPr>
              <a:t> but redshift stays between 0-1</a:t>
            </a:r>
          </a:p>
        </p:txBody>
      </p:sp>
      <p:sp>
        <p:nvSpPr>
          <p:cNvPr id="7" name="TextBox 6">
            <a:extLst>
              <a:ext uri="{FF2B5EF4-FFF2-40B4-BE49-F238E27FC236}">
                <a16:creationId xmlns:a16="http://schemas.microsoft.com/office/drawing/2014/main" id="{C6E93D55-DD04-24C1-4A75-081D1EE4F2FC}"/>
              </a:ext>
            </a:extLst>
          </p:cNvPr>
          <p:cNvSpPr txBox="1"/>
          <p:nvPr/>
        </p:nvSpPr>
        <p:spPr>
          <a:xfrm>
            <a:off x="7912100" y="4102100"/>
            <a:ext cx="3581400" cy="161582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100">
                <a:latin typeface="Roboto"/>
                <a:ea typeface="Roboto"/>
                <a:cs typeface="Roboto"/>
              </a:rPr>
              <a:t>As an object emitting light moves towards an observer, the light reaching the observer will shift towards the blue end of the spectrum, decreasing the wavelength of the light and increasing its frequency. This is called </a:t>
            </a:r>
            <a:r>
              <a:rPr lang="en-US" sz="1100" i="1">
                <a:latin typeface="Roboto"/>
                <a:ea typeface="Roboto"/>
                <a:cs typeface="Roboto"/>
              </a:rPr>
              <a:t>blueshift</a:t>
            </a:r>
            <a:r>
              <a:rPr lang="en-US" sz="1100">
                <a:latin typeface="Roboto"/>
                <a:ea typeface="Roboto"/>
                <a:cs typeface="Roboto"/>
              </a:rPr>
              <a:t>. If an object emitting light recedes away from an observer, the light reaching the observer will shift towards the red, increasing the wavelength and decreasing the frequency. This is called </a:t>
            </a:r>
            <a:r>
              <a:rPr lang="en-US" sz="1100" i="1">
                <a:latin typeface="Roboto"/>
                <a:ea typeface="Roboto"/>
                <a:cs typeface="Roboto"/>
              </a:rPr>
              <a:t>redshift</a:t>
            </a:r>
            <a:r>
              <a:rPr lang="en-US" sz="1100">
                <a:latin typeface="Roboto"/>
                <a:ea typeface="Roboto"/>
                <a:cs typeface="Roboto"/>
              </a:rPr>
              <a:t>. </a:t>
            </a:r>
            <a:endParaRPr lang="en-US" sz="1100"/>
          </a:p>
        </p:txBody>
      </p:sp>
      <p:pic>
        <p:nvPicPr>
          <p:cNvPr id="8" name="Picture 7" descr="A screenshot of a computer screen&#10;&#10;AI-generated content may be incorrect.">
            <a:extLst>
              <a:ext uri="{FF2B5EF4-FFF2-40B4-BE49-F238E27FC236}">
                <a16:creationId xmlns:a16="http://schemas.microsoft.com/office/drawing/2014/main" id="{3A0E1B02-8542-DE39-EAA4-E9A5D6DD716A}"/>
              </a:ext>
            </a:extLst>
          </p:cNvPr>
          <p:cNvPicPr>
            <a:picLocks noChangeAspect="1"/>
          </p:cNvPicPr>
          <p:nvPr/>
        </p:nvPicPr>
        <p:blipFill>
          <a:blip r:embed="rId3"/>
          <a:stretch>
            <a:fillRect/>
          </a:stretch>
        </p:blipFill>
        <p:spPr>
          <a:xfrm>
            <a:off x="7912100" y="304800"/>
            <a:ext cx="3429000" cy="3429000"/>
          </a:xfrm>
          <a:prstGeom prst="rect">
            <a:avLst/>
          </a:prstGeom>
        </p:spPr>
      </p:pic>
    </p:spTree>
    <p:extLst>
      <p:ext uri="{BB962C8B-B14F-4D97-AF65-F5344CB8AC3E}">
        <p14:creationId xmlns:p14="http://schemas.microsoft.com/office/powerpoint/2010/main" val="30831689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2C37F3-5DC3-047D-3B60-EAD1C80CB837}"/>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8CB47ABF-C205-88BE-CF4C-F7A6AB7C3F4A}"/>
              </a:ext>
            </a:extLst>
          </p:cNvPr>
          <p:cNvSpPr>
            <a:spLocks noGrp="1"/>
          </p:cNvSpPr>
          <p:nvPr>
            <p:ph type="title"/>
          </p:nvPr>
        </p:nvSpPr>
        <p:spPr>
          <a:xfrm>
            <a:off x="827051" y="785254"/>
            <a:ext cx="10834234" cy="612775"/>
          </a:xfrm>
        </p:spPr>
        <p:txBody>
          <a:bodyPr>
            <a:normAutofit/>
          </a:bodyPr>
          <a:lstStyle/>
          <a:p>
            <a:r>
              <a:rPr lang="en-US">
                <a:latin typeface="Calibri"/>
                <a:ea typeface="Calibri"/>
                <a:cs typeface="Calibri"/>
              </a:rPr>
              <a:t>Feature correlation heatmap</a:t>
            </a:r>
            <a:endParaRPr lang="en-US">
              <a:ea typeface="Calibri"/>
              <a:cs typeface="Calibri"/>
            </a:endParaRPr>
          </a:p>
        </p:txBody>
      </p:sp>
      <p:pic>
        <p:nvPicPr>
          <p:cNvPr id="10" name="Content Placeholder 9" descr="A screenshot of a graph&#10;&#10;AI-generated content may be incorrect.">
            <a:extLst>
              <a:ext uri="{FF2B5EF4-FFF2-40B4-BE49-F238E27FC236}">
                <a16:creationId xmlns:a16="http://schemas.microsoft.com/office/drawing/2014/main" id="{49BB1B66-E7F3-CE5C-FC0D-D5BC6BAAF2A2}"/>
              </a:ext>
            </a:extLst>
          </p:cNvPr>
          <p:cNvPicPr>
            <a:picLocks noGrp="1" noChangeAspect="1"/>
          </p:cNvPicPr>
          <p:nvPr>
            <p:ph idx="1"/>
          </p:nvPr>
        </p:nvPicPr>
        <p:blipFill>
          <a:blip r:embed="rId3"/>
          <a:stretch>
            <a:fillRect/>
          </a:stretch>
        </p:blipFill>
        <p:spPr>
          <a:xfrm>
            <a:off x="6023377" y="1202875"/>
            <a:ext cx="5489831" cy="4591050"/>
          </a:xfrm>
          <a:prstGeom prst="rect">
            <a:avLst/>
          </a:prstGeom>
          <a:ln>
            <a:noFill/>
          </a:ln>
          <a:effectLst>
            <a:outerShdw blurRad="292100" dist="139700" dir="2700000" algn="tl" rotWithShape="0">
              <a:srgbClr val="333333">
                <a:alpha val="65000"/>
              </a:srgbClr>
            </a:outerShdw>
          </a:effectLst>
        </p:spPr>
      </p:pic>
      <p:sp>
        <p:nvSpPr>
          <p:cNvPr id="11" name="TextBox 10">
            <a:extLst>
              <a:ext uri="{FF2B5EF4-FFF2-40B4-BE49-F238E27FC236}">
                <a16:creationId xmlns:a16="http://schemas.microsoft.com/office/drawing/2014/main" id="{9568B7BB-9EBE-2229-EB5C-FE831740B827}"/>
              </a:ext>
            </a:extLst>
          </p:cNvPr>
          <p:cNvSpPr txBox="1"/>
          <p:nvPr/>
        </p:nvSpPr>
        <p:spPr>
          <a:xfrm>
            <a:off x="830511" y="1581372"/>
            <a:ext cx="4505715" cy="172354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a:solidFill>
                  <a:schemeClr val="bg2">
                    <a:lumMod val="10000"/>
                  </a:schemeClr>
                </a:solidFill>
                <a:ea typeface="Calibri"/>
                <a:cs typeface="Calibri"/>
              </a:rPr>
              <a:t>Photometric data (</a:t>
            </a:r>
            <a:r>
              <a:rPr lang="en-US" err="1">
                <a:solidFill>
                  <a:schemeClr val="bg2">
                    <a:lumMod val="10000"/>
                  </a:schemeClr>
                </a:solidFill>
                <a:ea typeface="Calibri"/>
                <a:cs typeface="Calibri"/>
              </a:rPr>
              <a:t>u,g,r,i,z</a:t>
            </a:r>
            <a:r>
              <a:rPr lang="en-US">
                <a:solidFill>
                  <a:schemeClr val="bg2">
                    <a:lumMod val="10000"/>
                  </a:schemeClr>
                </a:solidFill>
                <a:ea typeface="Calibri"/>
                <a:cs typeface="Calibri"/>
              </a:rPr>
              <a:t>)</a:t>
            </a:r>
          </a:p>
          <a:p>
            <a:pPr marL="742950" indent="-285750">
              <a:buFont typeface="Arial"/>
              <a:buChar char="•"/>
            </a:pPr>
            <a:r>
              <a:rPr lang="en-US" sz="1400">
                <a:solidFill>
                  <a:schemeClr val="bg2">
                    <a:lumMod val="10000"/>
                  </a:schemeClr>
                </a:solidFill>
                <a:ea typeface="+mn-lt"/>
                <a:cs typeface="+mn-lt"/>
              </a:rPr>
              <a:t>r vs </a:t>
            </a:r>
            <a:r>
              <a:rPr lang="en-US" sz="1400">
                <a:solidFill>
                  <a:schemeClr val="bg2">
                    <a:lumMod val="10000"/>
                  </a:schemeClr>
                </a:solidFill>
                <a:latin typeface="Consolas"/>
                <a:ea typeface="Calibri"/>
                <a:cs typeface="Calibri"/>
              </a:rPr>
              <a:t> </a:t>
            </a:r>
            <a:r>
              <a:rPr lang="en-US" sz="1400" err="1">
                <a:solidFill>
                  <a:schemeClr val="bg2">
                    <a:lumMod val="10000"/>
                  </a:schemeClr>
                </a:solidFill>
                <a:latin typeface="Consolas"/>
                <a:ea typeface="Calibri"/>
                <a:cs typeface="Calibri"/>
              </a:rPr>
              <a:t>i</a:t>
            </a:r>
            <a:r>
              <a:rPr lang="en-US" sz="1400">
                <a:solidFill>
                  <a:schemeClr val="bg2">
                    <a:lumMod val="10000"/>
                  </a:schemeClr>
                </a:solidFill>
                <a:ea typeface="+mn-lt"/>
                <a:cs typeface="+mn-lt"/>
              </a:rPr>
              <a:t>= </a:t>
            </a:r>
            <a:r>
              <a:rPr lang="en-US" sz="1400" b="1">
                <a:solidFill>
                  <a:schemeClr val="bg2">
                    <a:lumMod val="10000"/>
                  </a:schemeClr>
                </a:solidFill>
                <a:ea typeface="+mn-lt"/>
                <a:cs typeface="+mn-lt"/>
              </a:rPr>
              <a:t>0.97</a:t>
            </a:r>
            <a:endParaRPr lang="en-US" sz="1400" b="1">
              <a:solidFill>
                <a:schemeClr val="bg2">
                  <a:lumMod val="10000"/>
                </a:schemeClr>
              </a:solidFill>
              <a:ea typeface="Calibri"/>
              <a:cs typeface="Calibri"/>
            </a:endParaRPr>
          </a:p>
          <a:p>
            <a:pPr marL="742950" indent="-285750">
              <a:buFont typeface="Arial"/>
              <a:buChar char="•"/>
            </a:pPr>
            <a:r>
              <a:rPr lang="en-US" sz="1400" err="1">
                <a:solidFill>
                  <a:schemeClr val="bg2">
                    <a:lumMod val="10000"/>
                  </a:schemeClr>
                </a:solidFill>
                <a:ea typeface="Calibri"/>
                <a:cs typeface="Calibri"/>
              </a:rPr>
              <a:t>i</a:t>
            </a:r>
            <a:r>
              <a:rPr lang="en-US" sz="1400">
                <a:solidFill>
                  <a:schemeClr val="bg2">
                    <a:lumMod val="10000"/>
                  </a:schemeClr>
                </a:solidFill>
                <a:ea typeface="Calibri"/>
                <a:cs typeface="Calibri"/>
              </a:rPr>
              <a:t> vs z = </a:t>
            </a:r>
            <a:r>
              <a:rPr lang="en-US" sz="1400" b="1">
                <a:solidFill>
                  <a:schemeClr val="bg2">
                    <a:lumMod val="10000"/>
                  </a:schemeClr>
                </a:solidFill>
                <a:ea typeface="Calibri"/>
                <a:cs typeface="Calibri"/>
              </a:rPr>
              <a:t>0.97</a:t>
            </a:r>
          </a:p>
          <a:p>
            <a:pPr marL="742950" indent="-285750">
              <a:buFont typeface="Arial"/>
              <a:buChar char="•"/>
            </a:pPr>
            <a:r>
              <a:rPr lang="en-US" sz="1400">
                <a:solidFill>
                  <a:schemeClr val="bg2">
                    <a:lumMod val="10000"/>
                  </a:schemeClr>
                </a:solidFill>
                <a:ea typeface="Calibri"/>
                <a:cs typeface="Calibri"/>
              </a:rPr>
              <a:t>g vs r = </a:t>
            </a:r>
            <a:r>
              <a:rPr lang="en-US" sz="1400" b="1">
                <a:solidFill>
                  <a:schemeClr val="bg2">
                    <a:lumMod val="10000"/>
                  </a:schemeClr>
                </a:solidFill>
                <a:ea typeface="Calibri"/>
                <a:cs typeface="Calibri"/>
              </a:rPr>
              <a:t>0.93</a:t>
            </a:r>
          </a:p>
          <a:p>
            <a:pPr marL="742950" indent="-285750">
              <a:buFont typeface="Arial"/>
              <a:buChar char="•"/>
            </a:pPr>
            <a:r>
              <a:rPr lang="en-US" sz="1400">
                <a:solidFill>
                  <a:schemeClr val="bg2">
                    <a:lumMod val="10000"/>
                  </a:schemeClr>
                </a:solidFill>
                <a:ea typeface="Calibri"/>
                <a:cs typeface="Calibri"/>
              </a:rPr>
              <a:t>u is moderately correlated with others (0.55-0.78).</a:t>
            </a:r>
          </a:p>
          <a:p>
            <a:pPr marL="800100" lvl="1" indent="-342900">
              <a:buFont typeface="Courier New"/>
              <a:buChar char="o"/>
            </a:pPr>
            <a:endParaRPr lang="en-US">
              <a:ea typeface="Calibri"/>
              <a:cs typeface="Calibri"/>
            </a:endParaRPr>
          </a:p>
        </p:txBody>
      </p:sp>
      <p:sp>
        <p:nvSpPr>
          <p:cNvPr id="14" name="TextBox 13">
            <a:extLst>
              <a:ext uri="{FF2B5EF4-FFF2-40B4-BE49-F238E27FC236}">
                <a16:creationId xmlns:a16="http://schemas.microsoft.com/office/drawing/2014/main" id="{5F919EEA-5303-6B6A-BC82-A8F8ADF10C44}"/>
              </a:ext>
            </a:extLst>
          </p:cNvPr>
          <p:cNvSpPr txBox="1"/>
          <p:nvPr/>
        </p:nvSpPr>
        <p:spPr>
          <a:xfrm>
            <a:off x="1174750" y="2995083"/>
            <a:ext cx="4423833"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i="1">
                <a:solidFill>
                  <a:schemeClr val="bg2">
                    <a:lumMod val="10000"/>
                  </a:schemeClr>
                </a:solidFill>
                <a:ea typeface="Calibri"/>
                <a:cs typeface="Calibri"/>
              </a:rPr>
              <a:t>*This shows that filters captures overlapping information*</a:t>
            </a:r>
          </a:p>
        </p:txBody>
      </p:sp>
      <p:sp>
        <p:nvSpPr>
          <p:cNvPr id="15" name="TextBox 14">
            <a:extLst>
              <a:ext uri="{FF2B5EF4-FFF2-40B4-BE49-F238E27FC236}">
                <a16:creationId xmlns:a16="http://schemas.microsoft.com/office/drawing/2014/main" id="{136E5D8B-3672-B284-6EB7-BD51D3421683}"/>
              </a:ext>
            </a:extLst>
          </p:cNvPr>
          <p:cNvSpPr txBox="1"/>
          <p:nvPr/>
        </p:nvSpPr>
        <p:spPr>
          <a:xfrm>
            <a:off x="830510" y="3306454"/>
            <a:ext cx="4622132" cy="8002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a:solidFill>
                  <a:schemeClr val="bg2">
                    <a:lumMod val="10000"/>
                  </a:schemeClr>
                </a:solidFill>
                <a:ea typeface="Calibri"/>
                <a:cs typeface="Calibri"/>
              </a:rPr>
              <a:t>Identifiers (</a:t>
            </a:r>
            <a:r>
              <a:rPr lang="en-US" sz="1400" err="1">
                <a:solidFill>
                  <a:schemeClr val="bg2">
                    <a:lumMod val="10000"/>
                  </a:schemeClr>
                </a:solidFill>
                <a:ea typeface="Calibri"/>
                <a:cs typeface="Calibri"/>
              </a:rPr>
              <a:t>obj_ID</a:t>
            </a:r>
            <a:r>
              <a:rPr lang="en-US" sz="1400">
                <a:solidFill>
                  <a:schemeClr val="bg2">
                    <a:lumMod val="10000"/>
                  </a:schemeClr>
                </a:solidFill>
                <a:ea typeface="Calibri"/>
                <a:cs typeface="Calibri"/>
              </a:rPr>
              <a:t>, </a:t>
            </a:r>
            <a:r>
              <a:rPr lang="en-US" sz="1400" err="1">
                <a:solidFill>
                  <a:schemeClr val="bg2">
                    <a:lumMod val="10000"/>
                  </a:schemeClr>
                </a:solidFill>
                <a:ea typeface="Calibri"/>
                <a:cs typeface="Calibri"/>
              </a:rPr>
              <a:t>run_ID</a:t>
            </a:r>
            <a:r>
              <a:rPr lang="en-US" sz="1400">
                <a:solidFill>
                  <a:schemeClr val="bg2">
                    <a:lumMod val="10000"/>
                  </a:schemeClr>
                </a:solidFill>
                <a:ea typeface="Calibri"/>
                <a:cs typeface="Calibri"/>
              </a:rPr>
              <a:t> etc.</a:t>
            </a:r>
            <a:r>
              <a:rPr lang="en-US">
                <a:solidFill>
                  <a:schemeClr val="bg2">
                    <a:lumMod val="10000"/>
                  </a:schemeClr>
                </a:solidFill>
                <a:ea typeface="Calibri"/>
                <a:cs typeface="Calibri"/>
              </a:rPr>
              <a:t>)</a:t>
            </a:r>
          </a:p>
          <a:p>
            <a:pPr marL="742950" indent="-285750">
              <a:buFont typeface="Arial"/>
              <a:buChar char="•"/>
            </a:pPr>
            <a:r>
              <a:rPr lang="en-US" sz="1400">
                <a:solidFill>
                  <a:schemeClr val="bg2">
                    <a:lumMod val="10000"/>
                  </a:schemeClr>
                </a:solidFill>
                <a:ea typeface="+mn-lt"/>
                <a:cs typeface="+mn-lt"/>
              </a:rPr>
              <a:t>Almost no meaningful correlation with physical features (mostly &lt;0.15).</a:t>
            </a:r>
            <a:endParaRPr lang="en-US" sz="1400" b="1">
              <a:solidFill>
                <a:schemeClr val="bg2">
                  <a:lumMod val="10000"/>
                </a:schemeClr>
              </a:solidFill>
              <a:ea typeface="Calibri"/>
              <a:cs typeface="Calibri"/>
            </a:endParaRPr>
          </a:p>
        </p:txBody>
      </p:sp>
      <p:sp>
        <p:nvSpPr>
          <p:cNvPr id="17" name="TextBox 16">
            <a:extLst>
              <a:ext uri="{FF2B5EF4-FFF2-40B4-BE49-F238E27FC236}">
                <a16:creationId xmlns:a16="http://schemas.microsoft.com/office/drawing/2014/main" id="{BA466752-75DD-6C3B-7C20-B50DAFB0320A}"/>
              </a:ext>
            </a:extLst>
          </p:cNvPr>
          <p:cNvSpPr txBox="1"/>
          <p:nvPr/>
        </p:nvSpPr>
        <p:spPr>
          <a:xfrm>
            <a:off x="830509" y="4449453"/>
            <a:ext cx="4622132"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a:solidFill>
                  <a:schemeClr val="bg2">
                    <a:lumMod val="10000"/>
                  </a:schemeClr>
                </a:solidFill>
                <a:ea typeface="Calibri"/>
                <a:cs typeface="Calibri"/>
              </a:rPr>
              <a:t>Coordinates (</a:t>
            </a:r>
            <a:r>
              <a:rPr lang="en-US" sz="1400">
                <a:solidFill>
                  <a:schemeClr val="bg2">
                    <a:lumMod val="10000"/>
                  </a:schemeClr>
                </a:solidFill>
                <a:ea typeface="Calibri"/>
                <a:cs typeface="Calibri"/>
              </a:rPr>
              <a:t>alpha , delta</a:t>
            </a:r>
            <a:r>
              <a:rPr lang="en-US">
                <a:solidFill>
                  <a:schemeClr val="bg2">
                    <a:lumMod val="10000"/>
                  </a:schemeClr>
                </a:solidFill>
                <a:ea typeface="Calibri"/>
                <a:cs typeface="Calibri"/>
              </a:rPr>
              <a:t>)</a:t>
            </a:r>
          </a:p>
          <a:p>
            <a:pPr marL="742950" indent="-285750">
              <a:buFont typeface="Arial"/>
              <a:buChar char="•"/>
            </a:pPr>
            <a:r>
              <a:rPr lang="en-US" sz="1400">
                <a:solidFill>
                  <a:schemeClr val="bg2">
                    <a:lumMod val="10000"/>
                  </a:schemeClr>
                </a:solidFill>
                <a:ea typeface="+mn-lt"/>
                <a:cs typeface="+mn-lt"/>
              </a:rPr>
              <a:t>Low correlation with everything else (&lt;0.15).</a:t>
            </a:r>
            <a:endParaRPr lang="en-US" sz="1400" b="1">
              <a:solidFill>
                <a:schemeClr val="bg2">
                  <a:lumMod val="10000"/>
                </a:schemeClr>
              </a:solidFill>
              <a:ea typeface="+mn-lt"/>
              <a:cs typeface="+mn-lt"/>
            </a:endParaRPr>
          </a:p>
        </p:txBody>
      </p:sp>
      <p:sp>
        <p:nvSpPr>
          <p:cNvPr id="18" name="TextBox 17">
            <a:extLst>
              <a:ext uri="{FF2B5EF4-FFF2-40B4-BE49-F238E27FC236}">
                <a16:creationId xmlns:a16="http://schemas.microsoft.com/office/drawing/2014/main" id="{49DD3A5C-AB48-512C-DA80-A8E34682479E}"/>
              </a:ext>
            </a:extLst>
          </p:cNvPr>
          <p:cNvSpPr txBox="1"/>
          <p:nvPr/>
        </p:nvSpPr>
        <p:spPr>
          <a:xfrm>
            <a:off x="1174749" y="4106333"/>
            <a:ext cx="4423833"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i="1">
                <a:solidFill>
                  <a:schemeClr val="bg2">
                    <a:lumMod val="10000"/>
                  </a:schemeClr>
                </a:solidFill>
                <a:ea typeface="+mn-lt"/>
                <a:cs typeface="+mn-lt"/>
              </a:rPr>
              <a:t>*These are IDs only, not physical properties</a:t>
            </a:r>
            <a:r>
              <a:rPr lang="en-US" sz="1400" i="1">
                <a:solidFill>
                  <a:schemeClr val="bg2">
                    <a:lumMod val="10000"/>
                  </a:schemeClr>
                </a:solidFill>
                <a:ea typeface="Calibri"/>
                <a:cs typeface="Calibri"/>
              </a:rPr>
              <a:t>*</a:t>
            </a:r>
            <a:endParaRPr lang="en-US">
              <a:solidFill>
                <a:schemeClr val="bg2">
                  <a:lumMod val="10000"/>
                </a:schemeClr>
              </a:solidFill>
              <a:ea typeface="Calibri" panose="020F0502020204030204"/>
              <a:cs typeface="Calibri" panose="020F0502020204030204"/>
            </a:endParaRPr>
          </a:p>
        </p:txBody>
      </p:sp>
      <p:sp>
        <p:nvSpPr>
          <p:cNvPr id="19" name="TextBox 18">
            <a:extLst>
              <a:ext uri="{FF2B5EF4-FFF2-40B4-BE49-F238E27FC236}">
                <a16:creationId xmlns:a16="http://schemas.microsoft.com/office/drawing/2014/main" id="{83FDE12F-DB04-481C-F847-C3E2E04F0E29}"/>
              </a:ext>
            </a:extLst>
          </p:cNvPr>
          <p:cNvSpPr txBox="1"/>
          <p:nvPr/>
        </p:nvSpPr>
        <p:spPr>
          <a:xfrm>
            <a:off x="1174749" y="5143499"/>
            <a:ext cx="4159250"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i="1">
                <a:solidFill>
                  <a:schemeClr val="bg2">
                    <a:lumMod val="10000"/>
                  </a:schemeClr>
                </a:solidFill>
                <a:ea typeface="Calibri"/>
                <a:cs typeface="Calibri"/>
              </a:rPr>
              <a:t>*</a:t>
            </a:r>
            <a:r>
              <a:rPr lang="en-US" sz="1400" i="1">
                <a:solidFill>
                  <a:schemeClr val="bg2">
                    <a:lumMod val="10000"/>
                  </a:schemeClr>
                </a:solidFill>
                <a:ea typeface="+mn-lt"/>
                <a:cs typeface="+mn-lt"/>
              </a:rPr>
              <a:t>These just specify position in the sky, not photometric/spectral properties</a:t>
            </a:r>
            <a:r>
              <a:rPr lang="en-US" sz="1400" i="1">
                <a:solidFill>
                  <a:schemeClr val="bg2">
                    <a:lumMod val="10000"/>
                  </a:schemeClr>
                </a:solidFill>
                <a:ea typeface="Calibri"/>
                <a:cs typeface="Calibri"/>
              </a:rPr>
              <a:t>.</a:t>
            </a:r>
            <a:r>
              <a:rPr lang="en-US" sz="1400">
                <a:solidFill>
                  <a:schemeClr val="bg2">
                    <a:lumMod val="10000"/>
                  </a:schemeClr>
                </a:solidFill>
                <a:ea typeface="Calibri"/>
                <a:cs typeface="Calibri"/>
              </a:rPr>
              <a:t> </a:t>
            </a:r>
            <a:r>
              <a:rPr lang="en-US" sz="1400" b="1">
                <a:solidFill>
                  <a:schemeClr val="bg2">
                    <a:lumMod val="10000"/>
                  </a:schemeClr>
                </a:solidFill>
                <a:ea typeface="Calibri"/>
                <a:cs typeface="Calibri"/>
              </a:rPr>
              <a:t>Not really useful for class seperation.</a:t>
            </a:r>
            <a:r>
              <a:rPr lang="en-US" sz="1400" b="1" i="1">
                <a:solidFill>
                  <a:schemeClr val="bg2">
                    <a:lumMod val="10000"/>
                  </a:schemeClr>
                </a:solidFill>
                <a:ea typeface="Calibri"/>
                <a:cs typeface="Calibri"/>
              </a:rPr>
              <a:t>*</a:t>
            </a:r>
          </a:p>
        </p:txBody>
      </p:sp>
      <p:sp>
        <p:nvSpPr>
          <p:cNvPr id="21" name="Rectangle 20">
            <a:extLst>
              <a:ext uri="{FF2B5EF4-FFF2-40B4-BE49-F238E27FC236}">
                <a16:creationId xmlns:a16="http://schemas.microsoft.com/office/drawing/2014/main" id="{36CE6014-0C9E-591C-A5EE-C498078CD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784" y="764424"/>
            <a:ext cx="128016" cy="65390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54218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4ECD131-031E-F1C8-AEFF-0E48A5A75DFB}"/>
            </a:ext>
          </a:extLst>
        </p:cNvPr>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88263A24-0C1F-4677-B43C-4AE14E276B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Rectangle 17">
            <a:extLst>
              <a:ext uri="{FF2B5EF4-FFF2-40B4-BE49-F238E27FC236}">
                <a16:creationId xmlns:a16="http://schemas.microsoft.com/office/drawing/2014/main" id="{0ADDB668-2CA4-4D2B-9C34-3487CA33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553" y="304802"/>
            <a:ext cx="11097349" cy="1573149"/>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99C1EF65-6C8F-19A7-A477-A7C07CDEDC26}"/>
              </a:ext>
            </a:extLst>
          </p:cNvPr>
          <p:cNvSpPr>
            <a:spLocks noGrp="1"/>
          </p:cNvSpPr>
          <p:nvPr>
            <p:ph type="title"/>
          </p:nvPr>
        </p:nvSpPr>
        <p:spPr>
          <a:xfrm>
            <a:off x="868680" y="405575"/>
            <a:ext cx="5001768" cy="1371600"/>
          </a:xfrm>
        </p:spPr>
        <p:txBody>
          <a:bodyPr vert="horz" lIns="91440" tIns="45720" rIns="91440" bIns="45720" rtlCol="0" anchor="ctr">
            <a:normAutofit/>
          </a:bodyPr>
          <a:lstStyle/>
          <a:p>
            <a:r>
              <a:rPr lang="en-US" sz="3600">
                <a:latin typeface="+mj-lt"/>
              </a:rPr>
              <a:t>Photometric Pair plot</a:t>
            </a:r>
          </a:p>
        </p:txBody>
      </p:sp>
      <p:sp>
        <p:nvSpPr>
          <p:cNvPr id="15" name="Rectangle 14">
            <a:extLst>
              <a:ext uri="{FF2B5EF4-FFF2-40B4-BE49-F238E27FC236}">
                <a16:creationId xmlns:a16="http://schemas.microsoft.com/office/drawing/2014/main" id="{2568BC19-F052-4108-93E1-6A3D1DEC0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784" y="764424"/>
            <a:ext cx="128016" cy="65390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D5FD337D-4D6B-4C8B-B6F5-121097E098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86984" y="1071836"/>
            <a:ext cx="1021458"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descr="A grid of blue dots&#10;&#10;AI-generated content may be incorrect.">
            <a:extLst>
              <a:ext uri="{FF2B5EF4-FFF2-40B4-BE49-F238E27FC236}">
                <a16:creationId xmlns:a16="http://schemas.microsoft.com/office/drawing/2014/main" id="{C60C44B3-BD6E-BB83-39EA-AA56BB53777B}"/>
              </a:ext>
            </a:extLst>
          </p:cNvPr>
          <p:cNvPicPr>
            <a:picLocks noChangeAspect="1"/>
          </p:cNvPicPr>
          <p:nvPr/>
        </p:nvPicPr>
        <p:blipFill>
          <a:blip r:embed="rId3"/>
          <a:stretch>
            <a:fillRect/>
          </a:stretch>
        </p:blipFill>
        <p:spPr>
          <a:xfrm>
            <a:off x="6211408" y="2546161"/>
            <a:ext cx="5431536" cy="3286079"/>
          </a:xfrm>
          <a:prstGeom prst="rect">
            <a:avLst/>
          </a:prstGeom>
        </p:spPr>
      </p:pic>
      <p:sp>
        <p:nvSpPr>
          <p:cNvPr id="7" name="TextBox 6">
            <a:extLst>
              <a:ext uri="{FF2B5EF4-FFF2-40B4-BE49-F238E27FC236}">
                <a16:creationId xmlns:a16="http://schemas.microsoft.com/office/drawing/2014/main" id="{D5D8FA2F-D7D8-CD72-D648-CBD89D4ED713}"/>
              </a:ext>
            </a:extLst>
          </p:cNvPr>
          <p:cNvSpPr txBox="1"/>
          <p:nvPr/>
        </p:nvSpPr>
        <p:spPr>
          <a:xfrm>
            <a:off x="1594183" y="5805237"/>
            <a:ext cx="378994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Calibri"/>
                <a:cs typeface="Calibri"/>
              </a:rPr>
              <a:t>After Dropping Outliers</a:t>
            </a:r>
            <a:endParaRPr lang="en-US"/>
          </a:p>
        </p:txBody>
      </p:sp>
      <p:sp>
        <p:nvSpPr>
          <p:cNvPr id="8" name="TextBox 7">
            <a:extLst>
              <a:ext uri="{FF2B5EF4-FFF2-40B4-BE49-F238E27FC236}">
                <a16:creationId xmlns:a16="http://schemas.microsoft.com/office/drawing/2014/main" id="{2FFFDADC-C765-BEDD-8F52-02D89C2D1EBB}"/>
              </a:ext>
            </a:extLst>
          </p:cNvPr>
          <p:cNvSpPr txBox="1"/>
          <p:nvPr/>
        </p:nvSpPr>
        <p:spPr>
          <a:xfrm>
            <a:off x="7756468" y="5829188"/>
            <a:ext cx="251994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Calibri"/>
                <a:cs typeface="Calibri"/>
              </a:rPr>
              <a:t>Before Dropping Outliers</a:t>
            </a:r>
            <a:endParaRPr lang="en-US"/>
          </a:p>
        </p:txBody>
      </p:sp>
      <p:pic>
        <p:nvPicPr>
          <p:cNvPr id="2" name="Picture 1" descr="A collage of blue dots&#10;&#10;AI-generated content may be incorrect.">
            <a:extLst>
              <a:ext uri="{FF2B5EF4-FFF2-40B4-BE49-F238E27FC236}">
                <a16:creationId xmlns:a16="http://schemas.microsoft.com/office/drawing/2014/main" id="{2C5EA08E-9A1D-7121-DDA2-7D7CD1206818}"/>
              </a:ext>
            </a:extLst>
          </p:cNvPr>
          <p:cNvPicPr>
            <a:picLocks noChangeAspect="1"/>
          </p:cNvPicPr>
          <p:nvPr/>
        </p:nvPicPr>
        <p:blipFill>
          <a:blip r:embed="rId4"/>
          <a:stretch>
            <a:fillRect/>
          </a:stretch>
        </p:blipFill>
        <p:spPr>
          <a:xfrm>
            <a:off x="563075" y="2542566"/>
            <a:ext cx="5536466" cy="3462947"/>
          </a:xfrm>
          <a:prstGeom prst="rect">
            <a:avLst/>
          </a:prstGeom>
        </p:spPr>
      </p:pic>
    </p:spTree>
    <p:extLst>
      <p:ext uri="{BB962C8B-B14F-4D97-AF65-F5344CB8AC3E}">
        <p14:creationId xmlns:p14="http://schemas.microsoft.com/office/powerpoint/2010/main" val="31424774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7C4FC1-9675-7689-EB43-42E56DEAAF19}"/>
            </a:ext>
          </a:extLst>
        </p:cNvPr>
        <p:cNvGrpSpPr/>
        <p:nvPr/>
      </p:nvGrpSpPr>
      <p:grpSpPr>
        <a:xfrm>
          <a:off x="0" y="0"/>
          <a:ext cx="0" cy="0"/>
          <a:chOff x="0" y="0"/>
          <a:chExt cx="0" cy="0"/>
        </a:xfrm>
      </p:grpSpPr>
      <p:sp>
        <p:nvSpPr>
          <p:cNvPr id="9" name="TextBox 8">
            <a:extLst>
              <a:ext uri="{FF2B5EF4-FFF2-40B4-BE49-F238E27FC236}">
                <a16:creationId xmlns:a16="http://schemas.microsoft.com/office/drawing/2014/main" id="{58E0073C-2D68-2CF6-1C5A-B542E9E0D080}"/>
              </a:ext>
            </a:extLst>
          </p:cNvPr>
          <p:cNvSpPr txBox="1"/>
          <p:nvPr/>
        </p:nvSpPr>
        <p:spPr>
          <a:xfrm>
            <a:off x="1011767" y="1405467"/>
            <a:ext cx="5484284"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chemeClr val="bg2">
                    <a:lumMod val="10000"/>
                  </a:schemeClr>
                </a:solidFill>
                <a:latin typeface="Calibri"/>
                <a:ea typeface="Calibri"/>
                <a:cs typeface="Calibri"/>
              </a:rPr>
              <a:t>Why This pair plot Matters</a:t>
            </a:r>
          </a:p>
          <a:p>
            <a:pPr marL="228600" indent="-228600">
              <a:buFont typeface=""/>
              <a:buChar char="•"/>
            </a:pPr>
            <a:r>
              <a:rPr lang="en-US">
                <a:solidFill>
                  <a:schemeClr val="bg2">
                    <a:lumMod val="10000"/>
                  </a:schemeClr>
                </a:solidFill>
                <a:latin typeface="Calibri"/>
                <a:ea typeface="Calibri"/>
                <a:cs typeface="Calibri"/>
              </a:rPr>
              <a:t>Multicollinearity can confuse linear models (like Logistic Regression) because the model can’t tell which variable carries unique information.</a:t>
            </a:r>
          </a:p>
          <a:p>
            <a:pPr marL="228600" indent="-228600">
              <a:buFont typeface=""/>
              <a:buChar char="•"/>
            </a:pPr>
            <a:r>
              <a:rPr lang="en-US">
                <a:solidFill>
                  <a:schemeClr val="bg2">
                    <a:lumMod val="10000"/>
                  </a:schemeClr>
                </a:solidFill>
                <a:latin typeface="Calibri"/>
                <a:ea typeface="Calibri"/>
                <a:cs typeface="Calibri"/>
              </a:rPr>
              <a:t>Tree-based models (Random Forest, </a:t>
            </a:r>
            <a:r>
              <a:rPr lang="en-US" err="1">
                <a:solidFill>
                  <a:schemeClr val="bg2">
                    <a:lumMod val="10000"/>
                  </a:schemeClr>
                </a:solidFill>
                <a:latin typeface="Calibri"/>
                <a:ea typeface="Calibri"/>
                <a:cs typeface="Calibri"/>
              </a:rPr>
              <a:t>XGBoost</a:t>
            </a:r>
            <a:r>
              <a:rPr lang="en-US">
                <a:solidFill>
                  <a:schemeClr val="bg2">
                    <a:lumMod val="10000"/>
                  </a:schemeClr>
                </a:solidFill>
                <a:latin typeface="Calibri"/>
                <a:ea typeface="Calibri"/>
                <a:cs typeface="Calibri"/>
              </a:rPr>
              <a:t>) handle collinearity better, but still may overweight redundant features.</a:t>
            </a:r>
          </a:p>
          <a:p>
            <a:pPr marL="228600" indent="-228600">
              <a:buFont typeface=""/>
              <a:buChar char="•"/>
            </a:pPr>
            <a:endParaRPr lang="en-US">
              <a:solidFill>
                <a:schemeClr val="bg2">
                  <a:lumMod val="10000"/>
                </a:schemeClr>
              </a:solidFill>
              <a:latin typeface="Calibri"/>
              <a:ea typeface="Calibri"/>
              <a:cs typeface="Calibri"/>
            </a:endParaRPr>
          </a:p>
        </p:txBody>
      </p:sp>
      <p:sp>
        <p:nvSpPr>
          <p:cNvPr id="11" name="TextBox 10">
            <a:extLst>
              <a:ext uri="{FF2B5EF4-FFF2-40B4-BE49-F238E27FC236}">
                <a16:creationId xmlns:a16="http://schemas.microsoft.com/office/drawing/2014/main" id="{0AB542D1-16AE-8E32-D0D0-50B94B2D78B3}"/>
              </a:ext>
            </a:extLst>
          </p:cNvPr>
          <p:cNvSpPr txBox="1"/>
          <p:nvPr/>
        </p:nvSpPr>
        <p:spPr>
          <a:xfrm>
            <a:off x="7924800" y="4203700"/>
            <a:ext cx="3695700"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solidFill>
                  <a:schemeClr val="bg2">
                    <a:lumMod val="10000"/>
                  </a:schemeClr>
                </a:solidFill>
                <a:latin typeface="Roboto"/>
                <a:ea typeface="+mn-lt"/>
                <a:cs typeface="+mn-lt"/>
              </a:rPr>
              <a:t>The </a:t>
            </a:r>
            <a:r>
              <a:rPr lang="en-US" sz="1200" b="1" u="sng">
                <a:solidFill>
                  <a:schemeClr val="bg2">
                    <a:lumMod val="10000"/>
                  </a:schemeClr>
                </a:solidFill>
                <a:latin typeface="Roboto"/>
                <a:ea typeface="+mn-lt"/>
                <a:cs typeface="+mn-lt"/>
              </a:rPr>
              <a:t>u, g, r, </a:t>
            </a:r>
            <a:r>
              <a:rPr lang="en-US" sz="1200" b="1" u="sng" err="1">
                <a:solidFill>
                  <a:schemeClr val="bg2">
                    <a:lumMod val="10000"/>
                  </a:schemeClr>
                </a:solidFill>
                <a:latin typeface="Roboto"/>
                <a:ea typeface="+mn-lt"/>
                <a:cs typeface="+mn-lt"/>
              </a:rPr>
              <a:t>i</a:t>
            </a:r>
            <a:r>
              <a:rPr lang="en-US" sz="1200" b="1" u="sng">
                <a:solidFill>
                  <a:schemeClr val="bg2">
                    <a:lumMod val="10000"/>
                  </a:schemeClr>
                </a:solidFill>
                <a:latin typeface="Roboto"/>
                <a:ea typeface="+mn-lt"/>
                <a:cs typeface="+mn-lt"/>
              </a:rPr>
              <a:t>, z</a:t>
            </a:r>
            <a:r>
              <a:rPr lang="en-US" sz="1200">
                <a:solidFill>
                  <a:schemeClr val="bg2">
                    <a:lumMod val="10000"/>
                  </a:schemeClr>
                </a:solidFill>
                <a:latin typeface="Roboto"/>
                <a:ea typeface="+mn-lt"/>
                <a:cs typeface="+mn-lt"/>
              </a:rPr>
              <a:t> photometric bands are a set of five optical filters (ultraviolet, green, red, near-infrared, and far-infrared) used in astronomy to measure the brightness of celestial objects at different wavelengths</a:t>
            </a:r>
            <a:endParaRPr lang="en-US" sz="1200">
              <a:solidFill>
                <a:schemeClr val="bg2">
                  <a:lumMod val="10000"/>
                </a:schemeClr>
              </a:solidFill>
              <a:latin typeface="Roboto"/>
              <a:ea typeface="Calibri"/>
              <a:cs typeface="Calibri"/>
            </a:endParaRPr>
          </a:p>
        </p:txBody>
      </p:sp>
      <p:pic>
        <p:nvPicPr>
          <p:cNvPr id="12" name="Picture 11" descr="A diagram of a spectrum&#10;&#10;AI-generated content may be incorrect.">
            <a:extLst>
              <a:ext uri="{FF2B5EF4-FFF2-40B4-BE49-F238E27FC236}">
                <a16:creationId xmlns:a16="http://schemas.microsoft.com/office/drawing/2014/main" id="{49ED773D-8FA3-C256-C304-C04DD6FE0BB6}"/>
              </a:ext>
            </a:extLst>
          </p:cNvPr>
          <p:cNvPicPr>
            <a:picLocks noChangeAspect="1"/>
          </p:cNvPicPr>
          <p:nvPr/>
        </p:nvPicPr>
        <p:blipFill>
          <a:blip r:embed="rId3"/>
          <a:stretch>
            <a:fillRect/>
          </a:stretch>
        </p:blipFill>
        <p:spPr>
          <a:xfrm>
            <a:off x="7496175" y="1090612"/>
            <a:ext cx="4540250" cy="2822575"/>
          </a:xfrm>
          <a:prstGeom prst="rect">
            <a:avLst/>
          </a:prstGeom>
        </p:spPr>
      </p:pic>
      <p:sp>
        <p:nvSpPr>
          <p:cNvPr id="4" name="TextBox 3">
            <a:extLst>
              <a:ext uri="{FF2B5EF4-FFF2-40B4-BE49-F238E27FC236}">
                <a16:creationId xmlns:a16="http://schemas.microsoft.com/office/drawing/2014/main" id="{068040A1-1029-C535-5384-070BEACEAD18}"/>
              </a:ext>
            </a:extLst>
          </p:cNvPr>
          <p:cNvSpPr txBox="1"/>
          <p:nvPr/>
        </p:nvSpPr>
        <p:spPr>
          <a:xfrm>
            <a:off x="1174750" y="4392083"/>
            <a:ext cx="599016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i="1">
                <a:solidFill>
                  <a:schemeClr val="bg2">
                    <a:lumMod val="10000"/>
                  </a:schemeClr>
                </a:solidFill>
                <a:ea typeface="+mn-lt"/>
                <a:cs typeface="+mn-lt"/>
              </a:rPr>
              <a:t>*This correlation heatmap directly guided our </a:t>
            </a:r>
            <a:r>
              <a:rPr lang="en-US" b="1">
                <a:solidFill>
                  <a:schemeClr val="bg2">
                    <a:lumMod val="10000"/>
                  </a:schemeClr>
                </a:solidFill>
                <a:ea typeface="+mn-lt"/>
                <a:cs typeface="+mn-lt"/>
              </a:rPr>
              <a:t>feature selection</a:t>
            </a:r>
            <a:r>
              <a:rPr lang="en-US" i="1">
                <a:solidFill>
                  <a:schemeClr val="bg2">
                    <a:lumMod val="10000"/>
                  </a:schemeClr>
                </a:solidFill>
                <a:ea typeface="+mn-lt"/>
                <a:cs typeface="+mn-lt"/>
              </a:rPr>
              <a:t> and </a:t>
            </a:r>
            <a:r>
              <a:rPr lang="en-US" b="1">
                <a:solidFill>
                  <a:schemeClr val="bg2">
                    <a:lumMod val="10000"/>
                  </a:schemeClr>
                </a:solidFill>
                <a:ea typeface="+mn-lt"/>
                <a:cs typeface="+mn-lt"/>
              </a:rPr>
              <a:t>feature engineering*</a:t>
            </a:r>
            <a:endParaRPr lang="en-US" b="1">
              <a:solidFill>
                <a:schemeClr val="bg2">
                  <a:lumMod val="10000"/>
                </a:schemeClr>
              </a:solidFill>
            </a:endParaRPr>
          </a:p>
        </p:txBody>
      </p:sp>
    </p:spTree>
    <p:extLst>
      <p:ext uri="{BB962C8B-B14F-4D97-AF65-F5344CB8AC3E}">
        <p14:creationId xmlns:p14="http://schemas.microsoft.com/office/powerpoint/2010/main" val="4580609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CEA64E-BF97-601E-CB83-F8CD36B77326}"/>
            </a:ext>
          </a:extLst>
        </p:cNvPr>
        <p:cNvGrpSpPr/>
        <p:nvPr/>
      </p:nvGrpSpPr>
      <p:grpSpPr>
        <a:xfrm>
          <a:off x="0" y="0"/>
          <a:ext cx="0" cy="0"/>
          <a:chOff x="0" y="0"/>
          <a:chExt cx="0" cy="0"/>
        </a:xfrm>
      </p:grpSpPr>
      <p:sp>
        <p:nvSpPr>
          <p:cNvPr id="2" name="TextBox 9">
            <a:extLst>
              <a:ext uri="{FF2B5EF4-FFF2-40B4-BE49-F238E27FC236}">
                <a16:creationId xmlns:a16="http://schemas.microsoft.com/office/drawing/2014/main" id="{E2676CD1-BFE1-C12E-3237-44FEAC7D60BA}"/>
              </a:ext>
            </a:extLst>
          </p:cNvPr>
          <p:cNvSpPr txBox="1"/>
          <p:nvPr/>
        </p:nvSpPr>
        <p:spPr>
          <a:xfrm>
            <a:off x="806451" y="1585383"/>
            <a:ext cx="4495801" cy="4247317"/>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a:buChar char="•"/>
            </a:pPr>
            <a:r>
              <a:rPr lang="en-US" sz="1400">
                <a:solidFill>
                  <a:schemeClr val="bg2">
                    <a:lumMod val="10000"/>
                  </a:schemeClr>
                </a:solidFill>
                <a:latin typeface="Calibri"/>
                <a:ea typeface="+mn-lt"/>
                <a:cs typeface="+mn-lt"/>
              </a:rPr>
              <a:t>Our EDA showed strong collinearity in photometric bands (e.g., r–</a:t>
            </a:r>
            <a:r>
              <a:rPr lang="en-US" sz="1400" err="1">
                <a:solidFill>
                  <a:schemeClr val="bg2">
                    <a:lumMod val="10000"/>
                  </a:schemeClr>
                </a:solidFill>
                <a:latin typeface="Calibri"/>
                <a:ea typeface="+mn-lt"/>
                <a:cs typeface="+mn-lt"/>
              </a:rPr>
              <a:t>i</a:t>
            </a:r>
            <a:r>
              <a:rPr lang="en-US" sz="1400">
                <a:solidFill>
                  <a:schemeClr val="bg2">
                    <a:lumMod val="10000"/>
                  </a:schemeClr>
                </a:solidFill>
                <a:latin typeface="Calibri"/>
                <a:ea typeface="+mn-lt"/>
                <a:cs typeface="+mn-lt"/>
              </a:rPr>
              <a:t> = 0.97, </a:t>
            </a:r>
            <a:r>
              <a:rPr lang="en-US" sz="1400" err="1">
                <a:solidFill>
                  <a:schemeClr val="bg2">
                    <a:lumMod val="10000"/>
                  </a:schemeClr>
                </a:solidFill>
                <a:latin typeface="Calibri"/>
                <a:ea typeface="+mn-lt"/>
                <a:cs typeface="+mn-lt"/>
              </a:rPr>
              <a:t>i</a:t>
            </a:r>
            <a:r>
              <a:rPr lang="en-US" sz="1400">
                <a:solidFill>
                  <a:schemeClr val="bg2">
                    <a:lumMod val="10000"/>
                  </a:schemeClr>
                </a:solidFill>
                <a:latin typeface="Calibri"/>
                <a:ea typeface="+mn-lt"/>
                <a:cs typeface="+mn-lt"/>
              </a:rPr>
              <a:t>–z = 0.97, g–r = 0.93), motivating the use of </a:t>
            </a:r>
            <a:r>
              <a:rPr lang="en-US" sz="1400" b="1">
                <a:solidFill>
                  <a:schemeClr val="bg2">
                    <a:lumMod val="10000"/>
                  </a:schemeClr>
                </a:solidFill>
                <a:latin typeface="Calibri"/>
                <a:ea typeface="+mn-lt"/>
                <a:cs typeface="+mn-lt"/>
              </a:rPr>
              <a:t>color indices</a:t>
            </a:r>
            <a:r>
              <a:rPr lang="en-US" sz="1400">
                <a:solidFill>
                  <a:schemeClr val="bg2">
                    <a:lumMod val="10000"/>
                  </a:schemeClr>
                </a:solidFill>
                <a:latin typeface="Calibri"/>
                <a:ea typeface="+mn-lt"/>
                <a:cs typeface="+mn-lt"/>
              </a:rPr>
              <a:t> for feature selection rather than raw magnitudes.</a:t>
            </a:r>
            <a:endParaRPr lang="en-US">
              <a:solidFill>
                <a:schemeClr val="bg2">
                  <a:lumMod val="10000"/>
                </a:schemeClr>
              </a:solidFill>
              <a:latin typeface="Calibri"/>
              <a:ea typeface="+mn-lt"/>
              <a:cs typeface="+mn-lt"/>
            </a:endParaRPr>
          </a:p>
          <a:p>
            <a:endParaRPr lang="en-US">
              <a:solidFill>
                <a:schemeClr val="bg2">
                  <a:lumMod val="10000"/>
                </a:schemeClr>
              </a:solidFill>
              <a:latin typeface="Calibri"/>
              <a:ea typeface="+mn-lt"/>
              <a:cs typeface="+mn-lt"/>
            </a:endParaRPr>
          </a:p>
          <a:p>
            <a:pPr marL="285750" indent="-285750">
              <a:buFont typeface="Arial"/>
              <a:buChar char="•"/>
            </a:pPr>
            <a:r>
              <a:rPr lang="en-US" sz="1400">
                <a:solidFill>
                  <a:schemeClr val="bg2">
                    <a:lumMod val="10000"/>
                  </a:schemeClr>
                </a:solidFill>
                <a:latin typeface="Calibri"/>
                <a:ea typeface="+mn-lt"/>
                <a:cs typeface="+mn-lt"/>
              </a:rPr>
              <a:t>The heatmap also revealed that identifiers </a:t>
            </a:r>
            <a:r>
              <a:rPr lang="en-US" sz="1400" b="1">
                <a:solidFill>
                  <a:schemeClr val="bg2">
                    <a:lumMod val="10000"/>
                  </a:schemeClr>
                </a:solidFill>
                <a:latin typeface="Calibri"/>
                <a:ea typeface="+mn-lt"/>
                <a:cs typeface="+mn-lt"/>
              </a:rPr>
              <a:t>(</a:t>
            </a:r>
            <a:r>
              <a:rPr lang="en-US" sz="1400" b="1" err="1">
                <a:solidFill>
                  <a:schemeClr val="bg2">
                    <a:lumMod val="10000"/>
                  </a:schemeClr>
                </a:solidFill>
                <a:latin typeface="Calibri"/>
                <a:ea typeface="Calibri"/>
                <a:cs typeface="Calibri"/>
              </a:rPr>
              <a:t>obj_ID</a:t>
            </a:r>
            <a:r>
              <a:rPr lang="en-US" sz="1400" b="1">
                <a:solidFill>
                  <a:schemeClr val="bg2">
                    <a:lumMod val="10000"/>
                  </a:schemeClr>
                </a:solidFill>
                <a:latin typeface="Calibri"/>
                <a:ea typeface="+mn-lt"/>
                <a:cs typeface="+mn-lt"/>
              </a:rPr>
              <a:t>, </a:t>
            </a:r>
            <a:r>
              <a:rPr lang="en-US" sz="1400" b="1" err="1">
                <a:solidFill>
                  <a:schemeClr val="bg2">
                    <a:lumMod val="10000"/>
                  </a:schemeClr>
                </a:solidFill>
                <a:latin typeface="Calibri"/>
                <a:ea typeface="Calibri"/>
                <a:cs typeface="Calibri"/>
              </a:rPr>
              <a:t>run_ID</a:t>
            </a:r>
            <a:r>
              <a:rPr lang="en-US" sz="1400" b="1">
                <a:solidFill>
                  <a:schemeClr val="bg2">
                    <a:lumMod val="10000"/>
                  </a:schemeClr>
                </a:solidFill>
                <a:latin typeface="Calibri"/>
                <a:ea typeface="+mn-lt"/>
                <a:cs typeface="+mn-lt"/>
              </a:rPr>
              <a:t>, </a:t>
            </a:r>
            <a:r>
              <a:rPr lang="en-US" sz="1400" b="1" err="1">
                <a:solidFill>
                  <a:schemeClr val="bg2">
                    <a:lumMod val="10000"/>
                  </a:schemeClr>
                </a:solidFill>
                <a:latin typeface="Calibri"/>
                <a:ea typeface="Calibri"/>
                <a:cs typeface="Calibri"/>
              </a:rPr>
              <a:t>field_ID</a:t>
            </a:r>
            <a:r>
              <a:rPr lang="en-US" sz="1400" b="1">
                <a:solidFill>
                  <a:schemeClr val="bg2">
                    <a:lumMod val="10000"/>
                  </a:schemeClr>
                </a:solidFill>
                <a:latin typeface="Calibri"/>
                <a:ea typeface="+mn-lt"/>
                <a:cs typeface="+mn-lt"/>
              </a:rPr>
              <a:t>, etc.)</a:t>
            </a:r>
            <a:r>
              <a:rPr lang="en-US" sz="1400">
                <a:solidFill>
                  <a:schemeClr val="bg2">
                    <a:lumMod val="10000"/>
                  </a:schemeClr>
                </a:solidFill>
                <a:latin typeface="Calibri"/>
                <a:ea typeface="+mn-lt"/>
                <a:cs typeface="+mn-lt"/>
              </a:rPr>
              <a:t> have negligible correlation with physical features and were therefore dropped, while survey parameters </a:t>
            </a:r>
            <a:r>
              <a:rPr lang="en-US" sz="1400" b="1">
                <a:solidFill>
                  <a:schemeClr val="bg2">
                    <a:lumMod val="10000"/>
                  </a:schemeClr>
                </a:solidFill>
                <a:latin typeface="Calibri"/>
                <a:ea typeface="+mn-lt"/>
                <a:cs typeface="+mn-lt"/>
              </a:rPr>
              <a:t>(</a:t>
            </a:r>
            <a:r>
              <a:rPr lang="en-US" sz="1400" b="1" err="1">
                <a:solidFill>
                  <a:schemeClr val="bg2">
                    <a:lumMod val="10000"/>
                  </a:schemeClr>
                </a:solidFill>
                <a:latin typeface="Calibri"/>
                <a:ea typeface="Calibri"/>
                <a:cs typeface="Calibri"/>
              </a:rPr>
              <a:t>spec_obj_ID</a:t>
            </a:r>
            <a:r>
              <a:rPr lang="en-US" sz="1400" b="1">
                <a:solidFill>
                  <a:schemeClr val="bg2">
                    <a:lumMod val="10000"/>
                  </a:schemeClr>
                </a:solidFill>
                <a:latin typeface="Calibri"/>
                <a:ea typeface="+mn-lt"/>
                <a:cs typeface="+mn-lt"/>
              </a:rPr>
              <a:t>, </a:t>
            </a:r>
            <a:r>
              <a:rPr lang="en-US" sz="1400" b="1">
                <a:solidFill>
                  <a:schemeClr val="bg2">
                    <a:lumMod val="10000"/>
                  </a:schemeClr>
                </a:solidFill>
                <a:latin typeface="Calibri"/>
                <a:ea typeface="Calibri"/>
                <a:cs typeface="Calibri"/>
              </a:rPr>
              <a:t>plate</a:t>
            </a:r>
            <a:r>
              <a:rPr lang="en-US" sz="1400" b="1">
                <a:solidFill>
                  <a:schemeClr val="bg2">
                    <a:lumMod val="10000"/>
                  </a:schemeClr>
                </a:solidFill>
                <a:latin typeface="Calibri"/>
                <a:ea typeface="+mn-lt"/>
                <a:cs typeface="+mn-lt"/>
              </a:rPr>
              <a:t>, </a:t>
            </a:r>
            <a:r>
              <a:rPr lang="en-US" sz="1400" b="1">
                <a:solidFill>
                  <a:schemeClr val="bg2">
                    <a:lumMod val="10000"/>
                  </a:schemeClr>
                </a:solidFill>
                <a:latin typeface="Calibri"/>
                <a:ea typeface="Calibri"/>
                <a:cs typeface="Calibri"/>
              </a:rPr>
              <a:t>MJD</a:t>
            </a:r>
            <a:r>
              <a:rPr lang="en-US" sz="1400" b="1">
                <a:solidFill>
                  <a:schemeClr val="bg2">
                    <a:lumMod val="10000"/>
                  </a:schemeClr>
                </a:solidFill>
                <a:latin typeface="Calibri"/>
                <a:ea typeface="+mn-lt"/>
                <a:cs typeface="+mn-lt"/>
              </a:rPr>
              <a:t>)</a:t>
            </a:r>
            <a:r>
              <a:rPr lang="en-US" sz="1400">
                <a:solidFill>
                  <a:schemeClr val="bg2">
                    <a:lumMod val="10000"/>
                  </a:schemeClr>
                </a:solidFill>
                <a:latin typeface="Calibri"/>
                <a:ea typeface="+mn-lt"/>
                <a:cs typeface="+mn-lt"/>
              </a:rPr>
              <a:t> showed extremely high inter-correlation </a:t>
            </a:r>
            <a:r>
              <a:rPr lang="en-US" sz="1400" b="1">
                <a:solidFill>
                  <a:schemeClr val="bg2">
                    <a:lumMod val="10000"/>
                  </a:schemeClr>
                </a:solidFill>
                <a:latin typeface="Calibri"/>
                <a:ea typeface="+mn-lt"/>
                <a:cs typeface="+mn-lt"/>
              </a:rPr>
              <a:t>(&gt;0.95)</a:t>
            </a:r>
            <a:r>
              <a:rPr lang="en-US" sz="1400">
                <a:solidFill>
                  <a:schemeClr val="bg2">
                    <a:lumMod val="10000"/>
                  </a:schemeClr>
                </a:solidFill>
                <a:latin typeface="Calibri"/>
                <a:ea typeface="+mn-lt"/>
                <a:cs typeface="+mn-lt"/>
              </a:rPr>
              <a:t>, indicating they encode observation metadata rather than astrophysical properties.</a:t>
            </a:r>
            <a:endParaRPr lang="en-US">
              <a:solidFill>
                <a:schemeClr val="bg2">
                  <a:lumMod val="10000"/>
                </a:schemeClr>
              </a:solidFill>
              <a:latin typeface="Calibri"/>
              <a:ea typeface="+mn-lt"/>
              <a:cs typeface="+mn-lt"/>
            </a:endParaRPr>
          </a:p>
          <a:p>
            <a:pPr marL="285750" indent="-285750">
              <a:buFont typeface="Arial"/>
              <a:buChar char="•"/>
            </a:pPr>
            <a:endParaRPr lang="en-US" sz="1400">
              <a:solidFill>
                <a:schemeClr val="bg2">
                  <a:lumMod val="10000"/>
                </a:schemeClr>
              </a:solidFill>
              <a:latin typeface="Calibri"/>
              <a:ea typeface="+mn-lt"/>
              <a:cs typeface="+mn-lt"/>
            </a:endParaRPr>
          </a:p>
          <a:p>
            <a:pPr marL="285750" indent="-285750">
              <a:buFont typeface="Arial"/>
              <a:buChar char="•"/>
            </a:pPr>
            <a:r>
              <a:rPr lang="en-US" sz="1400">
                <a:solidFill>
                  <a:schemeClr val="bg2">
                    <a:lumMod val="10000"/>
                  </a:schemeClr>
                </a:solidFill>
                <a:latin typeface="Calibri"/>
                <a:ea typeface="+mn-lt"/>
                <a:cs typeface="+mn-lt"/>
              </a:rPr>
              <a:t> Additionally, the dataset exhibits significant </a:t>
            </a:r>
            <a:r>
              <a:rPr lang="en-US" sz="1400" b="1">
                <a:solidFill>
                  <a:schemeClr val="bg2">
                    <a:lumMod val="10000"/>
                  </a:schemeClr>
                </a:solidFill>
                <a:latin typeface="Calibri"/>
                <a:ea typeface="+mn-lt"/>
                <a:cs typeface="+mn-lt"/>
              </a:rPr>
              <a:t>class imbalance</a:t>
            </a:r>
            <a:r>
              <a:rPr lang="en-US" sz="1400">
                <a:solidFill>
                  <a:schemeClr val="bg2">
                    <a:lumMod val="10000"/>
                  </a:schemeClr>
                </a:solidFill>
                <a:latin typeface="Calibri"/>
                <a:ea typeface="+mn-lt"/>
                <a:cs typeface="+mn-lt"/>
              </a:rPr>
              <a:t> (galaxies dominate, stars are rare).</a:t>
            </a:r>
          </a:p>
          <a:p>
            <a:pPr marL="285750" indent="-285750">
              <a:buFont typeface="Arial"/>
              <a:buChar char="•"/>
            </a:pPr>
            <a:endParaRPr lang="en-US" sz="1400">
              <a:solidFill>
                <a:schemeClr val="bg2">
                  <a:lumMod val="10000"/>
                </a:schemeClr>
              </a:solidFill>
              <a:latin typeface="Calibri"/>
              <a:ea typeface="+mn-lt"/>
              <a:cs typeface="+mn-lt"/>
            </a:endParaRPr>
          </a:p>
          <a:p>
            <a:pPr marL="285750" indent="-285750">
              <a:buFont typeface="Arial"/>
              <a:buChar char="•"/>
            </a:pPr>
            <a:r>
              <a:rPr lang="en-US" sz="1400" b="1">
                <a:solidFill>
                  <a:schemeClr val="bg2">
                    <a:lumMod val="10000"/>
                  </a:schemeClr>
                </a:solidFill>
                <a:latin typeface="Calibri"/>
                <a:ea typeface="+mn-lt"/>
                <a:cs typeface="+mn-lt"/>
              </a:rPr>
              <a:t>Redshift</a:t>
            </a:r>
            <a:r>
              <a:rPr lang="en-US" sz="1400">
                <a:solidFill>
                  <a:schemeClr val="bg2">
                    <a:lumMod val="10000"/>
                  </a:schemeClr>
                </a:solidFill>
                <a:latin typeface="Calibri"/>
                <a:ea typeface="+mn-lt"/>
                <a:cs typeface="+mn-lt"/>
              </a:rPr>
              <a:t> emerged as a highly discriminative feature, though care was taken to ensure it did not overshadow color indices and other predictors</a:t>
            </a:r>
            <a:endParaRPr lang="en-US">
              <a:solidFill>
                <a:schemeClr val="bg2">
                  <a:lumMod val="10000"/>
                </a:schemeClr>
              </a:solidFill>
              <a:latin typeface="Calibri"/>
              <a:ea typeface="+mn-lt"/>
              <a:cs typeface="+mn-lt"/>
            </a:endParaRPr>
          </a:p>
        </p:txBody>
      </p:sp>
      <p:sp>
        <p:nvSpPr>
          <p:cNvPr id="4" name="TextBox 3">
            <a:extLst>
              <a:ext uri="{FF2B5EF4-FFF2-40B4-BE49-F238E27FC236}">
                <a16:creationId xmlns:a16="http://schemas.microsoft.com/office/drawing/2014/main" id="{7BFB7B29-F1E9-FC39-389C-1CB831605CE8}"/>
              </a:ext>
            </a:extLst>
          </p:cNvPr>
          <p:cNvSpPr txBox="1"/>
          <p:nvPr/>
        </p:nvSpPr>
        <p:spPr>
          <a:xfrm>
            <a:off x="804333" y="730250"/>
            <a:ext cx="449791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3600" b="1">
                <a:ea typeface="Calibri"/>
                <a:cs typeface="Calibri"/>
              </a:rPr>
              <a:t>Insights</a:t>
            </a:r>
            <a:endParaRPr lang="en-US" sz="3600" b="1"/>
          </a:p>
        </p:txBody>
      </p:sp>
      <p:pic>
        <p:nvPicPr>
          <p:cNvPr id="5" name="Picture 4" descr="A light bulb with rays of light&#10;&#10;AI-generated content may be incorrect.">
            <a:extLst>
              <a:ext uri="{FF2B5EF4-FFF2-40B4-BE49-F238E27FC236}">
                <a16:creationId xmlns:a16="http://schemas.microsoft.com/office/drawing/2014/main" id="{71CD4381-CAF0-8E8A-83F5-C897A7DEDCAC}"/>
              </a:ext>
            </a:extLst>
          </p:cNvPr>
          <p:cNvPicPr>
            <a:picLocks noChangeAspect="1"/>
          </p:cNvPicPr>
          <p:nvPr/>
        </p:nvPicPr>
        <p:blipFill>
          <a:blip r:embed="rId3"/>
          <a:stretch>
            <a:fillRect/>
          </a:stretch>
        </p:blipFill>
        <p:spPr>
          <a:xfrm>
            <a:off x="5482167" y="380999"/>
            <a:ext cx="4963584" cy="4963584"/>
          </a:xfrm>
          <a:prstGeom prst="rect">
            <a:avLst/>
          </a:prstGeom>
        </p:spPr>
      </p:pic>
      <p:sp>
        <p:nvSpPr>
          <p:cNvPr id="7" name="Rectangle 6">
            <a:extLst>
              <a:ext uri="{FF2B5EF4-FFF2-40B4-BE49-F238E27FC236}">
                <a16:creationId xmlns:a16="http://schemas.microsoft.com/office/drawing/2014/main" id="{9A8CBAB9-69EE-8DF7-2A66-4BE2992F4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784" y="764424"/>
            <a:ext cx="128016" cy="65390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089196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06064-3715-2579-17DF-3215EA223E1E}"/>
              </a:ext>
            </a:extLst>
          </p:cNvPr>
          <p:cNvSpPr>
            <a:spLocks noGrp="1"/>
          </p:cNvSpPr>
          <p:nvPr>
            <p:ph type="title"/>
          </p:nvPr>
        </p:nvSpPr>
        <p:spPr/>
        <p:txBody>
          <a:bodyPr/>
          <a:lstStyle/>
          <a:p>
            <a:r>
              <a:rPr lang="en-US">
                <a:solidFill>
                  <a:schemeClr val="tx1">
                    <a:lumMod val="90000"/>
                    <a:lumOff val="10000"/>
                  </a:schemeClr>
                </a:solidFill>
                <a:latin typeface="Calibri"/>
                <a:ea typeface="Calibri"/>
                <a:cs typeface="Calibri"/>
              </a:rPr>
              <a:t>Model Building</a:t>
            </a:r>
            <a:endParaRPr lang="en-US">
              <a:solidFill>
                <a:schemeClr val="tx1">
                  <a:lumMod val="90000"/>
                  <a:lumOff val="10000"/>
                </a:schemeClr>
              </a:solidFill>
            </a:endParaRPr>
          </a:p>
        </p:txBody>
      </p:sp>
      <p:graphicFrame>
        <p:nvGraphicFramePr>
          <p:cNvPr id="10" name="Content Placeholder 9">
            <a:extLst>
              <a:ext uri="{FF2B5EF4-FFF2-40B4-BE49-F238E27FC236}">
                <a16:creationId xmlns:a16="http://schemas.microsoft.com/office/drawing/2014/main" id="{0444F359-3DB9-2F4E-0899-878679CD5510}"/>
              </a:ext>
            </a:extLst>
          </p:cNvPr>
          <p:cNvGraphicFramePr>
            <a:graphicFrameLocks noGrp="1"/>
          </p:cNvGraphicFramePr>
          <p:nvPr>
            <p:ph idx="1"/>
            <p:extLst>
              <p:ext uri="{D42A27DB-BD31-4B8C-83A1-F6EECF244321}">
                <p14:modId xmlns:p14="http://schemas.microsoft.com/office/powerpoint/2010/main" val="3178122329"/>
              </p:ext>
            </p:extLst>
          </p:nvPr>
        </p:nvGraphicFramePr>
        <p:xfrm>
          <a:off x="5703860" y="1221540"/>
          <a:ext cx="5814949" cy="1625269"/>
        </p:xfrm>
        <a:graphic>
          <a:graphicData uri="http://schemas.openxmlformats.org/drawingml/2006/table">
            <a:tbl>
              <a:tblPr firstRow="1" bandRow="1">
                <a:tableStyleId>{5C22544A-7EE6-4342-B048-85BDC9FD1C3A}</a:tableStyleId>
              </a:tblPr>
              <a:tblGrid>
                <a:gridCol w="2453884">
                  <a:extLst>
                    <a:ext uri="{9D8B030D-6E8A-4147-A177-3AD203B41FA5}">
                      <a16:colId xmlns:a16="http://schemas.microsoft.com/office/drawing/2014/main" val="79112606"/>
                    </a:ext>
                  </a:extLst>
                </a:gridCol>
                <a:gridCol w="3361065">
                  <a:extLst>
                    <a:ext uri="{9D8B030D-6E8A-4147-A177-3AD203B41FA5}">
                      <a16:colId xmlns:a16="http://schemas.microsoft.com/office/drawing/2014/main" val="3698771423"/>
                    </a:ext>
                  </a:extLst>
                </a:gridCol>
              </a:tblGrid>
              <a:tr h="308552">
                <a:tc>
                  <a:txBody>
                    <a:bodyPr/>
                    <a:lstStyle/>
                    <a:p>
                      <a:pPr algn="ctr"/>
                      <a:r>
                        <a:rPr lang="en-US" sz="1400"/>
                        <a:t>Model Datasets</a:t>
                      </a:r>
                    </a:p>
                  </a:txBody>
                  <a:tcPr/>
                </a:tc>
                <a:tc>
                  <a:txBody>
                    <a:bodyPr/>
                    <a:lstStyle/>
                    <a:p>
                      <a:pPr algn="ctr"/>
                      <a:r>
                        <a:rPr lang="en-US" sz="1400"/>
                        <a:t>Meaning</a:t>
                      </a:r>
                    </a:p>
                  </a:txBody>
                  <a:tcPr/>
                </a:tc>
                <a:extLst>
                  <a:ext uri="{0D108BD9-81ED-4DB2-BD59-A6C34878D82A}">
                    <a16:rowId xmlns:a16="http://schemas.microsoft.com/office/drawing/2014/main" val="3370047961"/>
                  </a:ext>
                </a:extLst>
              </a:tr>
              <a:tr h="308552">
                <a:tc>
                  <a:txBody>
                    <a:bodyPr/>
                    <a:lstStyle/>
                    <a:p>
                      <a:pPr algn="ctr"/>
                      <a:r>
                        <a:rPr lang="en-US" sz="1400"/>
                        <a:t>Model Dataset 1</a:t>
                      </a:r>
                    </a:p>
                  </a:txBody>
                  <a:tcPr/>
                </a:tc>
                <a:tc>
                  <a:txBody>
                    <a:bodyPr/>
                    <a:lstStyle/>
                    <a:p>
                      <a:pPr algn="ctr"/>
                      <a:r>
                        <a:rPr lang="en-US" sz="1400"/>
                        <a:t>Complete Dataset</a:t>
                      </a:r>
                    </a:p>
                  </a:txBody>
                  <a:tcPr/>
                </a:tc>
                <a:extLst>
                  <a:ext uri="{0D108BD9-81ED-4DB2-BD59-A6C34878D82A}">
                    <a16:rowId xmlns:a16="http://schemas.microsoft.com/office/drawing/2014/main" val="3974883754"/>
                  </a:ext>
                </a:extLst>
              </a:tr>
              <a:tr h="308552">
                <a:tc>
                  <a:txBody>
                    <a:bodyPr/>
                    <a:lstStyle/>
                    <a:p>
                      <a:pPr algn="ctr"/>
                      <a:r>
                        <a:rPr lang="en-US" sz="1400"/>
                        <a:t>Model Dataset 2</a:t>
                      </a:r>
                    </a:p>
                  </a:txBody>
                  <a:tcPr/>
                </a:tc>
                <a:tc>
                  <a:txBody>
                    <a:bodyPr/>
                    <a:lstStyle/>
                    <a:p>
                      <a:pPr algn="ctr"/>
                      <a:r>
                        <a:rPr lang="en-US" sz="1400"/>
                        <a:t>Data after removing Multicollinearity</a:t>
                      </a:r>
                    </a:p>
                  </a:txBody>
                  <a:tcPr/>
                </a:tc>
                <a:extLst>
                  <a:ext uri="{0D108BD9-81ED-4DB2-BD59-A6C34878D82A}">
                    <a16:rowId xmlns:a16="http://schemas.microsoft.com/office/drawing/2014/main" val="3161344362"/>
                  </a:ext>
                </a:extLst>
              </a:tr>
              <a:tr h="338666">
                <a:tc>
                  <a:txBody>
                    <a:bodyPr/>
                    <a:lstStyle/>
                    <a:p>
                      <a:pPr algn="ctr"/>
                      <a:r>
                        <a:rPr lang="en-US" sz="1400"/>
                        <a:t>Model Dataset 3</a:t>
                      </a:r>
                    </a:p>
                  </a:txBody>
                  <a:tcPr/>
                </a:tc>
                <a:tc>
                  <a:txBody>
                    <a:bodyPr/>
                    <a:lstStyle/>
                    <a:p>
                      <a:pPr algn="ctr"/>
                      <a:r>
                        <a:rPr lang="en-US" sz="1400"/>
                        <a:t>Data after removing Insignificant variables</a:t>
                      </a:r>
                    </a:p>
                  </a:txBody>
                  <a:tcPr/>
                </a:tc>
                <a:extLst>
                  <a:ext uri="{0D108BD9-81ED-4DB2-BD59-A6C34878D82A}">
                    <a16:rowId xmlns:a16="http://schemas.microsoft.com/office/drawing/2014/main" val="2515276785"/>
                  </a:ext>
                </a:extLst>
              </a:tr>
              <a:tr h="360947">
                <a:tc>
                  <a:txBody>
                    <a:bodyPr/>
                    <a:lstStyle/>
                    <a:p>
                      <a:pPr lvl="0" algn="ctr">
                        <a:buNone/>
                      </a:pPr>
                      <a:r>
                        <a:rPr lang="en-US" sz="1400"/>
                        <a:t>Model Dataset 4</a:t>
                      </a:r>
                    </a:p>
                  </a:txBody>
                  <a:tcPr/>
                </a:tc>
                <a:tc>
                  <a:txBody>
                    <a:bodyPr/>
                    <a:lstStyle/>
                    <a:p>
                      <a:pPr lvl="0" algn="ctr">
                        <a:buNone/>
                      </a:pPr>
                      <a:r>
                        <a:rPr lang="en-US" sz="1400"/>
                        <a:t>Data after removing Both</a:t>
                      </a:r>
                    </a:p>
                  </a:txBody>
                  <a:tcPr/>
                </a:tc>
                <a:extLst>
                  <a:ext uri="{0D108BD9-81ED-4DB2-BD59-A6C34878D82A}">
                    <a16:rowId xmlns:a16="http://schemas.microsoft.com/office/drawing/2014/main" val="2935850363"/>
                  </a:ext>
                </a:extLst>
              </a:tr>
            </a:tbl>
          </a:graphicData>
        </a:graphic>
      </p:graphicFrame>
      <p:graphicFrame>
        <p:nvGraphicFramePr>
          <p:cNvPr id="13" name="Table 12">
            <a:extLst>
              <a:ext uri="{FF2B5EF4-FFF2-40B4-BE49-F238E27FC236}">
                <a16:creationId xmlns:a16="http://schemas.microsoft.com/office/drawing/2014/main" id="{4929A250-C39B-4DAD-D997-45D1D54D8ADF}"/>
              </a:ext>
            </a:extLst>
          </p:cNvPr>
          <p:cNvGraphicFramePr>
            <a:graphicFrameLocks noGrp="1"/>
          </p:cNvGraphicFramePr>
          <p:nvPr>
            <p:extLst>
              <p:ext uri="{D42A27DB-BD31-4B8C-83A1-F6EECF244321}">
                <p14:modId xmlns:p14="http://schemas.microsoft.com/office/powerpoint/2010/main" val="2504352075"/>
              </p:ext>
            </p:extLst>
          </p:nvPr>
        </p:nvGraphicFramePr>
        <p:xfrm>
          <a:off x="5725583" y="3354916"/>
          <a:ext cx="3047999" cy="789986"/>
        </p:xfrm>
        <a:graphic>
          <a:graphicData uri="http://schemas.openxmlformats.org/drawingml/2006/table">
            <a:tbl>
              <a:tblPr firstRow="1" bandRow="1">
                <a:tableStyleId>{5C22544A-7EE6-4342-B048-85BDC9FD1C3A}</a:tableStyleId>
              </a:tblPr>
              <a:tblGrid>
                <a:gridCol w="3047999">
                  <a:extLst>
                    <a:ext uri="{9D8B030D-6E8A-4147-A177-3AD203B41FA5}">
                      <a16:colId xmlns:a16="http://schemas.microsoft.com/office/drawing/2014/main" val="1971553536"/>
                    </a:ext>
                  </a:extLst>
                </a:gridCol>
              </a:tblGrid>
              <a:tr h="277249">
                <a:tc>
                  <a:txBody>
                    <a:bodyPr/>
                    <a:lstStyle/>
                    <a:p>
                      <a:pPr algn="ctr"/>
                      <a:r>
                        <a:rPr lang="en-US" sz="1400"/>
                        <a:t>Splitting Ratios {Train : Test}</a:t>
                      </a:r>
                    </a:p>
                  </a:txBody>
                  <a:tcPr/>
                </a:tc>
                <a:extLst>
                  <a:ext uri="{0D108BD9-81ED-4DB2-BD59-A6C34878D82A}">
                    <a16:rowId xmlns:a16="http://schemas.microsoft.com/office/drawing/2014/main" val="2284583476"/>
                  </a:ext>
                </a:extLst>
              </a:tr>
              <a:tr h="485186">
                <a:tc>
                  <a:txBody>
                    <a:bodyPr/>
                    <a:lstStyle/>
                    <a:p>
                      <a:pPr algn="ctr"/>
                      <a:r>
                        <a:rPr lang="en-US" sz="1400"/>
                        <a:t>60:40 , 70:30 , 75:25 , 80:20 , 90:10</a:t>
                      </a:r>
                    </a:p>
                  </a:txBody>
                  <a:tcPr/>
                </a:tc>
                <a:extLst>
                  <a:ext uri="{0D108BD9-81ED-4DB2-BD59-A6C34878D82A}">
                    <a16:rowId xmlns:a16="http://schemas.microsoft.com/office/drawing/2014/main" val="942945701"/>
                  </a:ext>
                </a:extLst>
              </a:tr>
            </a:tbl>
          </a:graphicData>
        </a:graphic>
      </p:graphicFrame>
      <p:graphicFrame>
        <p:nvGraphicFramePr>
          <p:cNvPr id="16" name="Table 15">
            <a:extLst>
              <a:ext uri="{FF2B5EF4-FFF2-40B4-BE49-F238E27FC236}">
                <a16:creationId xmlns:a16="http://schemas.microsoft.com/office/drawing/2014/main" id="{3EE018F0-BBF6-4AD7-A153-584FBE123300}"/>
              </a:ext>
            </a:extLst>
          </p:cNvPr>
          <p:cNvGraphicFramePr>
            <a:graphicFrameLocks noGrp="1"/>
          </p:cNvGraphicFramePr>
          <p:nvPr>
            <p:extLst>
              <p:ext uri="{D42A27DB-BD31-4B8C-83A1-F6EECF244321}">
                <p14:modId xmlns:p14="http://schemas.microsoft.com/office/powerpoint/2010/main" val="3032000609"/>
              </p:ext>
            </p:extLst>
          </p:nvPr>
        </p:nvGraphicFramePr>
        <p:xfrm>
          <a:off x="8964083" y="3270250"/>
          <a:ext cx="2546018" cy="2494279"/>
        </p:xfrm>
        <a:graphic>
          <a:graphicData uri="http://schemas.openxmlformats.org/drawingml/2006/table">
            <a:tbl>
              <a:tblPr firstRow="1" bandRow="1">
                <a:tableStyleId>{5C22544A-7EE6-4342-B048-85BDC9FD1C3A}</a:tableStyleId>
              </a:tblPr>
              <a:tblGrid>
                <a:gridCol w="2546018">
                  <a:extLst>
                    <a:ext uri="{9D8B030D-6E8A-4147-A177-3AD203B41FA5}">
                      <a16:colId xmlns:a16="http://schemas.microsoft.com/office/drawing/2014/main" val="2002537389"/>
                    </a:ext>
                  </a:extLst>
                </a:gridCol>
              </a:tblGrid>
              <a:tr h="370840">
                <a:tc>
                  <a:txBody>
                    <a:bodyPr/>
                    <a:lstStyle/>
                    <a:p>
                      <a:pPr lvl="0">
                        <a:buNone/>
                      </a:pPr>
                      <a:r>
                        <a:rPr lang="en-US" sz="1800" b="1" i="0" u="none" strike="noStrike" noProof="0">
                          <a:solidFill>
                            <a:srgbClr val="FFFFFF"/>
                          </a:solidFill>
                          <a:latin typeface="Calibri"/>
                        </a:rPr>
                        <a:t>Machine Learning Models</a:t>
                      </a:r>
                      <a:endParaRPr lang="en-US"/>
                    </a:p>
                  </a:txBody>
                  <a:tcPr/>
                </a:tc>
                <a:extLst>
                  <a:ext uri="{0D108BD9-81ED-4DB2-BD59-A6C34878D82A}">
                    <a16:rowId xmlns:a16="http://schemas.microsoft.com/office/drawing/2014/main" val="2195821468"/>
                  </a:ext>
                </a:extLst>
              </a:tr>
              <a:tr h="370840">
                <a:tc>
                  <a:txBody>
                    <a:bodyPr/>
                    <a:lstStyle/>
                    <a:p>
                      <a:r>
                        <a:rPr lang="en-US"/>
                        <a:t>Logistic regression</a:t>
                      </a:r>
                    </a:p>
                  </a:txBody>
                  <a:tcPr/>
                </a:tc>
                <a:extLst>
                  <a:ext uri="{0D108BD9-81ED-4DB2-BD59-A6C34878D82A}">
                    <a16:rowId xmlns:a16="http://schemas.microsoft.com/office/drawing/2014/main" val="1184179760"/>
                  </a:ext>
                </a:extLst>
              </a:tr>
              <a:tr h="370840">
                <a:tc>
                  <a:txBody>
                    <a:bodyPr/>
                    <a:lstStyle/>
                    <a:p>
                      <a:r>
                        <a:rPr lang="en-US"/>
                        <a:t>KNN</a:t>
                      </a:r>
                    </a:p>
                  </a:txBody>
                  <a:tcPr/>
                </a:tc>
                <a:extLst>
                  <a:ext uri="{0D108BD9-81ED-4DB2-BD59-A6C34878D82A}">
                    <a16:rowId xmlns:a16="http://schemas.microsoft.com/office/drawing/2014/main" val="590464599"/>
                  </a:ext>
                </a:extLst>
              </a:tr>
              <a:tr h="370840">
                <a:tc>
                  <a:txBody>
                    <a:bodyPr/>
                    <a:lstStyle/>
                    <a:p>
                      <a:r>
                        <a:rPr lang="en-US"/>
                        <a:t>Random Forest</a:t>
                      </a:r>
                    </a:p>
                  </a:txBody>
                  <a:tcPr/>
                </a:tc>
                <a:extLst>
                  <a:ext uri="{0D108BD9-81ED-4DB2-BD59-A6C34878D82A}">
                    <a16:rowId xmlns:a16="http://schemas.microsoft.com/office/drawing/2014/main" val="3796871818"/>
                  </a:ext>
                </a:extLst>
              </a:tr>
              <a:tr h="370840">
                <a:tc>
                  <a:txBody>
                    <a:bodyPr/>
                    <a:lstStyle/>
                    <a:p>
                      <a:r>
                        <a:rPr lang="en-US" err="1"/>
                        <a:t>ADABoost</a:t>
                      </a:r>
                    </a:p>
                  </a:txBody>
                  <a:tcPr/>
                </a:tc>
                <a:extLst>
                  <a:ext uri="{0D108BD9-81ED-4DB2-BD59-A6C34878D82A}">
                    <a16:rowId xmlns:a16="http://schemas.microsoft.com/office/drawing/2014/main" val="2942095788"/>
                  </a:ext>
                </a:extLst>
              </a:tr>
              <a:tr h="370839">
                <a:tc>
                  <a:txBody>
                    <a:bodyPr/>
                    <a:lstStyle/>
                    <a:p>
                      <a:pPr lvl="0">
                        <a:buNone/>
                      </a:pPr>
                      <a:r>
                        <a:rPr lang="en-US" err="1"/>
                        <a:t>XGBoost</a:t>
                      </a:r>
                    </a:p>
                  </a:txBody>
                  <a:tcPr/>
                </a:tc>
                <a:extLst>
                  <a:ext uri="{0D108BD9-81ED-4DB2-BD59-A6C34878D82A}">
                    <a16:rowId xmlns:a16="http://schemas.microsoft.com/office/drawing/2014/main" val="3643270087"/>
                  </a:ext>
                </a:extLst>
              </a:tr>
            </a:tbl>
          </a:graphicData>
        </a:graphic>
      </p:graphicFrame>
      <p:sp>
        <p:nvSpPr>
          <p:cNvPr id="18" name="TextBox 17">
            <a:extLst>
              <a:ext uri="{FF2B5EF4-FFF2-40B4-BE49-F238E27FC236}">
                <a16:creationId xmlns:a16="http://schemas.microsoft.com/office/drawing/2014/main" id="{85716DD0-C289-85B1-C431-06726050A120}"/>
              </a:ext>
            </a:extLst>
          </p:cNvPr>
          <p:cNvSpPr txBox="1"/>
          <p:nvPr/>
        </p:nvSpPr>
        <p:spPr>
          <a:xfrm>
            <a:off x="740833" y="1481666"/>
            <a:ext cx="4519083"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chemeClr val="bg2">
                    <a:lumMod val="10000"/>
                  </a:schemeClr>
                </a:solidFill>
                <a:ea typeface="Calibri"/>
                <a:cs typeface="Calibri"/>
              </a:rPr>
              <a:t>4 Feature Models</a:t>
            </a:r>
          </a:p>
          <a:p>
            <a:pPr marL="285750" indent="-285750">
              <a:buFont typeface="Arial"/>
              <a:buChar char="•"/>
            </a:pPr>
            <a:r>
              <a:rPr lang="en-US">
                <a:solidFill>
                  <a:schemeClr val="bg2">
                    <a:lumMod val="10000"/>
                  </a:schemeClr>
                </a:solidFill>
                <a:ea typeface="Calibri"/>
                <a:cs typeface="Calibri"/>
              </a:rPr>
              <a:t>We created 4 versions of the dataset.</a:t>
            </a:r>
          </a:p>
          <a:p>
            <a:pPr marL="285750" indent="-285750">
              <a:buFont typeface="Arial"/>
              <a:buChar char="•"/>
            </a:pPr>
            <a:r>
              <a:rPr lang="en-US">
                <a:solidFill>
                  <a:schemeClr val="bg2">
                    <a:lumMod val="10000"/>
                  </a:schemeClr>
                </a:solidFill>
                <a:ea typeface="Calibri"/>
                <a:cs typeface="Calibri"/>
              </a:rPr>
              <a:t>Each acted like a different "model Input"</a:t>
            </a:r>
          </a:p>
        </p:txBody>
      </p:sp>
      <p:sp>
        <p:nvSpPr>
          <p:cNvPr id="19" name="TextBox 18">
            <a:extLst>
              <a:ext uri="{FF2B5EF4-FFF2-40B4-BE49-F238E27FC236}">
                <a16:creationId xmlns:a16="http://schemas.microsoft.com/office/drawing/2014/main" id="{72BA4FA3-CE57-CBF3-6E3B-1B8210B36404}"/>
              </a:ext>
            </a:extLst>
          </p:cNvPr>
          <p:cNvSpPr txBox="1"/>
          <p:nvPr/>
        </p:nvSpPr>
        <p:spPr>
          <a:xfrm>
            <a:off x="677332" y="2529415"/>
            <a:ext cx="4519083"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chemeClr val="bg2">
                    <a:lumMod val="10000"/>
                  </a:schemeClr>
                </a:solidFill>
                <a:ea typeface="Calibri"/>
                <a:cs typeface="Calibri"/>
              </a:rPr>
              <a:t>5 Splits { TRAIN : TEST }</a:t>
            </a:r>
          </a:p>
          <a:p>
            <a:pPr marL="285750" indent="-285750">
              <a:buFont typeface="Arial"/>
              <a:buChar char="•"/>
            </a:pPr>
            <a:r>
              <a:rPr lang="en-US">
                <a:solidFill>
                  <a:schemeClr val="bg2">
                    <a:lumMod val="10000"/>
                  </a:schemeClr>
                </a:solidFill>
                <a:ea typeface="Calibri"/>
                <a:cs typeface="Calibri"/>
              </a:rPr>
              <a:t>The dataset was divided into 5 different train test splits</a:t>
            </a:r>
          </a:p>
          <a:p>
            <a:pPr marL="285750" indent="-285750">
              <a:buFont typeface="Arial"/>
              <a:buChar char="•"/>
            </a:pPr>
            <a:r>
              <a:rPr lang="en-US">
                <a:solidFill>
                  <a:schemeClr val="bg2">
                    <a:lumMod val="10000"/>
                  </a:schemeClr>
                </a:solidFill>
                <a:ea typeface="Calibri"/>
                <a:cs typeface="Calibri"/>
              </a:rPr>
              <a:t>Each split ensures the model sees slightly different data, reducing bias.</a:t>
            </a:r>
          </a:p>
        </p:txBody>
      </p:sp>
      <p:sp>
        <p:nvSpPr>
          <p:cNvPr id="20" name="TextBox 19">
            <a:extLst>
              <a:ext uri="{FF2B5EF4-FFF2-40B4-BE49-F238E27FC236}">
                <a16:creationId xmlns:a16="http://schemas.microsoft.com/office/drawing/2014/main" id="{BCB8BE14-50DB-CB88-3CDA-46E95F914D4A}"/>
              </a:ext>
            </a:extLst>
          </p:cNvPr>
          <p:cNvSpPr txBox="1"/>
          <p:nvPr/>
        </p:nvSpPr>
        <p:spPr>
          <a:xfrm>
            <a:off x="677333" y="4138082"/>
            <a:ext cx="4910666"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chemeClr val="bg2">
                    <a:lumMod val="10000"/>
                  </a:schemeClr>
                </a:solidFill>
                <a:ea typeface="Calibri"/>
                <a:cs typeface="Calibri"/>
              </a:rPr>
              <a:t>5 Algorithms</a:t>
            </a:r>
          </a:p>
          <a:p>
            <a:pPr marL="285750" indent="-285750">
              <a:buFont typeface="Arial"/>
              <a:buChar char="•"/>
            </a:pPr>
            <a:r>
              <a:rPr lang="en-US">
                <a:solidFill>
                  <a:schemeClr val="bg2">
                    <a:lumMod val="10000"/>
                  </a:schemeClr>
                </a:solidFill>
                <a:ea typeface="Calibri"/>
                <a:cs typeface="Calibri"/>
              </a:rPr>
              <a:t>On each feature set, we tested 5 ML Algorithms.</a:t>
            </a:r>
          </a:p>
          <a:p>
            <a:pPr marL="285750" indent="-285750">
              <a:buFont typeface="Arial"/>
              <a:buChar char="•"/>
            </a:pPr>
            <a:r>
              <a:rPr lang="en-US">
                <a:solidFill>
                  <a:schemeClr val="bg2">
                    <a:lumMod val="10000"/>
                  </a:schemeClr>
                </a:solidFill>
                <a:ea typeface="Calibri"/>
                <a:cs typeface="Calibri"/>
              </a:rPr>
              <a:t>Each Algorithm returning different accuracies</a:t>
            </a:r>
          </a:p>
        </p:txBody>
      </p:sp>
      <p:sp>
        <p:nvSpPr>
          <p:cNvPr id="21" name="TextBox 20">
            <a:extLst>
              <a:ext uri="{FF2B5EF4-FFF2-40B4-BE49-F238E27FC236}">
                <a16:creationId xmlns:a16="http://schemas.microsoft.com/office/drawing/2014/main" id="{88CCB933-FAC1-7DFB-7212-AA0D024CEFE5}"/>
              </a:ext>
            </a:extLst>
          </p:cNvPr>
          <p:cNvSpPr txBox="1"/>
          <p:nvPr/>
        </p:nvSpPr>
        <p:spPr>
          <a:xfrm>
            <a:off x="931333" y="5461000"/>
            <a:ext cx="5672666" cy="369332"/>
          </a:xfrm>
          <a:prstGeom prst="rect">
            <a:avLst/>
          </a:prstGeom>
          <a:noFill/>
          <a:ln>
            <a:solidFill>
              <a:schemeClr val="bg2">
                <a:lumMod val="10000"/>
              </a:schemeClr>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i="1">
                <a:solidFill>
                  <a:schemeClr val="bg2">
                    <a:lumMod val="10000"/>
                  </a:schemeClr>
                </a:solidFill>
                <a:ea typeface="Calibri"/>
                <a:cs typeface="Calibri"/>
              </a:rPr>
              <a:t>Total Runs = 5 splits x 4 Model Dataset x 5 algorithms</a:t>
            </a:r>
            <a:endParaRPr lang="en-US" b="1" i="1">
              <a:solidFill>
                <a:schemeClr val="bg2">
                  <a:lumMod val="10000"/>
                </a:schemeClr>
              </a:solidFill>
            </a:endParaRPr>
          </a:p>
        </p:txBody>
      </p:sp>
    </p:spTree>
    <p:extLst>
      <p:ext uri="{BB962C8B-B14F-4D97-AF65-F5344CB8AC3E}">
        <p14:creationId xmlns:p14="http://schemas.microsoft.com/office/powerpoint/2010/main" val="41233209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D2F7E-B903-4C22-FFF0-A342A948BA51}"/>
              </a:ext>
            </a:extLst>
          </p:cNvPr>
          <p:cNvSpPr>
            <a:spLocks noGrp="1"/>
          </p:cNvSpPr>
          <p:nvPr>
            <p:ph type="title"/>
          </p:nvPr>
        </p:nvSpPr>
        <p:spPr/>
        <p:txBody>
          <a:bodyPr/>
          <a:lstStyle/>
          <a:p>
            <a:r>
              <a:rPr lang="en-US">
                <a:latin typeface="Calibri"/>
                <a:ea typeface="Calibri"/>
                <a:cs typeface="Calibri"/>
              </a:rPr>
              <a:t>Feature Engineering </a:t>
            </a:r>
            <a:endParaRPr lang="en-US"/>
          </a:p>
        </p:txBody>
      </p:sp>
      <p:sp>
        <p:nvSpPr>
          <p:cNvPr id="3" name="Content Placeholder 2">
            <a:extLst>
              <a:ext uri="{FF2B5EF4-FFF2-40B4-BE49-F238E27FC236}">
                <a16:creationId xmlns:a16="http://schemas.microsoft.com/office/drawing/2014/main" id="{6085320C-E9DD-AB84-4BA7-A7D57FCD933B}"/>
              </a:ext>
            </a:extLst>
          </p:cNvPr>
          <p:cNvSpPr>
            <a:spLocks noGrp="1"/>
          </p:cNvSpPr>
          <p:nvPr>
            <p:ph idx="1"/>
          </p:nvPr>
        </p:nvSpPr>
        <p:spPr>
          <a:xfrm>
            <a:off x="678884" y="1495158"/>
            <a:ext cx="6918400" cy="2397817"/>
          </a:xfrm>
        </p:spPr>
        <p:txBody>
          <a:bodyPr vert="horz" lIns="91440" tIns="45720" rIns="91440" bIns="45720" rtlCol="0" anchor="t">
            <a:noAutofit/>
          </a:bodyPr>
          <a:lstStyle/>
          <a:p>
            <a:pPr marL="0" indent="0">
              <a:buNone/>
            </a:pPr>
            <a:r>
              <a:rPr lang="en-US" sz="2000">
                <a:latin typeface="Calibri"/>
                <a:ea typeface="Calibri"/>
                <a:cs typeface="Calibri"/>
              </a:rPr>
              <a:t>We created Color Index Features</a:t>
            </a:r>
          </a:p>
          <a:p>
            <a:r>
              <a:rPr lang="en-US" sz="2000">
                <a:latin typeface="Calibri"/>
                <a:ea typeface="Calibri"/>
                <a:cs typeface="Calibri"/>
              </a:rPr>
              <a:t>Strong collinearity in raw magnitudes.</a:t>
            </a:r>
          </a:p>
          <a:p>
            <a:r>
              <a:rPr lang="en-US" sz="2000">
                <a:latin typeface="Calibri"/>
                <a:ea typeface="Calibri"/>
                <a:cs typeface="Calibri"/>
              </a:rPr>
              <a:t>Feeding all of them add </a:t>
            </a:r>
            <a:r>
              <a:rPr lang="en-US" sz="2000" err="1">
                <a:latin typeface="Calibri"/>
                <a:ea typeface="Calibri"/>
                <a:cs typeface="Calibri"/>
              </a:rPr>
              <a:t>redundacy</a:t>
            </a:r>
            <a:r>
              <a:rPr lang="en-US" sz="2000">
                <a:latin typeface="Calibri"/>
                <a:ea typeface="Calibri"/>
                <a:cs typeface="Calibri"/>
              </a:rPr>
              <a:t>, which can confuse the model.</a:t>
            </a:r>
          </a:p>
          <a:p>
            <a:r>
              <a:rPr lang="en-US" sz="2000">
                <a:latin typeface="Calibri"/>
                <a:ea typeface="Calibri"/>
                <a:cs typeface="Calibri"/>
              </a:rPr>
              <a:t>Color Indices are traditionally used in classification of Stars, galaxies, and quasars.</a:t>
            </a:r>
            <a:endParaRPr lang="en-US" sz="2000">
              <a:ea typeface="Calibri"/>
              <a:cs typeface="Calibri"/>
            </a:endParaRPr>
          </a:p>
        </p:txBody>
      </p:sp>
      <p:pic>
        <p:nvPicPr>
          <p:cNvPr id="4" name="Picture 3" descr="A screenshot of a graph&#10;&#10;AI-generated content may be incorrect.">
            <a:extLst>
              <a:ext uri="{FF2B5EF4-FFF2-40B4-BE49-F238E27FC236}">
                <a16:creationId xmlns:a16="http://schemas.microsoft.com/office/drawing/2014/main" id="{AF86F4AF-2E93-D8D8-90DB-B1321FDA6F5D}"/>
              </a:ext>
            </a:extLst>
          </p:cNvPr>
          <p:cNvPicPr>
            <a:picLocks noChangeAspect="1"/>
          </p:cNvPicPr>
          <p:nvPr/>
        </p:nvPicPr>
        <p:blipFill>
          <a:blip r:embed="rId2"/>
          <a:stretch>
            <a:fillRect/>
          </a:stretch>
        </p:blipFill>
        <p:spPr>
          <a:xfrm>
            <a:off x="7975600" y="2123016"/>
            <a:ext cx="3151716" cy="2220383"/>
          </a:xfrm>
          <a:prstGeom prst="rect">
            <a:avLst/>
          </a:prstGeom>
          <a:ln>
            <a:noFill/>
          </a:ln>
          <a:effectLst>
            <a:outerShdw blurRad="292100" dist="139700" dir="2700000" algn="tl" rotWithShape="0">
              <a:srgbClr val="333333">
                <a:alpha val="65000"/>
              </a:srgbClr>
            </a:outerShdw>
          </a:effectLst>
        </p:spPr>
      </p:pic>
      <p:sp>
        <p:nvSpPr>
          <p:cNvPr id="6" name="TextBox 5">
            <a:extLst>
              <a:ext uri="{FF2B5EF4-FFF2-40B4-BE49-F238E27FC236}">
                <a16:creationId xmlns:a16="http://schemas.microsoft.com/office/drawing/2014/main" id="{E5BEFCA8-6A8B-4DCF-7F5F-31BEDCADA805}"/>
              </a:ext>
            </a:extLst>
          </p:cNvPr>
          <p:cNvSpPr txBox="1"/>
          <p:nvPr/>
        </p:nvSpPr>
        <p:spPr>
          <a:xfrm>
            <a:off x="899583" y="4635500"/>
            <a:ext cx="563033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i="1">
                <a:ea typeface="Calibri"/>
                <a:cs typeface="Calibri"/>
              </a:rPr>
              <a:t>Standardization of all datasets </a:t>
            </a:r>
            <a:r>
              <a:rPr lang="en-US" i="1" err="1">
                <a:ea typeface="Calibri"/>
                <a:cs typeface="Calibri"/>
              </a:rPr>
              <a:t>seperately</a:t>
            </a:r>
            <a:r>
              <a:rPr lang="en-US" i="1">
                <a:ea typeface="Calibri"/>
                <a:cs typeface="Calibri"/>
              </a:rPr>
              <a:t> to avoid any data leakage</a:t>
            </a:r>
            <a:endParaRPr lang="en-US" i="1"/>
          </a:p>
        </p:txBody>
      </p:sp>
    </p:spTree>
    <p:extLst>
      <p:ext uri="{BB962C8B-B14F-4D97-AF65-F5344CB8AC3E}">
        <p14:creationId xmlns:p14="http://schemas.microsoft.com/office/powerpoint/2010/main" val="22161961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Slide Background">
            <a:extLst>
              <a:ext uri="{FF2B5EF4-FFF2-40B4-BE49-F238E27FC236}">
                <a16:creationId xmlns:a16="http://schemas.microsoft.com/office/drawing/2014/main" id="{FE1EC756-41E9-4FD6-AD48-EF46A28137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27" name="Rectangle 26">
            <a:extLst>
              <a:ext uri="{FF2B5EF4-FFF2-40B4-BE49-F238E27FC236}">
                <a16:creationId xmlns:a16="http://schemas.microsoft.com/office/drawing/2014/main" id="{E66F6371-9EA5-9354-29DC-1D07B921F7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4290"/>
            <a:ext cx="12192000" cy="1733407"/>
          </a:xfrm>
          <a:prstGeom prst="rect">
            <a:avLst/>
          </a:prstGeom>
          <a:ln>
            <a:noFill/>
          </a:ln>
          <a:effectLst>
            <a:outerShdw blurRad="254000" dist="38100" dir="5460000" sx="94000" sy="94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BC8ADD-536F-4CC0-6382-71C6FC845B2F}"/>
              </a:ext>
            </a:extLst>
          </p:cNvPr>
          <p:cNvSpPr>
            <a:spLocks noGrp="1"/>
          </p:cNvSpPr>
          <p:nvPr>
            <p:ph type="title"/>
          </p:nvPr>
        </p:nvSpPr>
        <p:spPr>
          <a:xfrm>
            <a:off x="761995" y="307447"/>
            <a:ext cx="10693884" cy="1109932"/>
          </a:xfrm>
        </p:spPr>
        <p:txBody>
          <a:bodyPr vert="horz" lIns="91440" tIns="45720" rIns="91440" bIns="45720" rtlCol="0" anchor="ctr">
            <a:normAutofit/>
          </a:bodyPr>
          <a:lstStyle/>
          <a:p>
            <a:r>
              <a:rPr lang="en-US" sz="4000" kern="1200">
                <a:solidFill>
                  <a:schemeClr val="tx1"/>
                </a:solidFill>
                <a:latin typeface="+mj-lt"/>
                <a:ea typeface="+mj-ea"/>
                <a:cs typeface="+mj-cs"/>
              </a:rPr>
              <a:t>Results</a:t>
            </a:r>
          </a:p>
        </p:txBody>
      </p:sp>
      <p:pic>
        <p:nvPicPr>
          <p:cNvPr id="8" name="Picture 7" descr="A screenshot of a computer screen&#10;&#10;AI-generated content may be incorrect.">
            <a:extLst>
              <a:ext uri="{FF2B5EF4-FFF2-40B4-BE49-F238E27FC236}">
                <a16:creationId xmlns:a16="http://schemas.microsoft.com/office/drawing/2014/main" id="{4BFE329E-DBFF-A319-BE57-FF62486A8E09}"/>
              </a:ext>
            </a:extLst>
          </p:cNvPr>
          <p:cNvPicPr>
            <a:picLocks noChangeAspect="1"/>
          </p:cNvPicPr>
          <p:nvPr/>
        </p:nvPicPr>
        <p:blipFill>
          <a:blip r:embed="rId2"/>
          <a:stretch>
            <a:fillRect/>
          </a:stretch>
        </p:blipFill>
        <p:spPr>
          <a:xfrm>
            <a:off x="259872" y="2027231"/>
            <a:ext cx="6704538" cy="4235725"/>
          </a:xfrm>
          <a:prstGeom prst="rect">
            <a:avLst/>
          </a:prstGeom>
        </p:spPr>
      </p:pic>
      <p:sp>
        <p:nvSpPr>
          <p:cNvPr id="6" name="TextBox 5">
            <a:extLst>
              <a:ext uri="{FF2B5EF4-FFF2-40B4-BE49-F238E27FC236}">
                <a16:creationId xmlns:a16="http://schemas.microsoft.com/office/drawing/2014/main" id="{D33B4251-BE11-81C4-C9B9-7F1BEA5D871A}"/>
              </a:ext>
            </a:extLst>
          </p:cNvPr>
          <p:cNvSpPr txBox="1"/>
          <p:nvPr/>
        </p:nvSpPr>
        <p:spPr>
          <a:xfrm>
            <a:off x="7190509" y="1934555"/>
            <a:ext cx="4265370" cy="4325968"/>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marL="285750" indent="-228600">
              <a:lnSpc>
                <a:spcPct val="90000"/>
              </a:lnSpc>
              <a:spcAft>
                <a:spcPts val="600"/>
              </a:spcAft>
              <a:buFont typeface="Arial" panose="020B0604020202020204" pitchFamily="34" charset="0"/>
              <a:buChar char="•"/>
            </a:pPr>
            <a:r>
              <a:rPr lang="en-US" sz="1400" b="1"/>
              <a:t>Random Forest and XGBoost consistently dominated</a:t>
            </a:r>
            <a:r>
              <a:rPr lang="en-US" sz="1400"/>
              <a:t> across all datasets and test sizes, achieving accuracies around </a:t>
            </a:r>
            <a:r>
              <a:rPr lang="en-US" sz="1400" b="1"/>
              <a:t>97.5–97.8%</a:t>
            </a:r>
            <a:r>
              <a:rPr lang="en-US" sz="1400"/>
              <a:t>, showing strong robustness.</a:t>
            </a:r>
          </a:p>
          <a:p>
            <a:pPr marL="285750" indent="-228600">
              <a:lnSpc>
                <a:spcPct val="90000"/>
              </a:lnSpc>
              <a:spcAft>
                <a:spcPts val="600"/>
              </a:spcAft>
              <a:buFont typeface="Arial" panose="020B0604020202020204" pitchFamily="34" charset="0"/>
              <a:buChar char="•"/>
            </a:pPr>
            <a:endParaRPr lang="en-US" sz="1400"/>
          </a:p>
          <a:p>
            <a:pPr marL="285750" indent="-228600">
              <a:lnSpc>
                <a:spcPct val="90000"/>
              </a:lnSpc>
              <a:spcAft>
                <a:spcPts val="600"/>
              </a:spcAft>
              <a:buFont typeface="Arial" panose="020B0604020202020204" pitchFamily="34" charset="0"/>
              <a:buChar char="•"/>
            </a:pPr>
            <a:r>
              <a:rPr lang="en-US" sz="1400" b="1"/>
              <a:t>Logistic Regression was surprisingly competitive</a:t>
            </a:r>
            <a:r>
              <a:rPr lang="en-US" sz="1400"/>
              <a:t>, with accuracy</a:t>
            </a:r>
            <a:r>
              <a:rPr lang="en-US" sz="1400" b="1"/>
              <a:t> ~95.4–95.6%</a:t>
            </a:r>
            <a:r>
              <a:rPr lang="en-US" sz="1400"/>
              <a:t> across all datasets, despite being a simpler linear model.</a:t>
            </a:r>
          </a:p>
          <a:p>
            <a:pPr marL="285750" indent="-228600">
              <a:lnSpc>
                <a:spcPct val="90000"/>
              </a:lnSpc>
              <a:spcAft>
                <a:spcPts val="600"/>
              </a:spcAft>
              <a:buFont typeface="Arial" panose="020B0604020202020204" pitchFamily="34" charset="0"/>
              <a:buChar char="•"/>
            </a:pPr>
            <a:endParaRPr lang="en-US" sz="1400"/>
          </a:p>
          <a:p>
            <a:pPr marL="285750" indent="-228600">
              <a:lnSpc>
                <a:spcPct val="90000"/>
              </a:lnSpc>
              <a:spcAft>
                <a:spcPts val="600"/>
              </a:spcAft>
              <a:buFont typeface="Arial" panose="020B0604020202020204" pitchFamily="34" charset="0"/>
              <a:buChar char="•"/>
            </a:pPr>
            <a:r>
              <a:rPr lang="en-US" sz="1400" b="1"/>
              <a:t>KNN showed stable performance (92–93%)</a:t>
            </a:r>
            <a:r>
              <a:rPr lang="en-US" sz="1400"/>
              <a:t>, slightly below Logistic Regression but better than AdaBoost in many cases.</a:t>
            </a:r>
          </a:p>
          <a:p>
            <a:pPr marL="285750" indent="-228600">
              <a:lnSpc>
                <a:spcPct val="90000"/>
              </a:lnSpc>
              <a:spcAft>
                <a:spcPts val="600"/>
              </a:spcAft>
              <a:buFont typeface="Arial" panose="020B0604020202020204" pitchFamily="34" charset="0"/>
              <a:buChar char="•"/>
            </a:pPr>
            <a:endParaRPr lang="en-US" sz="1400"/>
          </a:p>
          <a:p>
            <a:pPr marL="285750" indent="-228600">
              <a:lnSpc>
                <a:spcPct val="90000"/>
              </a:lnSpc>
              <a:spcAft>
                <a:spcPts val="600"/>
              </a:spcAft>
              <a:buFont typeface="Arial" panose="020B0604020202020204" pitchFamily="34" charset="0"/>
              <a:buChar char="•"/>
            </a:pPr>
            <a:r>
              <a:rPr lang="en-US" sz="1400" b="1"/>
              <a:t>AdaBoost had the most variability</a:t>
            </a:r>
            <a:r>
              <a:rPr lang="en-US" sz="1400"/>
              <a:t>, with accuracies ranging from </a:t>
            </a:r>
            <a:r>
              <a:rPr lang="en-US" sz="1400" b="1"/>
              <a:t>88% (Dataset 1, 20% test split)</a:t>
            </a:r>
            <a:r>
              <a:rPr lang="en-US" sz="1400"/>
              <a:t> to </a:t>
            </a:r>
            <a:r>
              <a:rPr lang="en-US" sz="1400" b="1"/>
              <a:t>93%</a:t>
            </a:r>
            <a:r>
              <a:rPr lang="en-US" sz="1400"/>
              <a:t>, making it less reliable compared to other algorithms.</a:t>
            </a:r>
          </a:p>
          <a:p>
            <a:pPr indent="-228600">
              <a:lnSpc>
                <a:spcPct val="90000"/>
              </a:lnSpc>
              <a:spcAft>
                <a:spcPts val="600"/>
              </a:spcAft>
              <a:buFont typeface="Arial" panose="020B0604020202020204" pitchFamily="34" charset="0"/>
              <a:buChar char="•"/>
            </a:pPr>
            <a:endParaRPr lang="en-US" sz="1400"/>
          </a:p>
        </p:txBody>
      </p:sp>
    </p:spTree>
    <p:extLst>
      <p:ext uri="{BB962C8B-B14F-4D97-AF65-F5344CB8AC3E}">
        <p14:creationId xmlns:p14="http://schemas.microsoft.com/office/powerpoint/2010/main" val="29915140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2E966-549F-BDBB-B086-DB469F59E002}"/>
              </a:ext>
            </a:extLst>
          </p:cNvPr>
          <p:cNvSpPr>
            <a:spLocks noGrp="1"/>
          </p:cNvSpPr>
          <p:nvPr>
            <p:ph type="title"/>
          </p:nvPr>
        </p:nvSpPr>
        <p:spPr/>
        <p:txBody>
          <a:bodyPr/>
          <a:lstStyle/>
          <a:p>
            <a:r>
              <a:rPr lang="en-US">
                <a:latin typeface="Calibri"/>
                <a:ea typeface="Calibri"/>
                <a:cs typeface="Calibri"/>
              </a:rPr>
              <a:t>Model Selection with Tuning</a:t>
            </a:r>
            <a:endParaRPr lang="en-US"/>
          </a:p>
        </p:txBody>
      </p:sp>
      <p:sp>
        <p:nvSpPr>
          <p:cNvPr id="3" name="Content Placeholder 2">
            <a:extLst>
              <a:ext uri="{FF2B5EF4-FFF2-40B4-BE49-F238E27FC236}">
                <a16:creationId xmlns:a16="http://schemas.microsoft.com/office/drawing/2014/main" id="{A4AAF589-C1C1-13F6-468D-AB9947EEDE93}"/>
              </a:ext>
            </a:extLst>
          </p:cNvPr>
          <p:cNvSpPr>
            <a:spLocks noGrp="1"/>
          </p:cNvSpPr>
          <p:nvPr>
            <p:ph idx="1"/>
          </p:nvPr>
        </p:nvSpPr>
        <p:spPr>
          <a:xfrm>
            <a:off x="678884" y="1548075"/>
            <a:ext cx="7193566" cy="894983"/>
          </a:xfrm>
        </p:spPr>
        <p:txBody>
          <a:bodyPr vert="horz" lIns="91440" tIns="45720" rIns="91440" bIns="45720" rtlCol="0" anchor="t">
            <a:normAutofit fontScale="70000" lnSpcReduction="20000"/>
          </a:bodyPr>
          <a:lstStyle/>
          <a:p>
            <a:r>
              <a:rPr lang="en-US">
                <a:latin typeface="Calibri"/>
                <a:ea typeface="Calibri"/>
                <a:cs typeface="Calibri"/>
              </a:rPr>
              <a:t>We will be Selecting the model using k-fold validation</a:t>
            </a:r>
          </a:p>
          <a:p>
            <a:r>
              <a:rPr lang="en-US">
                <a:latin typeface="Calibri"/>
                <a:ea typeface="Calibri"/>
                <a:cs typeface="Calibri"/>
              </a:rPr>
              <a:t>We will also be addressing the drawback of class imbalance by over sampling minority classes</a:t>
            </a:r>
            <a:endParaRPr lang="en-US">
              <a:ea typeface="Calibri"/>
              <a:cs typeface="Calibri"/>
            </a:endParaRPr>
          </a:p>
          <a:p>
            <a:endParaRPr lang="en-US">
              <a:ea typeface="Calibri"/>
              <a:cs typeface="Calibri"/>
            </a:endParaRPr>
          </a:p>
          <a:p>
            <a:endParaRPr lang="en-US">
              <a:ea typeface="Calibri"/>
              <a:cs typeface="Calibri"/>
            </a:endParaRPr>
          </a:p>
        </p:txBody>
      </p:sp>
      <p:graphicFrame>
        <p:nvGraphicFramePr>
          <p:cNvPr id="5" name="Table 4">
            <a:extLst>
              <a:ext uri="{FF2B5EF4-FFF2-40B4-BE49-F238E27FC236}">
                <a16:creationId xmlns:a16="http://schemas.microsoft.com/office/drawing/2014/main" id="{3259557D-136A-353D-5CA8-A2DCD6235FD1}"/>
              </a:ext>
            </a:extLst>
          </p:cNvPr>
          <p:cNvGraphicFramePr>
            <a:graphicFrameLocks noGrp="1"/>
          </p:cNvGraphicFramePr>
          <p:nvPr>
            <p:extLst>
              <p:ext uri="{D42A27DB-BD31-4B8C-83A1-F6EECF244321}">
                <p14:modId xmlns:p14="http://schemas.microsoft.com/office/powerpoint/2010/main" val="4095912877"/>
              </p:ext>
            </p:extLst>
          </p:nvPr>
        </p:nvGraphicFramePr>
        <p:xfrm>
          <a:off x="678179" y="3061293"/>
          <a:ext cx="4116918" cy="2140044"/>
        </p:xfrm>
        <a:graphic>
          <a:graphicData uri="http://schemas.openxmlformats.org/drawingml/2006/table">
            <a:tbl>
              <a:tblPr firstRow="1" bandRow="1">
                <a:tableStyleId>{5C22544A-7EE6-4342-B048-85BDC9FD1C3A}</a:tableStyleId>
              </a:tblPr>
              <a:tblGrid>
                <a:gridCol w="4116918">
                  <a:extLst>
                    <a:ext uri="{9D8B030D-6E8A-4147-A177-3AD203B41FA5}">
                      <a16:colId xmlns:a16="http://schemas.microsoft.com/office/drawing/2014/main" val="2530573892"/>
                    </a:ext>
                  </a:extLst>
                </a:gridCol>
              </a:tblGrid>
              <a:tr h="499988">
                <a:tc>
                  <a:txBody>
                    <a:bodyPr/>
                    <a:lstStyle/>
                    <a:p>
                      <a:r>
                        <a:rPr lang="en-US"/>
                        <a:t>Selected method/Algorithms/evaluation</a:t>
                      </a:r>
                    </a:p>
                  </a:txBody>
                  <a:tcPr/>
                </a:tc>
                <a:extLst>
                  <a:ext uri="{0D108BD9-81ED-4DB2-BD59-A6C34878D82A}">
                    <a16:rowId xmlns:a16="http://schemas.microsoft.com/office/drawing/2014/main" val="405642542"/>
                  </a:ext>
                </a:extLst>
              </a:tr>
              <a:tr h="499988">
                <a:tc>
                  <a:txBody>
                    <a:bodyPr/>
                    <a:lstStyle/>
                    <a:p>
                      <a:r>
                        <a:rPr lang="en-US"/>
                        <a:t>Logistic Regression, Random forest classifier , </a:t>
                      </a:r>
                      <a:r>
                        <a:rPr lang="en-US" err="1"/>
                        <a:t>XGBoost</a:t>
                      </a:r>
                    </a:p>
                  </a:txBody>
                  <a:tcPr/>
                </a:tc>
                <a:extLst>
                  <a:ext uri="{0D108BD9-81ED-4DB2-BD59-A6C34878D82A}">
                    <a16:rowId xmlns:a16="http://schemas.microsoft.com/office/drawing/2014/main" val="3651550824"/>
                  </a:ext>
                </a:extLst>
              </a:tr>
              <a:tr h="499988">
                <a:tc>
                  <a:txBody>
                    <a:bodyPr/>
                    <a:lstStyle/>
                    <a:p>
                      <a:r>
                        <a:rPr lang="en-US"/>
                        <a:t>K-fold Cross Validation(n-splits=10)</a:t>
                      </a:r>
                    </a:p>
                  </a:txBody>
                  <a:tcPr/>
                </a:tc>
                <a:extLst>
                  <a:ext uri="{0D108BD9-81ED-4DB2-BD59-A6C34878D82A}">
                    <a16:rowId xmlns:a16="http://schemas.microsoft.com/office/drawing/2014/main" val="1456939271"/>
                  </a:ext>
                </a:extLst>
              </a:tr>
              <a:tr h="499988">
                <a:tc>
                  <a:txBody>
                    <a:bodyPr/>
                    <a:lstStyle/>
                    <a:p>
                      <a:pPr lvl="0">
                        <a:buNone/>
                      </a:pPr>
                      <a:r>
                        <a:rPr lang="en-US"/>
                        <a:t>Average Accuracies of each model</a:t>
                      </a:r>
                    </a:p>
                  </a:txBody>
                  <a:tcPr/>
                </a:tc>
                <a:extLst>
                  <a:ext uri="{0D108BD9-81ED-4DB2-BD59-A6C34878D82A}">
                    <a16:rowId xmlns:a16="http://schemas.microsoft.com/office/drawing/2014/main" val="2290479572"/>
                  </a:ext>
                </a:extLst>
              </a:tr>
            </a:tbl>
          </a:graphicData>
        </a:graphic>
      </p:graphicFrame>
      <p:sp>
        <p:nvSpPr>
          <p:cNvPr id="6" name="TextBox 5">
            <a:extLst>
              <a:ext uri="{FF2B5EF4-FFF2-40B4-BE49-F238E27FC236}">
                <a16:creationId xmlns:a16="http://schemas.microsoft.com/office/drawing/2014/main" id="{5D4196E5-22DA-37BC-D288-99CF23FC4B21}"/>
              </a:ext>
            </a:extLst>
          </p:cNvPr>
          <p:cNvSpPr txBox="1"/>
          <p:nvPr/>
        </p:nvSpPr>
        <p:spPr>
          <a:xfrm>
            <a:off x="5662083" y="2476500"/>
            <a:ext cx="2317749"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400" b="1">
                <a:ea typeface="Calibri"/>
                <a:cs typeface="Calibri"/>
              </a:rPr>
              <a:t>Results:</a:t>
            </a:r>
            <a:endParaRPr lang="en-US" sz="2400" b="1"/>
          </a:p>
        </p:txBody>
      </p:sp>
      <p:pic>
        <p:nvPicPr>
          <p:cNvPr id="7" name="Picture 6" descr="A black screen with white text&#10;&#10;AI-generated content may be incorrect.">
            <a:extLst>
              <a:ext uri="{FF2B5EF4-FFF2-40B4-BE49-F238E27FC236}">
                <a16:creationId xmlns:a16="http://schemas.microsoft.com/office/drawing/2014/main" id="{1697E7EC-76F0-9A75-98C6-8A855C10C5FA}"/>
              </a:ext>
            </a:extLst>
          </p:cNvPr>
          <p:cNvPicPr>
            <a:picLocks noChangeAspect="1"/>
          </p:cNvPicPr>
          <p:nvPr/>
        </p:nvPicPr>
        <p:blipFill>
          <a:blip r:embed="rId2"/>
          <a:stretch>
            <a:fillRect/>
          </a:stretch>
        </p:blipFill>
        <p:spPr>
          <a:xfrm>
            <a:off x="5666317" y="3327400"/>
            <a:ext cx="5981699" cy="1769533"/>
          </a:xfrm>
          <a:prstGeom prst="rect">
            <a:avLst/>
          </a:prstGeom>
        </p:spPr>
      </p:pic>
    </p:spTree>
    <p:extLst>
      <p:ext uri="{BB962C8B-B14F-4D97-AF65-F5344CB8AC3E}">
        <p14:creationId xmlns:p14="http://schemas.microsoft.com/office/powerpoint/2010/main" val="24830235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64C54-E485-8F1A-413D-DDB3D54F99AF}"/>
              </a:ext>
            </a:extLst>
          </p:cNvPr>
          <p:cNvSpPr>
            <a:spLocks noGrp="1"/>
          </p:cNvSpPr>
          <p:nvPr>
            <p:ph type="title"/>
          </p:nvPr>
        </p:nvSpPr>
        <p:spPr/>
        <p:txBody>
          <a:bodyPr/>
          <a:lstStyle/>
          <a:p>
            <a:r>
              <a:rPr lang="en-US">
                <a:latin typeface="Calibri"/>
                <a:ea typeface="Calibri"/>
                <a:cs typeface="Calibri"/>
              </a:rPr>
              <a:t>Observation</a:t>
            </a:r>
            <a:endParaRPr lang="en-US"/>
          </a:p>
        </p:txBody>
      </p:sp>
      <p:sp>
        <p:nvSpPr>
          <p:cNvPr id="3" name="Content Placeholder 2">
            <a:extLst>
              <a:ext uri="{FF2B5EF4-FFF2-40B4-BE49-F238E27FC236}">
                <a16:creationId xmlns:a16="http://schemas.microsoft.com/office/drawing/2014/main" id="{0EFE896C-F699-76F4-F53A-3B37ED46E2C8}"/>
              </a:ext>
            </a:extLst>
          </p:cNvPr>
          <p:cNvSpPr>
            <a:spLocks noGrp="1"/>
          </p:cNvSpPr>
          <p:nvPr>
            <p:ph idx="1"/>
          </p:nvPr>
        </p:nvSpPr>
        <p:spPr>
          <a:xfrm>
            <a:off x="678884" y="1362459"/>
            <a:ext cx="10717004" cy="2209759"/>
          </a:xfrm>
        </p:spPr>
        <p:txBody>
          <a:bodyPr vert="horz" lIns="91440" tIns="45720" rIns="91440" bIns="45720" rtlCol="0" anchor="t">
            <a:noAutofit/>
          </a:bodyPr>
          <a:lstStyle/>
          <a:p>
            <a:pPr marL="0" indent="0">
              <a:buNone/>
            </a:pPr>
            <a:r>
              <a:rPr lang="en-US" sz="1800">
                <a:latin typeface="Calibri"/>
                <a:ea typeface="Calibri"/>
                <a:cs typeface="Calibri"/>
              </a:rPr>
              <a:t>1. Tree-based models like </a:t>
            </a:r>
            <a:r>
              <a:rPr lang="en-US" sz="1800" err="1">
                <a:latin typeface="Calibri"/>
                <a:ea typeface="Calibri"/>
                <a:cs typeface="Calibri"/>
              </a:rPr>
              <a:t>XGBoost</a:t>
            </a:r>
            <a:r>
              <a:rPr lang="en-US" sz="1800">
                <a:latin typeface="Calibri"/>
                <a:ea typeface="Calibri"/>
                <a:cs typeface="Calibri"/>
              </a:rPr>
              <a:t> handle irrelevant features well</a:t>
            </a:r>
            <a:endParaRPr lang="en-US" sz="1800">
              <a:ea typeface="Calibri" panose="020F0502020204030204" pitchFamily="34" charset="0"/>
              <a:cs typeface="Calibri" panose="020F0502020204030204" pitchFamily="34" charset="0"/>
            </a:endParaRPr>
          </a:p>
          <a:p>
            <a:r>
              <a:rPr lang="en-US" sz="1800">
                <a:latin typeface="Calibri"/>
                <a:ea typeface="Calibri"/>
                <a:cs typeface="Calibri"/>
              </a:rPr>
              <a:t>Logistic Regression suffers if you keep noisy or multicollinear features → it inflates variance.</a:t>
            </a:r>
          </a:p>
          <a:p>
            <a:r>
              <a:rPr lang="en-US" sz="1800" err="1">
                <a:latin typeface="Calibri"/>
                <a:ea typeface="Calibri"/>
                <a:cs typeface="Calibri"/>
              </a:rPr>
              <a:t>XGBoost</a:t>
            </a:r>
            <a:r>
              <a:rPr lang="en-US" sz="1800">
                <a:latin typeface="Calibri"/>
                <a:ea typeface="Calibri"/>
                <a:cs typeface="Calibri"/>
              </a:rPr>
              <a:t>, however, splits only on features that improve gain. If a column is useless, it just won’t use it.</a:t>
            </a:r>
          </a:p>
          <a:p>
            <a:r>
              <a:rPr lang="en-US" sz="1800">
                <a:latin typeface="Calibri"/>
                <a:ea typeface="Calibri"/>
                <a:cs typeface="Calibri"/>
              </a:rPr>
              <a:t>So even with “extra” features, </a:t>
            </a:r>
            <a:r>
              <a:rPr lang="en-US" sz="1800" err="1">
                <a:latin typeface="Calibri"/>
                <a:ea typeface="Calibri"/>
                <a:cs typeface="Calibri"/>
              </a:rPr>
              <a:t>XGBoost</a:t>
            </a:r>
            <a:r>
              <a:rPr lang="en-US" sz="1800">
                <a:latin typeface="Calibri"/>
                <a:ea typeface="Calibri"/>
                <a:cs typeface="Calibri"/>
              </a:rPr>
              <a:t> can ignore them, but if those features carry tiny but useful signals, it will pick them up.</a:t>
            </a:r>
            <a:endParaRPr lang="en-US" sz="1800">
              <a:latin typeface="Calibri"/>
            </a:endParaRPr>
          </a:p>
          <a:p>
            <a:endParaRPr lang="en-US">
              <a:ea typeface="Calibri"/>
              <a:cs typeface="Calibri"/>
            </a:endParaRPr>
          </a:p>
        </p:txBody>
      </p:sp>
      <p:sp>
        <p:nvSpPr>
          <p:cNvPr id="4" name="TextBox 3">
            <a:extLst>
              <a:ext uri="{FF2B5EF4-FFF2-40B4-BE49-F238E27FC236}">
                <a16:creationId xmlns:a16="http://schemas.microsoft.com/office/drawing/2014/main" id="{C00C80E3-0F5E-C34F-C745-0DED3141030D}"/>
              </a:ext>
            </a:extLst>
          </p:cNvPr>
          <p:cNvSpPr txBox="1"/>
          <p:nvPr/>
        </p:nvSpPr>
        <p:spPr>
          <a:xfrm>
            <a:off x="679939" y="3425092"/>
            <a:ext cx="8135814"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bg2">
                    <a:lumMod val="10000"/>
                  </a:schemeClr>
                </a:solidFill>
              </a:rPr>
              <a:t>2. Overfitting risk </a:t>
            </a:r>
            <a:endParaRPr lang="en-US">
              <a:solidFill>
                <a:schemeClr val="bg2">
                  <a:lumMod val="10000"/>
                </a:schemeClr>
              </a:solidFill>
              <a:ea typeface="Calibri"/>
              <a:cs typeface="Calibri"/>
            </a:endParaRPr>
          </a:p>
          <a:p>
            <a:pPr marL="285750" indent="-285750">
              <a:buFont typeface="Arial"/>
              <a:buChar char="•"/>
            </a:pPr>
            <a:r>
              <a:rPr lang="en-US">
                <a:solidFill>
                  <a:schemeClr val="bg2">
                    <a:lumMod val="10000"/>
                  </a:schemeClr>
                </a:solidFill>
              </a:rPr>
              <a:t>High accuracy (&gt;0.97) on test splits is great, but with IDs included, the model may memorize survey-specific patterns rather than learning general astrophysical differences. That’s why:</a:t>
            </a:r>
            <a:endParaRPr lang="en-US">
              <a:solidFill>
                <a:schemeClr val="bg2">
                  <a:lumMod val="10000"/>
                </a:schemeClr>
              </a:solidFill>
              <a:ea typeface="Calibri"/>
              <a:cs typeface="Calibri"/>
            </a:endParaRPr>
          </a:p>
          <a:p>
            <a:pPr marL="285750" indent="-285750">
              <a:buFont typeface="Arial"/>
              <a:buChar char="•"/>
            </a:pPr>
            <a:r>
              <a:rPr lang="en-US">
                <a:solidFill>
                  <a:schemeClr val="bg2">
                    <a:lumMod val="10000"/>
                  </a:schemeClr>
                </a:solidFill>
              </a:rPr>
              <a:t>For deployment on new telescope data, Dataset 3 or 4 (cleaned features) is safer. For SDSS-only classification, Dataset 1 might indeed be best</a:t>
            </a:r>
            <a:endParaRPr lang="en-US">
              <a:solidFill>
                <a:schemeClr val="bg2">
                  <a:lumMod val="10000"/>
                </a:schemeClr>
              </a:solidFill>
              <a:ea typeface="Calibri" panose="020F0502020204030204"/>
              <a:cs typeface="Calibri" panose="020F0502020204030204"/>
            </a:endParaRPr>
          </a:p>
        </p:txBody>
      </p:sp>
    </p:spTree>
    <p:extLst>
      <p:ext uri="{BB962C8B-B14F-4D97-AF65-F5344CB8AC3E}">
        <p14:creationId xmlns:p14="http://schemas.microsoft.com/office/powerpoint/2010/main" val="2408488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8B360-A630-EE21-210D-844E85048949}"/>
              </a:ext>
            </a:extLst>
          </p:cNvPr>
          <p:cNvSpPr>
            <a:spLocks noGrp="1"/>
          </p:cNvSpPr>
          <p:nvPr>
            <p:ph type="title"/>
          </p:nvPr>
        </p:nvSpPr>
        <p:spPr/>
        <p:txBody>
          <a:bodyPr/>
          <a:lstStyle/>
          <a:p>
            <a:r>
              <a:rPr lang="en-US">
                <a:latin typeface="Calibri"/>
                <a:ea typeface="Calibri"/>
                <a:cs typeface="Calibri"/>
              </a:rPr>
              <a:t>Research Overview</a:t>
            </a:r>
            <a:endParaRPr lang="en-IN"/>
          </a:p>
        </p:txBody>
      </p:sp>
      <p:sp>
        <p:nvSpPr>
          <p:cNvPr id="3" name="Content Placeholder 2">
            <a:extLst>
              <a:ext uri="{FF2B5EF4-FFF2-40B4-BE49-F238E27FC236}">
                <a16:creationId xmlns:a16="http://schemas.microsoft.com/office/drawing/2014/main" id="{67B003C9-103A-47E6-D7EB-87D0A8CB5431}"/>
              </a:ext>
            </a:extLst>
          </p:cNvPr>
          <p:cNvSpPr>
            <a:spLocks noGrp="1"/>
          </p:cNvSpPr>
          <p:nvPr>
            <p:ph idx="1"/>
          </p:nvPr>
        </p:nvSpPr>
        <p:spPr>
          <a:xfrm>
            <a:off x="678884" y="1798818"/>
            <a:ext cx="5761560" cy="3205407"/>
          </a:xfrm>
          <a:noFill/>
          <a:ln>
            <a:noFill/>
          </a:ln>
        </p:spPr>
        <p:txBody>
          <a:bodyPr vert="horz" lIns="91440" tIns="45720" rIns="91440" bIns="45720" rtlCol="0" anchor="t">
            <a:normAutofit/>
          </a:bodyPr>
          <a:lstStyle/>
          <a:p>
            <a:r>
              <a:rPr lang="en-IN" sz="2400">
                <a:solidFill>
                  <a:schemeClr val="tx1"/>
                </a:solidFill>
                <a:latin typeface="Calibri"/>
                <a:ea typeface="Calibri"/>
                <a:cs typeface="Calibri"/>
              </a:rPr>
              <a:t>This research Focuses on the use of machine learning models to classify stellar objects into categories. Using a comprehensive large astronomical dataset, the study applies multiple machine learning algorithms to </a:t>
            </a:r>
            <a:r>
              <a:rPr lang="en-IN" sz="2400" err="1">
                <a:solidFill>
                  <a:schemeClr val="tx1"/>
                </a:solidFill>
                <a:latin typeface="Calibri"/>
                <a:ea typeface="Calibri"/>
                <a:cs typeface="Calibri"/>
              </a:rPr>
              <a:t>analyze</a:t>
            </a:r>
            <a:r>
              <a:rPr lang="en-IN" sz="2400">
                <a:solidFill>
                  <a:schemeClr val="tx1"/>
                </a:solidFill>
                <a:latin typeface="Calibri"/>
                <a:ea typeface="Calibri"/>
                <a:cs typeface="Calibri"/>
              </a:rPr>
              <a:t> key features including spectral data, photometric measurements, and celestial coordinates</a:t>
            </a:r>
            <a:endParaRPr lang="en-IN" sz="2400">
              <a:solidFill>
                <a:schemeClr val="tx1"/>
              </a:solidFill>
              <a:ea typeface="Calibri" panose="020F0502020204030204" pitchFamily="34" charset="0"/>
              <a:cs typeface="Calibri" panose="020F0502020204030204" pitchFamily="34" charset="0"/>
            </a:endParaRPr>
          </a:p>
        </p:txBody>
      </p:sp>
      <p:pic>
        <p:nvPicPr>
          <p:cNvPr id="4" name="Picture 3" descr="A galaxy in space with stars&#10;&#10;AI-generated content may be incorrect.">
            <a:extLst>
              <a:ext uri="{FF2B5EF4-FFF2-40B4-BE49-F238E27FC236}">
                <a16:creationId xmlns:a16="http://schemas.microsoft.com/office/drawing/2014/main" id="{162B0C05-D271-6C69-0682-6E000C488235}"/>
              </a:ext>
            </a:extLst>
          </p:cNvPr>
          <p:cNvPicPr>
            <a:picLocks noChangeAspect="1"/>
          </p:cNvPicPr>
          <p:nvPr/>
        </p:nvPicPr>
        <p:blipFill>
          <a:blip r:embed="rId2"/>
          <a:stretch>
            <a:fillRect/>
          </a:stretch>
        </p:blipFill>
        <p:spPr>
          <a:xfrm>
            <a:off x="6738451" y="909069"/>
            <a:ext cx="5153025" cy="454733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9538045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A0E24-0C60-7389-04FB-64A4E7145339}"/>
              </a:ext>
            </a:extLst>
          </p:cNvPr>
          <p:cNvSpPr>
            <a:spLocks noGrp="1"/>
          </p:cNvSpPr>
          <p:nvPr>
            <p:ph type="title"/>
          </p:nvPr>
        </p:nvSpPr>
        <p:spPr/>
        <p:txBody>
          <a:bodyPr/>
          <a:lstStyle/>
          <a:p>
            <a:r>
              <a:rPr lang="en-US">
                <a:latin typeface="Calibri"/>
                <a:ea typeface="Calibri"/>
                <a:cs typeface="Calibri"/>
              </a:rPr>
              <a:t>Final Fine-Tuned Model</a:t>
            </a:r>
            <a:endParaRPr lang="en-US"/>
          </a:p>
        </p:txBody>
      </p:sp>
      <p:graphicFrame>
        <p:nvGraphicFramePr>
          <p:cNvPr id="4" name="Content Placeholder 3">
            <a:extLst>
              <a:ext uri="{FF2B5EF4-FFF2-40B4-BE49-F238E27FC236}">
                <a16:creationId xmlns:a16="http://schemas.microsoft.com/office/drawing/2014/main" id="{9EB29F6F-B015-3514-630A-2F81248FEE4A}"/>
              </a:ext>
            </a:extLst>
          </p:cNvPr>
          <p:cNvGraphicFramePr>
            <a:graphicFrameLocks noGrp="1"/>
          </p:cNvGraphicFramePr>
          <p:nvPr>
            <p:ph idx="1"/>
            <p:extLst>
              <p:ext uri="{D42A27DB-BD31-4B8C-83A1-F6EECF244321}">
                <p14:modId xmlns:p14="http://schemas.microsoft.com/office/powerpoint/2010/main" val="854435541"/>
              </p:ext>
            </p:extLst>
          </p:nvPr>
        </p:nvGraphicFramePr>
        <p:xfrm>
          <a:off x="625230" y="1484922"/>
          <a:ext cx="4857750" cy="3806964"/>
        </p:xfrm>
        <a:graphic>
          <a:graphicData uri="http://schemas.openxmlformats.org/drawingml/2006/table">
            <a:tbl>
              <a:tblPr firstRow="1" bandRow="1">
                <a:tableStyleId>{5C22544A-7EE6-4342-B048-85BDC9FD1C3A}</a:tableStyleId>
              </a:tblPr>
              <a:tblGrid>
                <a:gridCol w="4857750">
                  <a:extLst>
                    <a:ext uri="{9D8B030D-6E8A-4147-A177-3AD203B41FA5}">
                      <a16:colId xmlns:a16="http://schemas.microsoft.com/office/drawing/2014/main" val="4107228442"/>
                    </a:ext>
                  </a:extLst>
                </a:gridCol>
              </a:tblGrid>
              <a:tr h="783166">
                <a:tc>
                  <a:txBody>
                    <a:bodyPr/>
                    <a:lstStyle/>
                    <a:p>
                      <a:pPr algn="ctr"/>
                      <a:r>
                        <a:rPr lang="en-US" sz="2800"/>
                        <a:t>Final Selection</a:t>
                      </a:r>
                    </a:p>
                  </a:txBody>
                  <a:tcPr/>
                </a:tc>
                <a:extLst>
                  <a:ext uri="{0D108BD9-81ED-4DB2-BD59-A6C34878D82A}">
                    <a16:rowId xmlns:a16="http://schemas.microsoft.com/office/drawing/2014/main" val="2036599689"/>
                  </a:ext>
                </a:extLst>
              </a:tr>
              <a:tr h="542733">
                <a:tc>
                  <a:txBody>
                    <a:bodyPr/>
                    <a:lstStyle/>
                    <a:p>
                      <a:pPr marL="0" lvl="0" indent="0" algn="ctr">
                        <a:lnSpc>
                          <a:spcPct val="100000"/>
                        </a:lnSpc>
                        <a:spcBef>
                          <a:spcPts val="0"/>
                        </a:spcBef>
                        <a:spcAft>
                          <a:spcPts val="0"/>
                        </a:spcAft>
                        <a:buNone/>
                      </a:pPr>
                      <a:r>
                        <a:rPr lang="en-US" sz="1800" b="0" i="0" u="none" strike="noStrike" noProof="0">
                          <a:solidFill>
                            <a:schemeClr val="bg2">
                              <a:lumMod val="10000"/>
                            </a:schemeClr>
                          </a:solidFill>
                          <a:latin typeface="Calibri"/>
                        </a:rPr>
                        <a:t>Algorithm: </a:t>
                      </a:r>
                      <a:r>
                        <a:rPr lang="en-US" sz="1800" b="0" i="0" u="none" strike="noStrike" noProof="0" err="1">
                          <a:solidFill>
                            <a:schemeClr val="bg2">
                              <a:lumMod val="10000"/>
                            </a:schemeClr>
                          </a:solidFill>
                          <a:latin typeface="Calibri"/>
                        </a:rPr>
                        <a:t>XGBoost</a:t>
                      </a:r>
                    </a:p>
                  </a:txBody>
                  <a:tcPr/>
                </a:tc>
                <a:extLst>
                  <a:ext uri="{0D108BD9-81ED-4DB2-BD59-A6C34878D82A}">
                    <a16:rowId xmlns:a16="http://schemas.microsoft.com/office/drawing/2014/main" val="3408675251"/>
                  </a:ext>
                </a:extLst>
              </a:tr>
              <a:tr h="542733">
                <a:tc>
                  <a:txBody>
                    <a:bodyPr/>
                    <a:lstStyle/>
                    <a:p>
                      <a:pPr algn="ctr"/>
                      <a:r>
                        <a:rPr lang="en-US"/>
                        <a:t>Model Dataset : Dataset 4</a:t>
                      </a:r>
                    </a:p>
                  </a:txBody>
                  <a:tcPr/>
                </a:tc>
                <a:extLst>
                  <a:ext uri="{0D108BD9-81ED-4DB2-BD59-A6C34878D82A}">
                    <a16:rowId xmlns:a16="http://schemas.microsoft.com/office/drawing/2014/main" val="1954064425"/>
                  </a:ext>
                </a:extLst>
              </a:tr>
              <a:tr h="542733">
                <a:tc>
                  <a:txBody>
                    <a:bodyPr/>
                    <a:lstStyle/>
                    <a:p>
                      <a:pPr algn="ctr"/>
                      <a:r>
                        <a:rPr lang="en-US"/>
                        <a:t>Evaluation : Stratified K-fold cross validation</a:t>
                      </a:r>
                    </a:p>
                  </a:txBody>
                  <a:tcPr/>
                </a:tc>
                <a:extLst>
                  <a:ext uri="{0D108BD9-81ED-4DB2-BD59-A6C34878D82A}">
                    <a16:rowId xmlns:a16="http://schemas.microsoft.com/office/drawing/2014/main" val="3356267430"/>
                  </a:ext>
                </a:extLst>
              </a:tr>
              <a:tr h="542733">
                <a:tc>
                  <a:txBody>
                    <a:bodyPr/>
                    <a:lstStyle/>
                    <a:p>
                      <a:pPr algn="ctr"/>
                      <a:r>
                        <a:rPr lang="en-US"/>
                        <a:t>Hyper Parameter Tuning : Randomized Search</a:t>
                      </a:r>
                    </a:p>
                  </a:txBody>
                  <a:tcPr/>
                </a:tc>
                <a:extLst>
                  <a:ext uri="{0D108BD9-81ED-4DB2-BD59-A6C34878D82A}">
                    <a16:rowId xmlns:a16="http://schemas.microsoft.com/office/drawing/2014/main" val="2331328280"/>
                  </a:ext>
                </a:extLst>
              </a:tr>
              <a:tr h="852866">
                <a:tc>
                  <a:txBody>
                    <a:bodyPr/>
                    <a:lstStyle/>
                    <a:p>
                      <a:pPr lvl="0" algn="ctr">
                        <a:buNone/>
                      </a:pPr>
                      <a:r>
                        <a:rPr lang="en-US"/>
                        <a:t>Class Imbalance: SMOTE (</a:t>
                      </a:r>
                      <a:r>
                        <a:rPr lang="en-US" err="1"/>
                        <a:t>over_sampling</a:t>
                      </a:r>
                      <a:r>
                        <a:rPr lang="en-US"/>
                        <a:t>)</a:t>
                      </a:r>
                      <a:endParaRPr lang="en-US" sz="1100"/>
                    </a:p>
                    <a:p>
                      <a:pPr lvl="0" algn="ctr">
                        <a:buNone/>
                      </a:pPr>
                      <a:r>
                        <a:rPr lang="en-US" sz="1100"/>
                        <a:t> </a:t>
                      </a:r>
                      <a:r>
                        <a:rPr lang="en-US" sz="1400" b="0" i="0" u="none" strike="noStrike" noProof="0">
                          <a:solidFill>
                            <a:srgbClr val="161A3E"/>
                          </a:solidFill>
                          <a:latin typeface="Calibri"/>
                        </a:rPr>
                        <a:t>Only for model Training not applicable in web app UI</a:t>
                      </a:r>
                      <a:endParaRPr lang="en-US" sz="1400"/>
                    </a:p>
                  </a:txBody>
                  <a:tcPr/>
                </a:tc>
                <a:extLst>
                  <a:ext uri="{0D108BD9-81ED-4DB2-BD59-A6C34878D82A}">
                    <a16:rowId xmlns:a16="http://schemas.microsoft.com/office/drawing/2014/main" val="2448698221"/>
                  </a:ext>
                </a:extLst>
              </a:tr>
            </a:tbl>
          </a:graphicData>
        </a:graphic>
      </p:graphicFrame>
      <p:graphicFrame>
        <p:nvGraphicFramePr>
          <p:cNvPr id="6" name="Table 5">
            <a:extLst>
              <a:ext uri="{FF2B5EF4-FFF2-40B4-BE49-F238E27FC236}">
                <a16:creationId xmlns:a16="http://schemas.microsoft.com/office/drawing/2014/main" id="{584A2391-C08A-AF9B-06F7-70B97147F06F}"/>
              </a:ext>
            </a:extLst>
          </p:cNvPr>
          <p:cNvGraphicFramePr>
            <a:graphicFrameLocks noGrp="1"/>
          </p:cNvGraphicFramePr>
          <p:nvPr>
            <p:extLst>
              <p:ext uri="{D42A27DB-BD31-4B8C-83A1-F6EECF244321}">
                <p14:modId xmlns:p14="http://schemas.microsoft.com/office/powerpoint/2010/main" val="436273050"/>
              </p:ext>
            </p:extLst>
          </p:nvPr>
        </p:nvGraphicFramePr>
        <p:xfrm>
          <a:off x="6789615" y="1484923"/>
          <a:ext cx="3369918" cy="2645454"/>
        </p:xfrm>
        <a:graphic>
          <a:graphicData uri="http://schemas.openxmlformats.org/drawingml/2006/table">
            <a:tbl>
              <a:tblPr firstRow="1" bandRow="1">
                <a:tableStyleId>{5C22544A-7EE6-4342-B048-85BDC9FD1C3A}</a:tableStyleId>
              </a:tblPr>
              <a:tblGrid>
                <a:gridCol w="3369918">
                  <a:extLst>
                    <a:ext uri="{9D8B030D-6E8A-4147-A177-3AD203B41FA5}">
                      <a16:colId xmlns:a16="http://schemas.microsoft.com/office/drawing/2014/main" val="736778492"/>
                    </a:ext>
                  </a:extLst>
                </a:gridCol>
              </a:tblGrid>
              <a:tr h="440909">
                <a:tc>
                  <a:txBody>
                    <a:bodyPr/>
                    <a:lstStyle/>
                    <a:p>
                      <a:pPr algn="ctr"/>
                      <a:r>
                        <a:rPr lang="en-US"/>
                        <a:t>Best parameters</a:t>
                      </a:r>
                    </a:p>
                  </a:txBody>
                  <a:tcPr/>
                </a:tc>
                <a:extLst>
                  <a:ext uri="{0D108BD9-81ED-4DB2-BD59-A6C34878D82A}">
                    <a16:rowId xmlns:a16="http://schemas.microsoft.com/office/drawing/2014/main" val="660140611"/>
                  </a:ext>
                </a:extLst>
              </a:tr>
              <a:tr h="440909">
                <a:tc>
                  <a:txBody>
                    <a:bodyPr/>
                    <a:lstStyle/>
                    <a:p>
                      <a:pPr algn="ctr"/>
                      <a:r>
                        <a:rPr lang="en-US"/>
                        <a:t>Subsample : 0.8</a:t>
                      </a:r>
                    </a:p>
                  </a:txBody>
                  <a:tcPr/>
                </a:tc>
                <a:extLst>
                  <a:ext uri="{0D108BD9-81ED-4DB2-BD59-A6C34878D82A}">
                    <a16:rowId xmlns:a16="http://schemas.microsoft.com/office/drawing/2014/main" val="1654702009"/>
                  </a:ext>
                </a:extLst>
              </a:tr>
              <a:tr h="440909">
                <a:tc>
                  <a:txBody>
                    <a:bodyPr/>
                    <a:lstStyle/>
                    <a:p>
                      <a:pPr algn="ctr"/>
                      <a:r>
                        <a:rPr lang="en-US" err="1"/>
                        <a:t>n_estimators</a:t>
                      </a:r>
                      <a:r>
                        <a:rPr lang="en-US"/>
                        <a:t> : 200</a:t>
                      </a:r>
                    </a:p>
                  </a:txBody>
                  <a:tcPr/>
                </a:tc>
                <a:extLst>
                  <a:ext uri="{0D108BD9-81ED-4DB2-BD59-A6C34878D82A}">
                    <a16:rowId xmlns:a16="http://schemas.microsoft.com/office/drawing/2014/main" val="1627120375"/>
                  </a:ext>
                </a:extLst>
              </a:tr>
              <a:tr h="440909">
                <a:tc>
                  <a:txBody>
                    <a:bodyPr/>
                    <a:lstStyle/>
                    <a:p>
                      <a:pPr algn="ctr"/>
                      <a:r>
                        <a:rPr lang="en-US"/>
                        <a:t>Max depth : 10</a:t>
                      </a:r>
                    </a:p>
                  </a:txBody>
                  <a:tcPr/>
                </a:tc>
                <a:extLst>
                  <a:ext uri="{0D108BD9-81ED-4DB2-BD59-A6C34878D82A}">
                    <a16:rowId xmlns:a16="http://schemas.microsoft.com/office/drawing/2014/main" val="3299323254"/>
                  </a:ext>
                </a:extLst>
              </a:tr>
              <a:tr h="440909">
                <a:tc>
                  <a:txBody>
                    <a:bodyPr/>
                    <a:lstStyle/>
                    <a:p>
                      <a:pPr algn="ctr"/>
                      <a:r>
                        <a:rPr lang="en-US" err="1"/>
                        <a:t>Learning_rate</a:t>
                      </a:r>
                      <a:r>
                        <a:rPr lang="en-US"/>
                        <a:t> : 0.2</a:t>
                      </a:r>
                    </a:p>
                  </a:txBody>
                  <a:tcPr/>
                </a:tc>
                <a:extLst>
                  <a:ext uri="{0D108BD9-81ED-4DB2-BD59-A6C34878D82A}">
                    <a16:rowId xmlns:a16="http://schemas.microsoft.com/office/drawing/2014/main" val="1139546830"/>
                  </a:ext>
                </a:extLst>
              </a:tr>
              <a:tr h="440909">
                <a:tc>
                  <a:txBody>
                    <a:bodyPr/>
                    <a:lstStyle/>
                    <a:p>
                      <a:pPr lvl="0" algn="ctr">
                        <a:buNone/>
                      </a:pPr>
                      <a:r>
                        <a:rPr lang="en-US" err="1"/>
                        <a:t>Colsample_bytree</a:t>
                      </a:r>
                      <a:r>
                        <a:rPr lang="en-US"/>
                        <a:t> : 1</a:t>
                      </a:r>
                    </a:p>
                  </a:txBody>
                  <a:tcPr/>
                </a:tc>
                <a:extLst>
                  <a:ext uri="{0D108BD9-81ED-4DB2-BD59-A6C34878D82A}">
                    <a16:rowId xmlns:a16="http://schemas.microsoft.com/office/drawing/2014/main" val="1341993667"/>
                  </a:ext>
                </a:extLst>
              </a:tr>
            </a:tbl>
          </a:graphicData>
        </a:graphic>
      </p:graphicFrame>
      <p:graphicFrame>
        <p:nvGraphicFramePr>
          <p:cNvPr id="7" name="Table 6">
            <a:extLst>
              <a:ext uri="{FF2B5EF4-FFF2-40B4-BE49-F238E27FC236}">
                <a16:creationId xmlns:a16="http://schemas.microsoft.com/office/drawing/2014/main" id="{E45EF0B7-E6B0-DE51-0EC8-3875FD60B548}"/>
              </a:ext>
            </a:extLst>
          </p:cNvPr>
          <p:cNvGraphicFramePr>
            <a:graphicFrameLocks noGrp="1"/>
          </p:cNvGraphicFramePr>
          <p:nvPr>
            <p:extLst>
              <p:ext uri="{D42A27DB-BD31-4B8C-83A1-F6EECF244321}">
                <p14:modId xmlns:p14="http://schemas.microsoft.com/office/powerpoint/2010/main" val="1733318034"/>
              </p:ext>
            </p:extLst>
          </p:nvPr>
        </p:nvGraphicFramePr>
        <p:xfrm>
          <a:off x="6789615" y="4738077"/>
          <a:ext cx="3279063" cy="767080"/>
        </p:xfrm>
        <a:graphic>
          <a:graphicData uri="http://schemas.openxmlformats.org/drawingml/2006/table">
            <a:tbl>
              <a:tblPr firstRow="1" bandRow="1">
                <a:tableStyleId>{5C22544A-7EE6-4342-B048-85BDC9FD1C3A}</a:tableStyleId>
              </a:tblPr>
              <a:tblGrid>
                <a:gridCol w="3279063">
                  <a:extLst>
                    <a:ext uri="{9D8B030D-6E8A-4147-A177-3AD203B41FA5}">
                      <a16:colId xmlns:a16="http://schemas.microsoft.com/office/drawing/2014/main" val="2300970331"/>
                    </a:ext>
                  </a:extLst>
                </a:gridCol>
              </a:tblGrid>
              <a:tr h="370840">
                <a:tc>
                  <a:txBody>
                    <a:bodyPr/>
                    <a:lstStyle/>
                    <a:p>
                      <a:r>
                        <a:rPr lang="en-US"/>
                        <a:t>Final Accuracy</a:t>
                      </a:r>
                    </a:p>
                  </a:txBody>
                  <a:tcPr/>
                </a:tc>
                <a:extLst>
                  <a:ext uri="{0D108BD9-81ED-4DB2-BD59-A6C34878D82A}">
                    <a16:rowId xmlns:a16="http://schemas.microsoft.com/office/drawing/2014/main" val="3720263295"/>
                  </a:ext>
                </a:extLst>
              </a:tr>
              <a:tr h="370840">
                <a:tc>
                  <a:txBody>
                    <a:bodyPr/>
                    <a:lstStyle/>
                    <a:p>
                      <a:pPr lvl="0">
                        <a:buNone/>
                      </a:pPr>
                      <a:r>
                        <a:rPr lang="en-US" sz="2000" b="0" i="0" u="none" strike="noStrike" noProof="0">
                          <a:solidFill>
                            <a:schemeClr val="bg2">
                              <a:lumMod val="10000"/>
                            </a:schemeClr>
                          </a:solidFill>
                          <a:latin typeface="Calibri"/>
                        </a:rPr>
                        <a:t>0.9780997814890746</a:t>
                      </a:r>
                      <a:endParaRPr lang="en-US" sz="2000">
                        <a:solidFill>
                          <a:schemeClr val="bg2">
                            <a:lumMod val="10000"/>
                          </a:schemeClr>
                        </a:solidFill>
                      </a:endParaRPr>
                    </a:p>
                  </a:txBody>
                  <a:tcPr/>
                </a:tc>
                <a:extLst>
                  <a:ext uri="{0D108BD9-81ED-4DB2-BD59-A6C34878D82A}">
                    <a16:rowId xmlns:a16="http://schemas.microsoft.com/office/drawing/2014/main" val="1349008358"/>
                  </a:ext>
                </a:extLst>
              </a:tr>
            </a:tbl>
          </a:graphicData>
        </a:graphic>
      </p:graphicFrame>
      <p:sp>
        <p:nvSpPr>
          <p:cNvPr id="8" name="TextBox 7">
            <a:extLst>
              <a:ext uri="{FF2B5EF4-FFF2-40B4-BE49-F238E27FC236}">
                <a16:creationId xmlns:a16="http://schemas.microsoft.com/office/drawing/2014/main" id="{3150C61C-653C-FEB4-D477-3C4C96574B00}"/>
              </a:ext>
            </a:extLst>
          </p:cNvPr>
          <p:cNvSpPr txBox="1"/>
          <p:nvPr/>
        </p:nvSpPr>
        <p:spPr>
          <a:xfrm>
            <a:off x="6785545" y="4235775"/>
            <a:ext cx="2391833"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ea typeface="Calibri"/>
                <a:cs typeface="Calibri"/>
              </a:rPr>
              <a:t>Result :</a:t>
            </a:r>
            <a:endParaRPr lang="en-US" sz="2400" b="1"/>
          </a:p>
        </p:txBody>
      </p:sp>
    </p:spTree>
    <p:extLst>
      <p:ext uri="{BB962C8B-B14F-4D97-AF65-F5344CB8AC3E}">
        <p14:creationId xmlns:p14="http://schemas.microsoft.com/office/powerpoint/2010/main" val="32655984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0235B-C118-7BDB-1762-AF1BB4CB82E0}"/>
              </a:ext>
            </a:extLst>
          </p:cNvPr>
          <p:cNvSpPr>
            <a:spLocks noGrp="1"/>
          </p:cNvSpPr>
          <p:nvPr>
            <p:ph type="title"/>
          </p:nvPr>
        </p:nvSpPr>
        <p:spPr/>
        <p:txBody>
          <a:bodyPr/>
          <a:lstStyle/>
          <a:p>
            <a:r>
              <a:rPr lang="en-US">
                <a:latin typeface="Calibri"/>
                <a:ea typeface="Calibri"/>
                <a:cs typeface="Calibri"/>
              </a:rPr>
              <a:t>Conclusion</a:t>
            </a:r>
            <a:endParaRPr lang="en-US"/>
          </a:p>
        </p:txBody>
      </p:sp>
      <p:sp>
        <p:nvSpPr>
          <p:cNvPr id="3" name="Content Placeholder 2">
            <a:extLst>
              <a:ext uri="{FF2B5EF4-FFF2-40B4-BE49-F238E27FC236}">
                <a16:creationId xmlns:a16="http://schemas.microsoft.com/office/drawing/2014/main" id="{B831E8F4-D2C0-ED12-3AF7-7430773E6E58}"/>
              </a:ext>
            </a:extLst>
          </p:cNvPr>
          <p:cNvSpPr>
            <a:spLocks noGrp="1"/>
          </p:cNvSpPr>
          <p:nvPr>
            <p:ph idx="1"/>
          </p:nvPr>
        </p:nvSpPr>
        <p:spPr>
          <a:xfrm>
            <a:off x="678884" y="1304658"/>
            <a:ext cx="10834234" cy="3117483"/>
          </a:xfrm>
        </p:spPr>
        <p:txBody>
          <a:bodyPr vert="horz" lIns="91440" tIns="45720" rIns="91440" bIns="45720" rtlCol="0" anchor="t">
            <a:normAutofit/>
          </a:bodyPr>
          <a:lstStyle/>
          <a:p>
            <a:r>
              <a:rPr lang="en-US" sz="1800">
                <a:latin typeface="Calibri"/>
                <a:ea typeface="Calibri"/>
                <a:cs typeface="Calibri"/>
              </a:rPr>
              <a:t>Across datasets, </a:t>
            </a:r>
            <a:r>
              <a:rPr lang="en-US" sz="1800" b="1">
                <a:latin typeface="Calibri"/>
                <a:ea typeface="Calibri"/>
                <a:cs typeface="Calibri"/>
              </a:rPr>
              <a:t>Random Forest and </a:t>
            </a:r>
            <a:r>
              <a:rPr lang="en-US" sz="1800" b="1" err="1">
                <a:latin typeface="Calibri"/>
                <a:ea typeface="Calibri"/>
                <a:cs typeface="Calibri"/>
              </a:rPr>
              <a:t>XGBoost</a:t>
            </a:r>
            <a:r>
              <a:rPr lang="en-US" sz="1800" b="1">
                <a:latin typeface="Calibri"/>
                <a:ea typeface="Calibri"/>
                <a:cs typeface="Calibri"/>
              </a:rPr>
              <a:t> consistently achieved the highest accuracies,</a:t>
            </a:r>
            <a:r>
              <a:rPr lang="en-US" sz="1800">
                <a:latin typeface="Calibri"/>
                <a:ea typeface="Calibri"/>
                <a:cs typeface="Calibri"/>
              </a:rPr>
              <a:t> with Logistic Regression slightly lower.</a:t>
            </a:r>
          </a:p>
          <a:p>
            <a:r>
              <a:rPr lang="en-US" sz="1800">
                <a:latin typeface="Calibri"/>
                <a:ea typeface="Calibri"/>
                <a:cs typeface="Calibri"/>
              </a:rPr>
              <a:t>Dataset 2 and Dataset 4 performed slightly better than the complete dataset, confirming that </a:t>
            </a:r>
            <a:r>
              <a:rPr lang="en-US" sz="1800" b="1">
                <a:latin typeface="Calibri"/>
                <a:ea typeface="Calibri"/>
                <a:cs typeface="Calibri"/>
              </a:rPr>
              <a:t>removing collinear and insignificant features improved generalization</a:t>
            </a:r>
            <a:r>
              <a:rPr lang="en-US" sz="1800">
                <a:latin typeface="Calibri"/>
                <a:ea typeface="Calibri"/>
                <a:cs typeface="Calibri"/>
              </a:rPr>
              <a:t>.</a:t>
            </a:r>
          </a:p>
          <a:p>
            <a:r>
              <a:rPr lang="en-US" sz="1800">
                <a:latin typeface="Calibri"/>
                <a:ea typeface="Calibri"/>
                <a:cs typeface="Calibri"/>
              </a:rPr>
              <a:t>Among all, </a:t>
            </a:r>
            <a:r>
              <a:rPr lang="en-US" sz="1800" b="1">
                <a:latin typeface="Calibri"/>
                <a:ea typeface="Calibri"/>
                <a:cs typeface="Calibri"/>
              </a:rPr>
              <a:t>Dataset 4 (both collinearity and insignificance removed)</a:t>
            </a:r>
            <a:r>
              <a:rPr lang="en-US" sz="1800">
                <a:latin typeface="Calibri"/>
                <a:ea typeface="Calibri"/>
                <a:cs typeface="Calibri"/>
              </a:rPr>
              <a:t> with </a:t>
            </a:r>
            <a:r>
              <a:rPr lang="en-US" sz="1800" b="1" err="1">
                <a:latin typeface="Calibri"/>
                <a:ea typeface="Calibri"/>
                <a:cs typeface="Calibri"/>
              </a:rPr>
              <a:t>XGBoost</a:t>
            </a:r>
            <a:r>
              <a:rPr lang="en-US" sz="1800">
                <a:latin typeface="Calibri"/>
                <a:ea typeface="Calibri"/>
                <a:cs typeface="Calibri"/>
              </a:rPr>
              <a:t> yielded the most stable and reliable results.</a:t>
            </a:r>
          </a:p>
          <a:p>
            <a:r>
              <a:rPr lang="en-US" sz="1800">
                <a:latin typeface="Calibri"/>
                <a:ea typeface="Calibri"/>
                <a:cs typeface="Calibri"/>
              </a:rPr>
              <a:t>Using </a:t>
            </a:r>
            <a:r>
              <a:rPr lang="en-US" sz="1800" b="1">
                <a:latin typeface="Calibri"/>
                <a:ea typeface="Calibri"/>
                <a:cs typeface="Calibri"/>
              </a:rPr>
              <a:t>K-Fold Cross Validation (5 folds)</a:t>
            </a:r>
            <a:r>
              <a:rPr lang="en-US" sz="1800">
                <a:latin typeface="Calibri"/>
                <a:ea typeface="Calibri"/>
                <a:cs typeface="Calibri"/>
              </a:rPr>
              <a:t>, </a:t>
            </a:r>
            <a:r>
              <a:rPr lang="en-US" sz="1800" b="1">
                <a:latin typeface="Calibri"/>
                <a:ea typeface="Calibri"/>
                <a:cs typeface="Calibri"/>
              </a:rPr>
              <a:t>Randomized Search for hyperparameter tuning</a:t>
            </a:r>
            <a:r>
              <a:rPr lang="en-US" sz="1800">
                <a:latin typeface="Calibri"/>
                <a:ea typeface="Calibri"/>
                <a:cs typeface="Calibri"/>
              </a:rPr>
              <a:t>, and </a:t>
            </a:r>
            <a:r>
              <a:rPr lang="en-US" sz="1800" b="1">
                <a:latin typeface="Calibri"/>
                <a:ea typeface="Calibri"/>
                <a:cs typeface="Calibri"/>
              </a:rPr>
              <a:t>SMOTE to address class imbalance</a:t>
            </a:r>
            <a:r>
              <a:rPr lang="en-US" sz="1800">
                <a:latin typeface="Calibri"/>
                <a:ea typeface="Calibri"/>
                <a:cs typeface="Calibri"/>
              </a:rPr>
              <a:t>, the model achieved an </a:t>
            </a:r>
            <a:r>
              <a:rPr lang="en-US" sz="1800" b="1">
                <a:latin typeface="Calibri"/>
                <a:ea typeface="Calibri"/>
                <a:cs typeface="Calibri"/>
              </a:rPr>
              <a:t>average accuracy of ~97.81%</a:t>
            </a:r>
            <a:r>
              <a:rPr lang="en-US" sz="1800">
                <a:latin typeface="Calibri"/>
                <a:ea typeface="Calibri"/>
                <a:cs typeface="Calibri"/>
              </a:rPr>
              <a:t>, making it the </a:t>
            </a:r>
            <a:r>
              <a:rPr lang="en-US" sz="1800" b="1">
                <a:latin typeface="Calibri"/>
                <a:ea typeface="Calibri"/>
                <a:cs typeface="Calibri"/>
              </a:rPr>
              <a:t>final chosen model</a:t>
            </a:r>
            <a:r>
              <a:rPr lang="en-US" sz="1800">
                <a:latin typeface="Calibri"/>
                <a:ea typeface="Calibri"/>
                <a:cs typeface="Calibri"/>
              </a:rPr>
              <a:t>.</a:t>
            </a:r>
          </a:p>
          <a:p>
            <a:r>
              <a:rPr lang="en-US" sz="1800">
                <a:latin typeface="Calibri"/>
                <a:ea typeface="Calibri"/>
                <a:cs typeface="Calibri"/>
              </a:rPr>
              <a:t>This demonstrates that </a:t>
            </a:r>
            <a:r>
              <a:rPr lang="en-US" sz="1800" b="1">
                <a:latin typeface="Calibri"/>
                <a:ea typeface="Calibri"/>
                <a:cs typeface="Calibri"/>
              </a:rPr>
              <a:t>thoughtful feature selection + advanced ensemble methods + imbalance handling</a:t>
            </a:r>
            <a:r>
              <a:rPr lang="en-US" sz="1800">
                <a:latin typeface="Calibri"/>
                <a:ea typeface="Calibri"/>
                <a:cs typeface="Calibri"/>
              </a:rPr>
              <a:t> together provided the most robust classifier for distinguishing </a:t>
            </a:r>
            <a:r>
              <a:rPr lang="en-US" sz="1800" b="1">
                <a:latin typeface="Calibri"/>
                <a:ea typeface="Calibri"/>
                <a:cs typeface="Calibri"/>
              </a:rPr>
              <a:t>stars, galaxies, and quasars</a:t>
            </a:r>
            <a:r>
              <a:rPr lang="en-US" sz="1800">
                <a:latin typeface="Calibri"/>
                <a:ea typeface="Calibri"/>
                <a:cs typeface="Calibri"/>
              </a:rPr>
              <a:t>.</a:t>
            </a:r>
          </a:p>
        </p:txBody>
      </p:sp>
      <p:sp>
        <p:nvSpPr>
          <p:cNvPr id="4" name="TextBox 3">
            <a:extLst>
              <a:ext uri="{FF2B5EF4-FFF2-40B4-BE49-F238E27FC236}">
                <a16:creationId xmlns:a16="http://schemas.microsoft.com/office/drawing/2014/main" id="{EE7837E2-E32A-ECAA-8081-779E45EC6540}"/>
              </a:ext>
            </a:extLst>
          </p:cNvPr>
          <p:cNvSpPr txBox="1"/>
          <p:nvPr/>
        </p:nvSpPr>
        <p:spPr>
          <a:xfrm>
            <a:off x="1534583" y="4656667"/>
            <a:ext cx="7852833"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i="1">
                <a:ea typeface="+mn-lt"/>
                <a:cs typeface="+mn-lt"/>
              </a:rPr>
              <a:t>"After extensive experimentation, the best-performing model was </a:t>
            </a:r>
            <a:r>
              <a:rPr lang="en-US" i="1" err="1">
                <a:ea typeface="+mn-lt"/>
                <a:cs typeface="+mn-lt"/>
              </a:rPr>
              <a:t>XGBoost</a:t>
            </a:r>
            <a:r>
              <a:rPr lang="en-US" i="1">
                <a:ea typeface="+mn-lt"/>
                <a:cs typeface="+mn-lt"/>
              </a:rPr>
              <a:t> trained on Dataset 4 with balanced features. Using cross-validation and hyperparameter tuning, the model achieved ~97.81% accuracy, confirming it as our final deployment candidate."</a:t>
            </a:r>
            <a:endParaRPr lang="en-US" i="1"/>
          </a:p>
        </p:txBody>
      </p:sp>
    </p:spTree>
    <p:extLst>
      <p:ext uri="{BB962C8B-B14F-4D97-AF65-F5344CB8AC3E}">
        <p14:creationId xmlns:p14="http://schemas.microsoft.com/office/powerpoint/2010/main" val="41912281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bright star in space&#10;&#10;AI-generated content may be incorrect.">
            <a:extLst>
              <a:ext uri="{FF2B5EF4-FFF2-40B4-BE49-F238E27FC236}">
                <a16:creationId xmlns:a16="http://schemas.microsoft.com/office/drawing/2014/main" id="{739359FD-67AD-8FB8-EE9C-A187267DD2D8}"/>
              </a:ext>
            </a:extLst>
          </p:cNvPr>
          <p:cNvPicPr>
            <a:picLocks noChangeAspect="1"/>
          </p:cNvPicPr>
          <p:nvPr/>
        </p:nvPicPr>
        <p:blipFill>
          <a:blip r:embed="rId2"/>
          <a:srcRect t="11481" r="9089" b="-2"/>
          <a:stretch>
            <a:fillRect/>
          </a:stretch>
        </p:blipFill>
        <p:spPr>
          <a:xfrm>
            <a:off x="2782655" y="10"/>
            <a:ext cx="9409345" cy="6857990"/>
          </a:xfrm>
          <a:prstGeom prst="rect">
            <a:avLst/>
          </a:prstGeom>
        </p:spPr>
      </p:pic>
      <p:sp>
        <p:nvSpPr>
          <p:cNvPr id="23" name="Rectangle 22">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C4CF86-396E-519C-24BE-097261136F83}"/>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a:latin typeface="+mj-lt"/>
              </a:rPr>
              <a:t>Deployment</a:t>
            </a:r>
          </a:p>
        </p:txBody>
      </p:sp>
      <p:sp>
        <p:nvSpPr>
          <p:cNvPr id="3" name="Content Placeholder 2">
            <a:extLst>
              <a:ext uri="{FF2B5EF4-FFF2-40B4-BE49-F238E27FC236}">
                <a16:creationId xmlns:a16="http://schemas.microsoft.com/office/drawing/2014/main" id="{34317E5C-16E9-6FF1-FCB6-B0DE05A5D70E}"/>
              </a:ext>
            </a:extLst>
          </p:cNvPr>
          <p:cNvSpPr>
            <a:spLocks noGrp="1"/>
          </p:cNvSpPr>
          <p:nvPr>
            <p:ph idx="1"/>
          </p:nvPr>
        </p:nvSpPr>
        <p:spPr>
          <a:xfrm>
            <a:off x="477980" y="4872922"/>
            <a:ext cx="2848609" cy="424975"/>
          </a:xfrm>
        </p:spPr>
        <p:txBody>
          <a:bodyPr vert="horz" lIns="91440" tIns="45720" rIns="91440" bIns="45720" rtlCol="0" anchor="t">
            <a:normAutofit/>
          </a:bodyPr>
          <a:lstStyle/>
          <a:p>
            <a:pPr marL="0" indent="0">
              <a:buNone/>
            </a:pPr>
            <a:r>
              <a:rPr lang="en-US" sz="2000">
                <a:latin typeface="+mn-lt"/>
                <a:ea typeface="Calibri"/>
                <a:cs typeface="Calibri"/>
                <a:hlinkClick r:id="rId3">
                  <a:extLst>
                    <a:ext uri="{A12FA001-AC4F-418D-AE19-62706E023703}">
                      <ahyp:hlinkClr xmlns:ahyp="http://schemas.microsoft.com/office/drawing/2018/hyperlinkcolor" val="tx"/>
                    </a:ext>
                  </a:extLst>
                </a:hlinkClick>
              </a:rPr>
              <a:t>Stellar Object Classifier</a:t>
            </a:r>
            <a:r>
              <a:rPr lang="en-US" sz="2000">
                <a:solidFill>
                  <a:schemeClr val="tx1"/>
                </a:solidFill>
                <a:latin typeface="+mn-lt"/>
                <a:ea typeface="Calibri"/>
                <a:cs typeface="Calibri"/>
              </a:rPr>
              <a:t> </a:t>
            </a:r>
          </a:p>
        </p:txBody>
      </p:sp>
      <p:sp>
        <p:nvSpPr>
          <p:cNvPr id="24" name="Rectangle 23">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tx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5" name="Rectangle 2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1667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F80C857-4384-387E-D3B0-A675AA2C932C}"/>
              </a:ext>
            </a:extLst>
          </p:cNvPr>
          <p:cNvSpPr>
            <a:spLocks noGrp="1"/>
          </p:cNvSpPr>
          <p:nvPr>
            <p:ph type="title"/>
          </p:nvPr>
        </p:nvSpPr>
        <p:spPr/>
        <p:txBody>
          <a:bodyPr>
            <a:normAutofit/>
          </a:bodyPr>
          <a:lstStyle/>
          <a:p>
            <a:br>
              <a:rPr lang="en-IN"/>
            </a:br>
            <a:r>
              <a:rPr lang="en-IN"/>
              <a:t>Questions ?</a:t>
            </a:r>
          </a:p>
        </p:txBody>
      </p:sp>
    </p:spTree>
    <p:extLst>
      <p:ext uri="{BB962C8B-B14F-4D97-AF65-F5344CB8AC3E}">
        <p14:creationId xmlns:p14="http://schemas.microsoft.com/office/powerpoint/2010/main" val="11738620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1DBBFEC-17D0-1D96-6CDC-0E5B94EF077B}"/>
              </a:ext>
            </a:extLst>
          </p:cNvPr>
          <p:cNvSpPr/>
          <p:nvPr/>
        </p:nvSpPr>
        <p:spPr>
          <a:xfrm>
            <a:off x="0" y="2091872"/>
            <a:ext cx="12192000" cy="17653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600" b="1">
                <a:latin typeface="Calibri" panose="020F0502020204030204" pitchFamily="34" charset="0"/>
              </a:rPr>
              <a:t>Thank You!</a:t>
            </a:r>
            <a:endParaRPr lang="en-IN" sz="6600" b="1">
              <a:latin typeface="Calibri" panose="020F0502020204030204" pitchFamily="34" charset="0"/>
            </a:endParaRPr>
          </a:p>
        </p:txBody>
      </p:sp>
    </p:spTree>
    <p:extLst>
      <p:ext uri="{BB962C8B-B14F-4D97-AF65-F5344CB8AC3E}">
        <p14:creationId xmlns:p14="http://schemas.microsoft.com/office/powerpoint/2010/main" val="2438371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8A318FE-C0F7-C5ED-17E2-68397DA095A7}"/>
            </a:ext>
          </a:extLst>
        </p:cNvPr>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8FC9BE17-9A7B-462D-AE50-3D87773873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Content Placeholder 9" descr="Stars and stars in space&#10;&#10;AI-generated content may be incorrect.">
            <a:extLst>
              <a:ext uri="{FF2B5EF4-FFF2-40B4-BE49-F238E27FC236}">
                <a16:creationId xmlns:a16="http://schemas.microsoft.com/office/drawing/2014/main" id="{2244DB1A-B28D-7E1E-EF8A-640FC060FEED}"/>
              </a:ext>
            </a:extLst>
          </p:cNvPr>
          <p:cNvPicPr>
            <a:picLocks noChangeAspect="1"/>
          </p:cNvPicPr>
          <p:nvPr/>
        </p:nvPicPr>
        <p:blipFill>
          <a:blip r:embed="rId2"/>
          <a:srcRect l="6965" t="4132" r="24268" b="1"/>
          <a:stretch>
            <a:fillRect/>
          </a:stretch>
        </p:blipFill>
        <p:spPr>
          <a:xfrm>
            <a:off x="3449405" y="10"/>
            <a:ext cx="8668512" cy="6857990"/>
          </a:xfrm>
          <a:prstGeom prst="rect">
            <a:avLst/>
          </a:prstGeom>
        </p:spPr>
      </p:pic>
      <p:sp>
        <p:nvSpPr>
          <p:cNvPr id="24" name="Rectangle 23">
            <a:extLst>
              <a:ext uri="{FF2B5EF4-FFF2-40B4-BE49-F238E27FC236}">
                <a16:creationId xmlns:a16="http://schemas.microsoft.com/office/drawing/2014/main" id="{3EBE8569-6AEC-4B8C-8D53-2DE337CDB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EA3DC4-EBF9-9CF4-830B-AA4585E016EE}"/>
              </a:ext>
            </a:extLst>
          </p:cNvPr>
          <p:cNvSpPr>
            <a:spLocks noGrp="1"/>
          </p:cNvSpPr>
          <p:nvPr>
            <p:ph type="title"/>
          </p:nvPr>
        </p:nvSpPr>
        <p:spPr>
          <a:xfrm>
            <a:off x="424010" y="854372"/>
            <a:ext cx="4316561" cy="1431628"/>
          </a:xfrm>
        </p:spPr>
        <p:txBody>
          <a:bodyPr vert="horz" lIns="91440" tIns="45720" rIns="91440" bIns="45720" rtlCol="0" anchor="b">
            <a:normAutofit/>
          </a:bodyPr>
          <a:lstStyle/>
          <a:p>
            <a:r>
              <a:rPr lang="en-US" sz="3200">
                <a:latin typeface="+mj-lt"/>
              </a:rPr>
              <a:t>Objective</a:t>
            </a:r>
          </a:p>
        </p:txBody>
      </p:sp>
      <p:sp>
        <p:nvSpPr>
          <p:cNvPr id="21" name="Rectangle 20">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3" name="Rectangle 22">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rgbClr val="D5D5D5"/>
          </a:solidFill>
          <a:ln w="3175">
            <a:solidFill>
              <a:srgbClr val="D5D5D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Content Placeholder 13">
            <a:extLst>
              <a:ext uri="{FF2B5EF4-FFF2-40B4-BE49-F238E27FC236}">
                <a16:creationId xmlns:a16="http://schemas.microsoft.com/office/drawing/2014/main" id="{0C397390-7D5E-6E94-4BAD-56DA77439256}"/>
              </a:ext>
            </a:extLst>
          </p:cNvPr>
          <p:cNvSpPr>
            <a:spLocks noGrp="1"/>
          </p:cNvSpPr>
          <p:nvPr>
            <p:ph idx="1"/>
          </p:nvPr>
        </p:nvSpPr>
        <p:spPr>
          <a:xfrm>
            <a:off x="424010" y="2718054"/>
            <a:ext cx="4603073" cy="3207258"/>
          </a:xfrm>
        </p:spPr>
        <p:txBody>
          <a:bodyPr vert="horz" lIns="91440" tIns="45720" rIns="91440" bIns="45720" rtlCol="0" anchor="t">
            <a:normAutofit/>
          </a:bodyPr>
          <a:lstStyle/>
          <a:p>
            <a:r>
              <a:rPr lang="en-US" sz="1800">
                <a:solidFill>
                  <a:schemeClr val="tx1"/>
                </a:solidFill>
                <a:latin typeface="+mn-lt"/>
                <a:ea typeface="Calibri"/>
                <a:cs typeface="Calibri"/>
              </a:rPr>
              <a:t>The objective of this project is to develop machine learning models that can accurately classify stellar objects into </a:t>
            </a:r>
            <a:r>
              <a:rPr lang="en-US" sz="1800" b="1">
                <a:solidFill>
                  <a:schemeClr val="tx1"/>
                </a:solidFill>
                <a:latin typeface="+mn-lt"/>
                <a:ea typeface="Calibri"/>
                <a:cs typeface="Calibri"/>
              </a:rPr>
              <a:t>stars, galaxies, and quasars</a:t>
            </a:r>
            <a:r>
              <a:rPr lang="en-US" sz="1800">
                <a:solidFill>
                  <a:schemeClr val="tx1"/>
                </a:solidFill>
                <a:latin typeface="+mn-lt"/>
                <a:ea typeface="Calibri"/>
                <a:cs typeface="Calibri"/>
              </a:rPr>
              <a:t>. Build a scalable solution that can enhance </a:t>
            </a:r>
            <a:r>
              <a:rPr lang="en-US" sz="1800" b="1">
                <a:solidFill>
                  <a:schemeClr val="tx1"/>
                </a:solidFill>
                <a:latin typeface="+mn-lt"/>
                <a:ea typeface="Calibri"/>
                <a:cs typeface="Calibri"/>
              </a:rPr>
              <a:t>astronomical cataloging, research efficiency, and our understanding of the universe</a:t>
            </a:r>
            <a:r>
              <a:rPr lang="en-US" sz="1800">
                <a:solidFill>
                  <a:schemeClr val="tx1"/>
                </a:solidFill>
                <a:latin typeface="+mn-lt"/>
                <a:ea typeface="Calibri"/>
                <a:cs typeface="Calibri"/>
              </a:rPr>
              <a:t>.</a:t>
            </a:r>
            <a:endParaRPr lang="en-US" sz="1800">
              <a:solidFill>
                <a:schemeClr val="tx1"/>
              </a:solidFill>
              <a:latin typeface="+mn-lt"/>
            </a:endParaRPr>
          </a:p>
        </p:txBody>
      </p:sp>
    </p:spTree>
    <p:extLst>
      <p:ext uri="{BB962C8B-B14F-4D97-AF65-F5344CB8AC3E}">
        <p14:creationId xmlns:p14="http://schemas.microsoft.com/office/powerpoint/2010/main" val="34992296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853F5-3FF5-F820-B593-B4F4AF27A2B6}"/>
              </a:ext>
            </a:extLst>
          </p:cNvPr>
          <p:cNvSpPr>
            <a:spLocks noGrp="1"/>
          </p:cNvSpPr>
          <p:nvPr>
            <p:ph type="title"/>
          </p:nvPr>
        </p:nvSpPr>
        <p:spPr>
          <a:xfrm>
            <a:off x="540057" y="401454"/>
            <a:ext cx="11201400" cy="1106424"/>
          </a:xfrm>
        </p:spPr>
        <p:txBody>
          <a:bodyPr vert="horz" lIns="91440" tIns="45720" rIns="91440" bIns="45720" rtlCol="0" anchor="ctr">
            <a:normAutofit/>
          </a:bodyPr>
          <a:lstStyle/>
          <a:p>
            <a:r>
              <a:rPr lang="en-US" sz="3600" kern="1200">
                <a:solidFill>
                  <a:schemeClr val="tx1"/>
                </a:solidFill>
                <a:latin typeface="+mj-lt"/>
                <a:ea typeface="+mj-ea"/>
                <a:cs typeface="+mj-cs"/>
              </a:rPr>
              <a:t>Agenda</a:t>
            </a:r>
          </a:p>
        </p:txBody>
      </p:sp>
      <p:sp>
        <p:nvSpPr>
          <p:cNvPr id="15" name="Rectangle 14">
            <a:extLst>
              <a:ext uri="{FF2B5EF4-FFF2-40B4-BE49-F238E27FC236}">
                <a16:creationId xmlns:a16="http://schemas.microsoft.com/office/drawing/2014/main" id="{3E23A947-2D45-4208-AE2B-64948C87A3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98458"/>
            <a:ext cx="128016" cy="70408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9" name="TextBox 8">
            <a:extLst>
              <a:ext uri="{FF2B5EF4-FFF2-40B4-BE49-F238E27FC236}">
                <a16:creationId xmlns:a16="http://schemas.microsoft.com/office/drawing/2014/main" id="{48B5BDF2-9EE1-EE06-ED65-49F14A23185A}"/>
              </a:ext>
            </a:extLst>
          </p:cNvPr>
          <p:cNvSpPr txBox="1"/>
          <p:nvPr/>
        </p:nvSpPr>
        <p:spPr>
          <a:xfrm>
            <a:off x="539750" y="1291166"/>
            <a:ext cx="6847416" cy="440120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l">
              <a:buFont typeface="Arial"/>
              <a:buChar char="•"/>
            </a:pPr>
            <a:r>
              <a:rPr lang="en-US" sz="2800">
                <a:ea typeface="Calibri" panose="020F0502020204030204"/>
                <a:cs typeface="Calibri" panose="020F0502020204030204"/>
              </a:rPr>
              <a:t>Introduction</a:t>
            </a:r>
          </a:p>
          <a:p>
            <a:pPr marL="285750" indent="-285750">
              <a:buFont typeface="Arial"/>
              <a:buChar char="•"/>
            </a:pPr>
            <a:r>
              <a:rPr lang="en-US" sz="2800">
                <a:ea typeface="Calibri" panose="020F0502020204030204"/>
                <a:cs typeface="Calibri" panose="020F0502020204030204"/>
              </a:rPr>
              <a:t>History and Background </a:t>
            </a:r>
          </a:p>
          <a:p>
            <a:pPr marL="285750" indent="-285750">
              <a:buFont typeface="Arial"/>
              <a:buChar char="•"/>
            </a:pPr>
            <a:r>
              <a:rPr lang="en-US" sz="2800">
                <a:ea typeface="Calibri" panose="020F0502020204030204"/>
                <a:cs typeface="Calibri" panose="020F0502020204030204"/>
              </a:rPr>
              <a:t>Dataset Overview</a:t>
            </a:r>
          </a:p>
          <a:p>
            <a:pPr marL="285750" indent="-285750">
              <a:buFont typeface="Arial"/>
              <a:buChar char="•"/>
            </a:pPr>
            <a:r>
              <a:rPr lang="en-US" sz="2800">
                <a:ea typeface="Calibri" panose="020F0502020204030204"/>
                <a:cs typeface="Calibri" panose="020F0502020204030204"/>
              </a:rPr>
              <a:t>Data Preprocessing</a:t>
            </a:r>
          </a:p>
          <a:p>
            <a:pPr marL="285750" indent="-285750">
              <a:buFont typeface="Arial"/>
              <a:buChar char="•"/>
            </a:pPr>
            <a:r>
              <a:rPr lang="en-US" sz="2800">
                <a:ea typeface="Calibri" panose="020F0502020204030204"/>
                <a:cs typeface="Calibri" panose="020F0502020204030204"/>
              </a:rPr>
              <a:t>Exploratory Data Analysis</a:t>
            </a:r>
          </a:p>
          <a:p>
            <a:pPr marL="285750" indent="-285750">
              <a:buFont typeface="Arial"/>
              <a:buChar char="•"/>
            </a:pPr>
            <a:r>
              <a:rPr lang="en-US" sz="2800">
                <a:ea typeface="Calibri" panose="020F0502020204030204"/>
                <a:cs typeface="Calibri" panose="020F0502020204030204"/>
              </a:rPr>
              <a:t>Multicollinearity check</a:t>
            </a:r>
          </a:p>
          <a:p>
            <a:pPr marL="285750" indent="-285750">
              <a:buFont typeface="Arial"/>
              <a:buChar char="•"/>
            </a:pPr>
            <a:r>
              <a:rPr lang="en-US" sz="2800">
                <a:ea typeface="Calibri" panose="020F0502020204030204"/>
                <a:cs typeface="Calibri" panose="020F0502020204030204"/>
              </a:rPr>
              <a:t>Feature Selection and Feature Engineering</a:t>
            </a:r>
          </a:p>
          <a:p>
            <a:pPr marL="285750" indent="-285750">
              <a:buFont typeface="Arial"/>
              <a:buChar char="•"/>
            </a:pPr>
            <a:r>
              <a:rPr lang="en-US" sz="2800">
                <a:ea typeface="Calibri" panose="020F0502020204030204"/>
                <a:cs typeface="Calibri" panose="020F0502020204030204"/>
              </a:rPr>
              <a:t>Model Building</a:t>
            </a:r>
          </a:p>
          <a:p>
            <a:pPr marL="285750" indent="-285750">
              <a:buFont typeface="Arial"/>
              <a:buChar char="•"/>
            </a:pPr>
            <a:r>
              <a:rPr lang="en-US" sz="2800">
                <a:ea typeface="Calibri" panose="020F0502020204030204"/>
                <a:cs typeface="Calibri" panose="020F0502020204030204"/>
              </a:rPr>
              <a:t>Conclusion</a:t>
            </a:r>
          </a:p>
          <a:p>
            <a:pPr marL="285750" indent="-285750">
              <a:buFont typeface="Arial"/>
              <a:buChar char="•"/>
            </a:pPr>
            <a:r>
              <a:rPr lang="en-US" sz="2800">
                <a:ea typeface="Calibri" panose="020F0502020204030204"/>
                <a:cs typeface="Calibri" panose="020F0502020204030204"/>
              </a:rPr>
              <a:t>Deployment</a:t>
            </a:r>
          </a:p>
        </p:txBody>
      </p:sp>
    </p:spTree>
    <p:extLst>
      <p:ext uri="{BB962C8B-B14F-4D97-AF65-F5344CB8AC3E}">
        <p14:creationId xmlns:p14="http://schemas.microsoft.com/office/powerpoint/2010/main" val="22724594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5EBC18B6-E5C3-4AD1-97A4-E6A3477A0B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F69DB3DB-2D6A-4800-21E5-71369CC117F1}"/>
              </a:ext>
            </a:extLst>
          </p:cNvPr>
          <p:cNvSpPr>
            <a:spLocks noGrp="1"/>
          </p:cNvSpPr>
          <p:nvPr>
            <p:ph type="title"/>
          </p:nvPr>
        </p:nvSpPr>
        <p:spPr>
          <a:xfrm>
            <a:off x="612647" y="941409"/>
            <a:ext cx="6219868" cy="772754"/>
          </a:xfrm>
        </p:spPr>
        <p:txBody>
          <a:bodyPr vert="horz" lIns="91440" tIns="45720" rIns="91440" bIns="45720" rtlCol="0" anchor="b">
            <a:normAutofit/>
          </a:bodyPr>
          <a:lstStyle/>
          <a:p>
            <a:r>
              <a:rPr lang="en-US" sz="4400" kern="1200">
                <a:latin typeface="+mj-lt"/>
                <a:ea typeface="+mj-ea"/>
                <a:cs typeface="+mj-cs"/>
              </a:rPr>
              <a:t>Stellar Object Classification</a:t>
            </a:r>
          </a:p>
        </p:txBody>
      </p:sp>
      <p:sp>
        <p:nvSpPr>
          <p:cNvPr id="26" name="Rectangle 25">
            <a:extLst>
              <a:ext uri="{FF2B5EF4-FFF2-40B4-BE49-F238E27FC236}">
                <a16:creationId xmlns:a16="http://schemas.microsoft.com/office/drawing/2014/main" id="{136A4AB6-B72B-4CC6-ADCF-BE807B6C3D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0392" y="363389"/>
            <a:ext cx="73152" cy="54864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Picture 5" descr="A bright light in the sky&#10;&#10;AI-generated content may be incorrect.">
            <a:extLst>
              <a:ext uri="{FF2B5EF4-FFF2-40B4-BE49-F238E27FC236}">
                <a16:creationId xmlns:a16="http://schemas.microsoft.com/office/drawing/2014/main" id="{6B45062B-DBCF-F6E0-0E1D-08EBFFB91B41}"/>
              </a:ext>
            </a:extLst>
          </p:cNvPr>
          <p:cNvPicPr>
            <a:picLocks noChangeAspect="1"/>
          </p:cNvPicPr>
          <p:nvPr/>
        </p:nvPicPr>
        <p:blipFill>
          <a:blip r:embed="rId2"/>
          <a:srcRect t="23903" b="17973"/>
          <a:stretch>
            <a:fillRect/>
          </a:stretch>
        </p:blipFill>
        <p:spPr>
          <a:xfrm>
            <a:off x="7684008" y="1"/>
            <a:ext cx="4507992" cy="2240280"/>
          </a:xfrm>
          <a:prstGeom prst="rect">
            <a:avLst/>
          </a:prstGeom>
        </p:spPr>
      </p:pic>
      <p:sp>
        <p:nvSpPr>
          <p:cNvPr id="5" name="Content Placeholder 4">
            <a:extLst>
              <a:ext uri="{FF2B5EF4-FFF2-40B4-BE49-F238E27FC236}">
                <a16:creationId xmlns:a16="http://schemas.microsoft.com/office/drawing/2014/main" id="{911E276C-DF85-3591-E888-F5B1B9B1522C}"/>
              </a:ext>
            </a:extLst>
          </p:cNvPr>
          <p:cNvSpPr>
            <a:spLocks noGrp="1"/>
          </p:cNvSpPr>
          <p:nvPr>
            <p:ph idx="1"/>
          </p:nvPr>
        </p:nvSpPr>
        <p:spPr>
          <a:xfrm>
            <a:off x="612648" y="2170514"/>
            <a:ext cx="6219868" cy="4010830"/>
          </a:xfrm>
        </p:spPr>
        <p:txBody>
          <a:bodyPr vert="horz" lIns="91440" tIns="45720" rIns="91440" bIns="45720" rtlCol="0">
            <a:normAutofit/>
          </a:bodyPr>
          <a:lstStyle/>
          <a:p>
            <a:r>
              <a:rPr lang="en-US" sz="1600" b="1">
                <a:solidFill>
                  <a:schemeClr val="tx1"/>
                </a:solidFill>
                <a:latin typeface="+mn-lt"/>
              </a:rPr>
              <a:t>Context</a:t>
            </a:r>
          </a:p>
          <a:p>
            <a:pPr lvl="1"/>
            <a:r>
              <a:rPr lang="en-US" sz="1600">
                <a:solidFill>
                  <a:schemeClr val="tx1"/>
                </a:solidFill>
                <a:latin typeface="+mn-lt"/>
              </a:rPr>
              <a:t>The universe contains billions of celestial object such as stars, galaxies, and quasars.</a:t>
            </a:r>
          </a:p>
          <a:p>
            <a:pPr lvl="1"/>
            <a:r>
              <a:rPr lang="en-US" sz="1600">
                <a:solidFill>
                  <a:schemeClr val="tx1"/>
                </a:solidFill>
                <a:latin typeface="+mn-lt"/>
              </a:rPr>
              <a:t>Astronomers use large scale surveys to collect massive dataset </a:t>
            </a:r>
          </a:p>
          <a:p>
            <a:r>
              <a:rPr lang="en-US" sz="1600" b="1">
                <a:solidFill>
                  <a:schemeClr val="tx1"/>
                </a:solidFill>
                <a:latin typeface="+mn-lt"/>
              </a:rPr>
              <a:t>Problem statement</a:t>
            </a:r>
            <a:endParaRPr lang="en-US" sz="1600">
              <a:solidFill>
                <a:schemeClr val="tx1"/>
              </a:solidFill>
              <a:latin typeface="+mn-lt"/>
            </a:endParaRPr>
          </a:p>
          <a:p>
            <a:pPr marL="971550" lvl="1"/>
            <a:r>
              <a:rPr lang="en-US" sz="1600">
                <a:solidFill>
                  <a:schemeClr val="tx1"/>
                </a:solidFill>
                <a:latin typeface="+mn-lt"/>
              </a:rPr>
              <a:t>Manual classification of these objects are time-consuming and prone to errors</a:t>
            </a:r>
          </a:p>
          <a:p>
            <a:pPr marL="971550" lvl="1"/>
            <a:r>
              <a:rPr lang="en-US" sz="1600">
                <a:solidFill>
                  <a:schemeClr val="tx1"/>
                </a:solidFill>
                <a:latin typeface="+mn-lt"/>
              </a:rPr>
              <a:t>Traditional methods struggles with large volume of data</a:t>
            </a:r>
          </a:p>
          <a:p>
            <a:r>
              <a:rPr lang="en-US" sz="1600" b="1">
                <a:solidFill>
                  <a:schemeClr val="tx1"/>
                </a:solidFill>
                <a:latin typeface="+mn-lt"/>
              </a:rPr>
              <a:t>Role of Machine Learning</a:t>
            </a:r>
            <a:endParaRPr lang="en-US" sz="1600">
              <a:solidFill>
                <a:schemeClr val="tx1"/>
              </a:solidFill>
              <a:latin typeface="+mn-lt"/>
            </a:endParaRPr>
          </a:p>
          <a:p>
            <a:pPr marL="971550" lvl="1"/>
            <a:r>
              <a:rPr lang="en-US" sz="1600">
                <a:solidFill>
                  <a:schemeClr val="tx1"/>
                </a:solidFill>
                <a:latin typeface="+mn-lt"/>
              </a:rPr>
              <a:t>Machine learning can help automate classification, handle big datasets, and improve accuracy</a:t>
            </a:r>
          </a:p>
          <a:p>
            <a:pPr marL="971550" lvl="1"/>
            <a:r>
              <a:rPr lang="en-US" sz="1600">
                <a:solidFill>
                  <a:schemeClr val="tx1"/>
                </a:solidFill>
                <a:latin typeface="+mn-lt"/>
              </a:rPr>
              <a:t>Machine will help in astronomical cataloging and expanding our understanding of the universe.   </a:t>
            </a:r>
          </a:p>
        </p:txBody>
      </p:sp>
      <p:pic>
        <p:nvPicPr>
          <p:cNvPr id="2" name="Picture 1" descr="A galaxy with a light beam in the middle&#10;&#10;AI-generated content may be incorrect.">
            <a:extLst>
              <a:ext uri="{FF2B5EF4-FFF2-40B4-BE49-F238E27FC236}">
                <a16:creationId xmlns:a16="http://schemas.microsoft.com/office/drawing/2014/main" id="{9BF61585-8FB9-23E6-3337-EFD2B7D06BF7}"/>
              </a:ext>
            </a:extLst>
          </p:cNvPr>
          <p:cNvPicPr>
            <a:picLocks noChangeAspect="1"/>
          </p:cNvPicPr>
          <p:nvPr/>
        </p:nvPicPr>
        <p:blipFill>
          <a:blip r:embed="rId3"/>
          <a:srcRect t="12027" b="12102"/>
          <a:stretch>
            <a:fillRect/>
          </a:stretch>
        </p:blipFill>
        <p:spPr>
          <a:xfrm>
            <a:off x="7684008" y="2308860"/>
            <a:ext cx="4507992" cy="2240280"/>
          </a:xfrm>
          <a:prstGeom prst="rect">
            <a:avLst/>
          </a:prstGeom>
        </p:spPr>
      </p:pic>
      <p:pic>
        <p:nvPicPr>
          <p:cNvPr id="3" name="Picture 2" descr="A spiral galaxy in space&#10;&#10;AI-generated content may be incorrect.">
            <a:extLst>
              <a:ext uri="{FF2B5EF4-FFF2-40B4-BE49-F238E27FC236}">
                <a16:creationId xmlns:a16="http://schemas.microsoft.com/office/drawing/2014/main" id="{38B216B5-BDB7-CDD8-AB6C-CB36ED4E1A84}"/>
              </a:ext>
            </a:extLst>
          </p:cNvPr>
          <p:cNvPicPr>
            <a:picLocks noChangeAspect="1"/>
          </p:cNvPicPr>
          <p:nvPr/>
        </p:nvPicPr>
        <p:blipFill>
          <a:blip r:embed="rId4"/>
          <a:srcRect t="11947" b="10706"/>
          <a:stretch>
            <a:fillRect/>
          </a:stretch>
        </p:blipFill>
        <p:spPr>
          <a:xfrm>
            <a:off x="7684008" y="4617720"/>
            <a:ext cx="4507992" cy="2240280"/>
          </a:xfrm>
          <a:prstGeom prst="rect">
            <a:avLst/>
          </a:prstGeom>
        </p:spPr>
      </p:pic>
    </p:spTree>
    <p:extLst>
      <p:ext uri="{BB962C8B-B14F-4D97-AF65-F5344CB8AC3E}">
        <p14:creationId xmlns:p14="http://schemas.microsoft.com/office/powerpoint/2010/main" val="13444202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5BA2E58-FEC9-D54D-ACC0-E7CEEF5F42E4}"/>
              </a:ext>
            </a:extLst>
          </p:cNvPr>
          <p:cNvSpPr>
            <a:spLocks noGrp="1"/>
          </p:cNvSpPr>
          <p:nvPr>
            <p:ph type="title"/>
          </p:nvPr>
        </p:nvSpPr>
        <p:spPr/>
        <p:txBody>
          <a:bodyPr>
            <a:normAutofit/>
          </a:bodyPr>
          <a:lstStyle/>
          <a:p>
            <a:r>
              <a:rPr lang="en-US">
                <a:latin typeface="Calibri"/>
                <a:ea typeface="Calibri"/>
                <a:cs typeface="Calibri"/>
              </a:rPr>
              <a:t>History &amp; Background </a:t>
            </a:r>
            <a:endParaRPr lang="en-US"/>
          </a:p>
        </p:txBody>
      </p:sp>
      <p:sp>
        <p:nvSpPr>
          <p:cNvPr id="2" name="Content Placeholder 1">
            <a:extLst>
              <a:ext uri="{FF2B5EF4-FFF2-40B4-BE49-F238E27FC236}">
                <a16:creationId xmlns:a16="http://schemas.microsoft.com/office/drawing/2014/main" id="{C9565BAE-48A9-8300-4E79-87D77968413B}"/>
              </a:ext>
            </a:extLst>
          </p:cNvPr>
          <p:cNvSpPr>
            <a:spLocks noGrp="1"/>
          </p:cNvSpPr>
          <p:nvPr>
            <p:ph idx="1"/>
          </p:nvPr>
        </p:nvSpPr>
        <p:spPr>
          <a:xfrm>
            <a:off x="678884" y="1632742"/>
            <a:ext cx="10918901" cy="4154650"/>
          </a:xfrm>
        </p:spPr>
        <p:txBody>
          <a:bodyPr vert="horz" lIns="0" tIns="0" rIns="0" bIns="0" numCol="2" rtlCol="0" anchor="t">
            <a:normAutofit/>
          </a:bodyPr>
          <a:lstStyle/>
          <a:p>
            <a:r>
              <a:rPr lang="en-IN" sz="1600" b="1">
                <a:solidFill>
                  <a:schemeClr val="tx1"/>
                </a:solidFill>
                <a:latin typeface="Calibri"/>
                <a:ea typeface="Calibri"/>
                <a:cs typeface="Calibri"/>
              </a:rPr>
              <a:t>Early Classification (Pre-20th Century)</a:t>
            </a:r>
          </a:p>
          <a:p>
            <a:pPr lvl="1"/>
            <a:r>
              <a:rPr lang="en-IN" sz="1600">
                <a:solidFill>
                  <a:schemeClr val="tx1"/>
                </a:solidFill>
                <a:latin typeface="Calibri"/>
                <a:ea typeface="Calibri"/>
                <a:cs typeface="Calibri"/>
              </a:rPr>
              <a:t>Astronomers relied on </a:t>
            </a:r>
            <a:r>
              <a:rPr lang="en-IN" sz="1600" b="1">
                <a:solidFill>
                  <a:schemeClr val="tx1"/>
                </a:solidFill>
                <a:latin typeface="Calibri"/>
                <a:ea typeface="Calibri"/>
                <a:cs typeface="Calibri"/>
              </a:rPr>
              <a:t>manual observation</a:t>
            </a:r>
            <a:r>
              <a:rPr lang="en-IN" sz="1600">
                <a:solidFill>
                  <a:schemeClr val="tx1"/>
                </a:solidFill>
                <a:latin typeface="Calibri"/>
                <a:ea typeface="Calibri"/>
                <a:cs typeface="Calibri"/>
              </a:rPr>
              <a:t> and brightness / colour to classify stars.</a:t>
            </a:r>
          </a:p>
          <a:p>
            <a:r>
              <a:rPr lang="en-IN" sz="1600" b="1">
                <a:solidFill>
                  <a:schemeClr val="tx1"/>
                </a:solidFill>
                <a:latin typeface="Calibri"/>
                <a:ea typeface="Calibri"/>
                <a:cs typeface="Calibri"/>
              </a:rPr>
              <a:t>Spectral Classification (20th Century)</a:t>
            </a:r>
            <a:endParaRPr lang="en-IN" sz="1600">
              <a:solidFill>
                <a:schemeClr val="tx1"/>
              </a:solidFill>
              <a:latin typeface="Calibri"/>
              <a:ea typeface="Calibri"/>
              <a:cs typeface="Calibri"/>
            </a:endParaRPr>
          </a:p>
          <a:p>
            <a:pPr lvl="1"/>
            <a:r>
              <a:rPr lang="en-IN" sz="1600">
                <a:solidFill>
                  <a:schemeClr val="tx1"/>
                </a:solidFill>
                <a:latin typeface="Calibri"/>
                <a:ea typeface="Calibri"/>
                <a:cs typeface="Calibri"/>
              </a:rPr>
              <a:t>Introduction of </a:t>
            </a:r>
            <a:r>
              <a:rPr lang="en-IN" sz="1600" b="1">
                <a:solidFill>
                  <a:schemeClr val="tx1"/>
                </a:solidFill>
                <a:latin typeface="Calibri"/>
                <a:ea typeface="Calibri"/>
                <a:cs typeface="Calibri"/>
              </a:rPr>
              <a:t>spectroscopy</a:t>
            </a:r>
            <a:r>
              <a:rPr lang="en-IN" sz="1600">
                <a:solidFill>
                  <a:schemeClr val="tx1"/>
                </a:solidFill>
                <a:latin typeface="Calibri"/>
                <a:ea typeface="Calibri"/>
                <a:cs typeface="Calibri"/>
              </a:rPr>
              <a:t> allowed classification based on </a:t>
            </a:r>
            <a:r>
              <a:rPr lang="en-IN" sz="1600" b="1">
                <a:solidFill>
                  <a:schemeClr val="tx1"/>
                </a:solidFill>
                <a:latin typeface="Calibri"/>
                <a:ea typeface="Calibri"/>
                <a:cs typeface="Calibri"/>
              </a:rPr>
              <a:t>light spectra</a:t>
            </a:r>
            <a:r>
              <a:rPr lang="en-IN" sz="1600">
                <a:solidFill>
                  <a:schemeClr val="tx1"/>
                </a:solidFill>
                <a:latin typeface="Calibri"/>
                <a:ea typeface="Calibri"/>
                <a:cs typeface="Calibri"/>
              </a:rPr>
              <a:t>.</a:t>
            </a:r>
          </a:p>
          <a:p>
            <a:pPr lvl="1"/>
            <a:r>
              <a:rPr lang="en-IN" sz="1600">
                <a:solidFill>
                  <a:schemeClr val="tx1"/>
                </a:solidFill>
                <a:latin typeface="Calibri"/>
                <a:ea typeface="Calibri"/>
                <a:cs typeface="Calibri"/>
              </a:rPr>
              <a:t>Harvard Classification (OBAFGKM types) became standard.</a:t>
            </a:r>
          </a:p>
          <a:p>
            <a:r>
              <a:rPr lang="en-IN" sz="1600" b="1">
                <a:solidFill>
                  <a:schemeClr val="tx1"/>
                </a:solidFill>
                <a:latin typeface="Calibri"/>
                <a:ea typeface="Calibri"/>
                <a:cs typeface="Calibri"/>
              </a:rPr>
              <a:t>Digital Sky Surveys (Late 20th – 21st Century)</a:t>
            </a:r>
            <a:endParaRPr lang="en-IN" sz="1600">
              <a:solidFill>
                <a:schemeClr val="tx1"/>
              </a:solidFill>
              <a:latin typeface="Calibri"/>
              <a:ea typeface="Calibri"/>
              <a:cs typeface="Calibri"/>
            </a:endParaRPr>
          </a:p>
          <a:p>
            <a:pPr lvl="1"/>
            <a:r>
              <a:rPr lang="en-IN" sz="1600">
                <a:solidFill>
                  <a:schemeClr val="tx1"/>
                </a:solidFill>
                <a:latin typeface="Calibri"/>
                <a:ea typeface="Calibri"/>
                <a:cs typeface="Calibri"/>
              </a:rPr>
              <a:t>Large-scale surveys (e.g., </a:t>
            </a:r>
            <a:r>
              <a:rPr lang="en-IN" sz="1600" b="1">
                <a:solidFill>
                  <a:schemeClr val="tx1"/>
                </a:solidFill>
                <a:latin typeface="Calibri"/>
                <a:ea typeface="Calibri"/>
                <a:cs typeface="Calibri"/>
              </a:rPr>
              <a:t>Sloan Digital Sky Survey – SDSS</a:t>
            </a:r>
            <a:r>
              <a:rPr lang="en-IN" sz="1600">
                <a:solidFill>
                  <a:schemeClr val="tx1"/>
                </a:solidFill>
                <a:latin typeface="Calibri"/>
                <a:ea typeface="Calibri"/>
                <a:cs typeface="Calibri"/>
              </a:rPr>
              <a:t>) produced </a:t>
            </a:r>
            <a:r>
              <a:rPr lang="en-IN" sz="1600" b="1">
                <a:solidFill>
                  <a:schemeClr val="tx1"/>
                </a:solidFill>
                <a:latin typeface="Calibri"/>
                <a:ea typeface="Calibri"/>
                <a:cs typeface="Calibri"/>
              </a:rPr>
              <a:t>massive datasets</a:t>
            </a:r>
            <a:r>
              <a:rPr lang="en-IN" sz="1600">
                <a:solidFill>
                  <a:schemeClr val="tx1"/>
                </a:solidFill>
                <a:latin typeface="Calibri"/>
                <a:ea typeface="Calibri"/>
                <a:cs typeface="Calibri"/>
              </a:rPr>
              <a:t> with millions of objects.</a:t>
            </a:r>
          </a:p>
          <a:p>
            <a:r>
              <a:rPr lang="en-IN" sz="1600" b="1">
                <a:solidFill>
                  <a:schemeClr val="tx1"/>
                </a:solidFill>
                <a:latin typeface="Calibri"/>
                <a:ea typeface="Calibri"/>
                <a:cs typeface="Calibri"/>
              </a:rPr>
              <a:t>Modern Challenge</a:t>
            </a:r>
            <a:endParaRPr lang="en-IN" sz="1600">
              <a:solidFill>
                <a:schemeClr val="tx1"/>
              </a:solidFill>
              <a:latin typeface="Calibri"/>
              <a:ea typeface="Calibri"/>
              <a:cs typeface="Calibri"/>
            </a:endParaRPr>
          </a:p>
          <a:p>
            <a:pPr lvl="1"/>
            <a:r>
              <a:rPr lang="en-IN" sz="1600">
                <a:solidFill>
                  <a:schemeClr val="tx1"/>
                </a:solidFill>
                <a:latin typeface="Calibri"/>
                <a:ea typeface="Calibri"/>
                <a:cs typeface="Calibri"/>
              </a:rPr>
              <a:t>Manual methods can’t keep up with the </a:t>
            </a:r>
            <a:r>
              <a:rPr lang="en-IN" sz="1600" b="1">
                <a:solidFill>
                  <a:schemeClr val="tx1"/>
                </a:solidFill>
                <a:latin typeface="Calibri"/>
                <a:ea typeface="Calibri"/>
                <a:cs typeface="Calibri"/>
              </a:rPr>
              <a:t>scale and complexity</a:t>
            </a:r>
            <a:r>
              <a:rPr lang="en-IN" sz="1600">
                <a:solidFill>
                  <a:schemeClr val="tx1"/>
                </a:solidFill>
                <a:latin typeface="Calibri"/>
                <a:ea typeface="Calibri"/>
                <a:cs typeface="Calibri"/>
              </a:rPr>
              <a:t> of astronomical data.</a:t>
            </a:r>
          </a:p>
          <a:p>
            <a:endParaRPr lang="en-IN"/>
          </a:p>
        </p:txBody>
      </p:sp>
      <p:pic>
        <p:nvPicPr>
          <p:cNvPr id="3" name="Picture 2" descr="A screenshot of a chart&#10;&#10;AI-generated content may be incorrect.">
            <a:extLst>
              <a:ext uri="{FF2B5EF4-FFF2-40B4-BE49-F238E27FC236}">
                <a16:creationId xmlns:a16="http://schemas.microsoft.com/office/drawing/2014/main" id="{A8949E2C-5A82-EBE1-DAAE-80F578090EE8}"/>
              </a:ext>
            </a:extLst>
          </p:cNvPr>
          <p:cNvPicPr>
            <a:picLocks noChangeAspect="1"/>
          </p:cNvPicPr>
          <p:nvPr/>
        </p:nvPicPr>
        <p:blipFill>
          <a:blip r:embed="rId3"/>
          <a:stretch>
            <a:fillRect/>
          </a:stretch>
        </p:blipFill>
        <p:spPr>
          <a:xfrm>
            <a:off x="6371696" y="912813"/>
            <a:ext cx="5629275" cy="3032125"/>
          </a:xfrm>
          <a:prstGeom prst="rect">
            <a:avLst/>
          </a:prstGeom>
        </p:spPr>
      </p:pic>
      <p:sp>
        <p:nvSpPr>
          <p:cNvPr id="5" name="TextBox 4">
            <a:extLst>
              <a:ext uri="{FF2B5EF4-FFF2-40B4-BE49-F238E27FC236}">
                <a16:creationId xmlns:a16="http://schemas.microsoft.com/office/drawing/2014/main" id="{107E3BEE-9D6B-E986-988B-DF3669EC3129}"/>
              </a:ext>
            </a:extLst>
          </p:cNvPr>
          <p:cNvSpPr txBox="1"/>
          <p:nvPr/>
        </p:nvSpPr>
        <p:spPr>
          <a:xfrm>
            <a:off x="7281333" y="402166"/>
            <a:ext cx="375708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chemeClr val="bg2">
                    <a:lumMod val="10000"/>
                  </a:schemeClr>
                </a:solidFill>
                <a:ea typeface="Calibri"/>
                <a:cs typeface="Calibri"/>
              </a:rPr>
              <a:t>Harvard System (OBAFGKM types)</a:t>
            </a:r>
            <a:endParaRPr lang="en-US">
              <a:solidFill>
                <a:schemeClr val="bg2">
                  <a:lumMod val="10000"/>
                </a:schemeClr>
              </a:solidFill>
            </a:endParaRPr>
          </a:p>
        </p:txBody>
      </p:sp>
      <p:sp>
        <p:nvSpPr>
          <p:cNvPr id="7" name="TextBox 6">
            <a:extLst>
              <a:ext uri="{FF2B5EF4-FFF2-40B4-BE49-F238E27FC236}">
                <a16:creationId xmlns:a16="http://schemas.microsoft.com/office/drawing/2014/main" id="{2A062351-2390-F487-9934-5273E946AC1F}"/>
              </a:ext>
            </a:extLst>
          </p:cNvPr>
          <p:cNvSpPr txBox="1"/>
          <p:nvPr/>
        </p:nvSpPr>
        <p:spPr>
          <a:xfrm>
            <a:off x="7069667" y="4106333"/>
            <a:ext cx="4445000" cy="11695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400">
                <a:solidFill>
                  <a:schemeClr val="bg2">
                    <a:lumMod val="10000"/>
                  </a:schemeClr>
                </a:solidFill>
                <a:ea typeface="+mn-lt"/>
                <a:cs typeface="+mn-lt"/>
              </a:rPr>
              <a:t>The </a:t>
            </a:r>
            <a:r>
              <a:rPr lang="en-US" sz="1400" b="1">
                <a:solidFill>
                  <a:schemeClr val="bg2">
                    <a:lumMod val="10000"/>
                  </a:schemeClr>
                </a:solidFill>
                <a:ea typeface="+mn-lt"/>
                <a:cs typeface="+mn-lt"/>
              </a:rPr>
              <a:t>Harvard spectral classification system</a:t>
            </a:r>
            <a:r>
              <a:rPr lang="en-US" sz="1400">
                <a:solidFill>
                  <a:schemeClr val="bg2">
                    <a:lumMod val="10000"/>
                  </a:schemeClr>
                </a:solidFill>
                <a:ea typeface="+mn-lt"/>
                <a:cs typeface="+mn-lt"/>
              </a:rPr>
              <a:t>, with its </a:t>
            </a:r>
            <a:r>
              <a:rPr lang="en-US" sz="1400" b="1">
                <a:solidFill>
                  <a:schemeClr val="bg2">
                    <a:lumMod val="10000"/>
                  </a:schemeClr>
                </a:solidFill>
                <a:ea typeface="+mn-lt"/>
                <a:cs typeface="+mn-lt"/>
              </a:rPr>
              <a:t>OBAFGKM</a:t>
            </a:r>
            <a:r>
              <a:rPr lang="en-US" sz="1400">
                <a:solidFill>
                  <a:schemeClr val="bg2">
                    <a:lumMod val="10000"/>
                  </a:schemeClr>
                </a:solidFill>
                <a:ea typeface="+mn-lt"/>
                <a:cs typeface="+mn-lt"/>
              </a:rPr>
              <a:t> sequence representing different stellar temperatures, became the standard for classifying stars after being refined by </a:t>
            </a:r>
            <a:r>
              <a:rPr lang="en-US" sz="1400" b="1">
                <a:solidFill>
                  <a:schemeClr val="bg2">
                    <a:lumMod val="10000"/>
                  </a:schemeClr>
                </a:solidFill>
                <a:ea typeface="+mn-lt"/>
                <a:cs typeface="+mn-lt"/>
              </a:rPr>
              <a:t>Annie Jump Cannon</a:t>
            </a:r>
            <a:r>
              <a:rPr lang="en-US" sz="1400">
                <a:solidFill>
                  <a:schemeClr val="bg2">
                    <a:lumMod val="10000"/>
                  </a:schemeClr>
                </a:solidFill>
                <a:ea typeface="+mn-lt"/>
                <a:cs typeface="+mn-lt"/>
              </a:rPr>
              <a:t> and</a:t>
            </a:r>
            <a:r>
              <a:rPr lang="en-US" sz="1400" b="1">
                <a:solidFill>
                  <a:schemeClr val="bg2">
                    <a:lumMod val="10000"/>
                  </a:schemeClr>
                </a:solidFill>
                <a:ea typeface="+mn-lt"/>
                <a:cs typeface="+mn-lt"/>
              </a:rPr>
              <a:t> published in the 1920s.</a:t>
            </a:r>
            <a:endParaRPr lang="en-US" b="1">
              <a:solidFill>
                <a:schemeClr val="bg2">
                  <a:lumMod val="10000"/>
                </a:schemeClr>
              </a:solidFill>
              <a:ea typeface="Calibri"/>
              <a:cs typeface="Calibri"/>
            </a:endParaRPr>
          </a:p>
        </p:txBody>
      </p:sp>
    </p:spTree>
    <p:extLst>
      <p:ext uri="{BB962C8B-B14F-4D97-AF65-F5344CB8AC3E}">
        <p14:creationId xmlns:p14="http://schemas.microsoft.com/office/powerpoint/2010/main" val="28459924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C0639E-ED89-2C17-7955-B7CCB7392B3A}"/>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35B1E972-9083-D027-7637-A414C9EB7635}"/>
              </a:ext>
            </a:extLst>
          </p:cNvPr>
          <p:cNvSpPr>
            <a:spLocks noGrp="1"/>
          </p:cNvSpPr>
          <p:nvPr>
            <p:ph type="title"/>
          </p:nvPr>
        </p:nvSpPr>
        <p:spPr>
          <a:xfrm>
            <a:off x="371967" y="601995"/>
            <a:ext cx="10929484" cy="602193"/>
          </a:xfrm>
        </p:spPr>
        <p:txBody>
          <a:bodyPr>
            <a:normAutofit/>
          </a:bodyPr>
          <a:lstStyle/>
          <a:p>
            <a:r>
              <a:rPr lang="en-US">
                <a:latin typeface="Calibri"/>
                <a:ea typeface="Calibri"/>
                <a:cs typeface="Calibri"/>
              </a:rPr>
              <a:t>Dataset Overview</a:t>
            </a:r>
            <a:endParaRPr lang="en-US"/>
          </a:p>
        </p:txBody>
      </p:sp>
      <p:pic>
        <p:nvPicPr>
          <p:cNvPr id="6" name="Picture 5" descr="A table of data with numbers&#10;&#10;AI-generated content may be incorrect.">
            <a:extLst>
              <a:ext uri="{FF2B5EF4-FFF2-40B4-BE49-F238E27FC236}">
                <a16:creationId xmlns:a16="http://schemas.microsoft.com/office/drawing/2014/main" id="{3BB437A3-3100-03BD-D987-B64CAEAE7815}"/>
              </a:ext>
            </a:extLst>
          </p:cNvPr>
          <p:cNvPicPr>
            <a:picLocks noChangeAspect="1"/>
          </p:cNvPicPr>
          <p:nvPr/>
        </p:nvPicPr>
        <p:blipFill>
          <a:blip r:embed="rId3"/>
          <a:stretch>
            <a:fillRect/>
          </a:stretch>
        </p:blipFill>
        <p:spPr>
          <a:xfrm>
            <a:off x="4179886" y="602191"/>
            <a:ext cx="7642225" cy="5008034"/>
          </a:xfrm>
          <a:prstGeom prst="rect">
            <a:avLst/>
          </a:prstGeom>
          <a:ln>
            <a:noFill/>
          </a:ln>
          <a:effectLst>
            <a:outerShdw blurRad="292100" dist="139700" dir="2700000" algn="tl" rotWithShape="0">
              <a:srgbClr val="333333">
                <a:alpha val="65000"/>
              </a:srgbClr>
            </a:outerShdw>
          </a:effectLst>
        </p:spPr>
      </p:pic>
      <p:sp>
        <p:nvSpPr>
          <p:cNvPr id="7" name="TextBox 6">
            <a:extLst>
              <a:ext uri="{FF2B5EF4-FFF2-40B4-BE49-F238E27FC236}">
                <a16:creationId xmlns:a16="http://schemas.microsoft.com/office/drawing/2014/main" id="{365F0DEB-E7E5-6999-FCFC-2F1BBADFA541}"/>
              </a:ext>
            </a:extLst>
          </p:cNvPr>
          <p:cNvSpPr txBox="1"/>
          <p:nvPr/>
        </p:nvSpPr>
        <p:spPr>
          <a:xfrm>
            <a:off x="370417" y="1312333"/>
            <a:ext cx="3566582" cy="467820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300" b="1">
                <a:ea typeface="+mn-lt"/>
                <a:cs typeface="+mn-lt"/>
              </a:rPr>
              <a:t>Source:</a:t>
            </a:r>
            <a:r>
              <a:rPr lang="en-US" sz="1300">
                <a:ea typeface="+mn-lt"/>
                <a:cs typeface="+mn-lt"/>
              </a:rPr>
              <a:t> Sloan Digital Sky Survey (SDSS) dataset was extracted from Boston institute of Analytics.</a:t>
            </a:r>
            <a:endParaRPr lang="en-US" sz="1300">
              <a:ea typeface="Calibri"/>
              <a:cs typeface="Calibri"/>
            </a:endParaRPr>
          </a:p>
          <a:p>
            <a:r>
              <a:rPr lang="en-US" sz="1300" b="1">
                <a:ea typeface="+mn-lt"/>
                <a:cs typeface="+mn-lt"/>
              </a:rPr>
              <a:t>Key Attributes:</a:t>
            </a:r>
            <a:endParaRPr lang="en-US" sz="1300">
              <a:ea typeface="Calibri"/>
              <a:cs typeface="Calibri"/>
            </a:endParaRPr>
          </a:p>
          <a:p>
            <a:pPr marL="285750" indent="-285750">
              <a:buFont typeface="Arial"/>
              <a:buChar char="•"/>
            </a:pPr>
            <a:r>
              <a:rPr lang="en-US" sz="1300" b="1" err="1">
                <a:ea typeface="+mn-lt"/>
                <a:cs typeface="+mn-lt"/>
              </a:rPr>
              <a:t>obj_ID</a:t>
            </a:r>
            <a:r>
              <a:rPr lang="en-US" sz="1300">
                <a:ea typeface="+mn-lt"/>
                <a:cs typeface="+mn-lt"/>
              </a:rPr>
              <a:t> → Unique identifier for each object</a:t>
            </a:r>
            <a:endParaRPr lang="en-US" sz="1300">
              <a:ea typeface="Calibri"/>
              <a:cs typeface="Calibri"/>
            </a:endParaRPr>
          </a:p>
          <a:p>
            <a:pPr marL="285750" indent="-285750">
              <a:buFont typeface="Arial"/>
              <a:buChar char="•"/>
            </a:pPr>
            <a:r>
              <a:rPr lang="en-US" sz="1300" b="1">
                <a:ea typeface="+mn-lt"/>
                <a:cs typeface="+mn-lt"/>
              </a:rPr>
              <a:t>alpha (RA)</a:t>
            </a:r>
            <a:r>
              <a:rPr lang="en-US" sz="1300">
                <a:ea typeface="+mn-lt"/>
                <a:cs typeface="+mn-lt"/>
              </a:rPr>
              <a:t> → Right Ascension (celestial longitude)</a:t>
            </a:r>
            <a:endParaRPr lang="en-US" sz="1300">
              <a:ea typeface="Calibri"/>
              <a:cs typeface="Calibri"/>
            </a:endParaRPr>
          </a:p>
          <a:p>
            <a:pPr marL="285750" indent="-285750">
              <a:buFont typeface="Arial"/>
              <a:buChar char="•"/>
            </a:pPr>
            <a:r>
              <a:rPr lang="en-US" sz="1300" b="1">
                <a:ea typeface="+mn-lt"/>
                <a:cs typeface="+mn-lt"/>
              </a:rPr>
              <a:t>delta (Dec)</a:t>
            </a:r>
            <a:r>
              <a:rPr lang="en-US" sz="1300">
                <a:ea typeface="+mn-lt"/>
                <a:cs typeface="+mn-lt"/>
              </a:rPr>
              <a:t> → Declination (celestial latitude)</a:t>
            </a:r>
            <a:endParaRPr lang="en-US" sz="1300">
              <a:ea typeface="Calibri"/>
              <a:cs typeface="Calibri"/>
            </a:endParaRPr>
          </a:p>
          <a:p>
            <a:pPr marL="285750" indent="-285750">
              <a:buFont typeface="Arial"/>
              <a:buChar char="•"/>
            </a:pPr>
            <a:r>
              <a:rPr lang="en-US" sz="1300" b="1">
                <a:ea typeface="+mn-lt"/>
                <a:cs typeface="+mn-lt"/>
              </a:rPr>
              <a:t>u, g, r, </a:t>
            </a:r>
            <a:r>
              <a:rPr lang="en-US" sz="1300" b="1" err="1">
                <a:ea typeface="+mn-lt"/>
                <a:cs typeface="+mn-lt"/>
              </a:rPr>
              <a:t>i</a:t>
            </a:r>
            <a:r>
              <a:rPr lang="en-US" sz="1300" b="1">
                <a:ea typeface="+mn-lt"/>
                <a:cs typeface="+mn-lt"/>
              </a:rPr>
              <a:t>, z</a:t>
            </a:r>
            <a:r>
              <a:rPr lang="en-US" sz="1300">
                <a:ea typeface="+mn-lt"/>
                <a:cs typeface="+mn-lt"/>
              </a:rPr>
              <a:t> → Magnitude values in 5 photometric filters (ultraviolet to near-infrared)</a:t>
            </a:r>
            <a:endParaRPr lang="en-US" sz="1300">
              <a:ea typeface="Calibri"/>
              <a:cs typeface="Calibri"/>
            </a:endParaRPr>
          </a:p>
          <a:p>
            <a:pPr marL="285750" indent="-285750">
              <a:buFont typeface="Arial"/>
              <a:buChar char="•"/>
            </a:pPr>
            <a:r>
              <a:rPr lang="en-US" sz="1300" b="1" err="1">
                <a:ea typeface="+mn-lt"/>
                <a:cs typeface="+mn-lt"/>
              </a:rPr>
              <a:t>run_ID</a:t>
            </a:r>
            <a:r>
              <a:rPr lang="en-US" sz="1300" b="1">
                <a:ea typeface="+mn-lt"/>
                <a:cs typeface="+mn-lt"/>
              </a:rPr>
              <a:t>, </a:t>
            </a:r>
            <a:r>
              <a:rPr lang="en-US" sz="1300" b="1" err="1">
                <a:ea typeface="+mn-lt"/>
                <a:cs typeface="+mn-lt"/>
              </a:rPr>
              <a:t>rerun_ID</a:t>
            </a:r>
            <a:r>
              <a:rPr lang="en-US" sz="1300" b="1">
                <a:ea typeface="+mn-lt"/>
                <a:cs typeface="+mn-lt"/>
              </a:rPr>
              <a:t>, </a:t>
            </a:r>
            <a:r>
              <a:rPr lang="en-US" sz="1300" b="1" err="1">
                <a:ea typeface="+mn-lt"/>
                <a:cs typeface="+mn-lt"/>
              </a:rPr>
              <a:t>cam_col</a:t>
            </a:r>
            <a:r>
              <a:rPr lang="en-US" sz="1300" b="1">
                <a:ea typeface="+mn-lt"/>
                <a:cs typeface="+mn-lt"/>
              </a:rPr>
              <a:t>, </a:t>
            </a:r>
            <a:r>
              <a:rPr lang="en-US" sz="1300" b="1" err="1">
                <a:ea typeface="+mn-lt"/>
                <a:cs typeface="+mn-lt"/>
              </a:rPr>
              <a:t>field_ID</a:t>
            </a:r>
            <a:r>
              <a:rPr lang="en-US" sz="1300">
                <a:ea typeface="+mn-lt"/>
                <a:cs typeface="+mn-lt"/>
              </a:rPr>
              <a:t> → Imaging metadata</a:t>
            </a:r>
            <a:endParaRPr lang="en-US" sz="1300">
              <a:ea typeface="Calibri"/>
              <a:cs typeface="Calibri"/>
            </a:endParaRPr>
          </a:p>
          <a:p>
            <a:pPr marL="285750" indent="-285750">
              <a:buFont typeface="Arial"/>
              <a:buChar char="•"/>
            </a:pPr>
            <a:r>
              <a:rPr lang="en-US" sz="1300" b="1" err="1">
                <a:ea typeface="+mn-lt"/>
                <a:cs typeface="+mn-lt"/>
              </a:rPr>
              <a:t>spec_obj_ID</a:t>
            </a:r>
            <a:r>
              <a:rPr lang="en-US" sz="1300">
                <a:ea typeface="+mn-lt"/>
                <a:cs typeface="+mn-lt"/>
              </a:rPr>
              <a:t> → Unique identifier for spectroscopic observation</a:t>
            </a:r>
            <a:endParaRPr lang="en-US" sz="1300">
              <a:ea typeface="Calibri"/>
              <a:cs typeface="Calibri"/>
            </a:endParaRPr>
          </a:p>
          <a:p>
            <a:pPr marL="285750" indent="-285750">
              <a:buFont typeface="Arial"/>
              <a:buChar char="•"/>
            </a:pPr>
            <a:r>
              <a:rPr lang="en-US" sz="1300" b="1">
                <a:ea typeface="+mn-lt"/>
                <a:cs typeface="+mn-lt"/>
              </a:rPr>
              <a:t>class</a:t>
            </a:r>
            <a:r>
              <a:rPr lang="en-US" sz="1300">
                <a:ea typeface="+mn-lt"/>
                <a:cs typeface="+mn-lt"/>
              </a:rPr>
              <a:t> → Object category (Star, Galaxy, Quasar)</a:t>
            </a:r>
            <a:endParaRPr lang="en-US" sz="1300">
              <a:ea typeface="Calibri"/>
              <a:cs typeface="Calibri"/>
            </a:endParaRPr>
          </a:p>
          <a:p>
            <a:pPr marL="285750" indent="-285750">
              <a:buFont typeface="Arial"/>
              <a:buChar char="•"/>
            </a:pPr>
            <a:r>
              <a:rPr lang="en-US" sz="1300" b="1">
                <a:ea typeface="+mn-lt"/>
                <a:cs typeface="+mn-lt"/>
              </a:rPr>
              <a:t>redshift</a:t>
            </a:r>
            <a:r>
              <a:rPr lang="en-US" sz="1300">
                <a:ea typeface="+mn-lt"/>
                <a:cs typeface="+mn-lt"/>
              </a:rPr>
              <a:t> → Measure of how much light is shifted due to universe expansion (important for galaxies/quasars)</a:t>
            </a:r>
            <a:endParaRPr lang="en-US" sz="1300">
              <a:ea typeface="Calibri"/>
              <a:cs typeface="Calibri"/>
            </a:endParaRPr>
          </a:p>
          <a:p>
            <a:pPr marL="285750" indent="-285750">
              <a:buFont typeface="Arial"/>
              <a:buChar char="•"/>
            </a:pPr>
            <a:r>
              <a:rPr lang="en-US" sz="1300" b="1">
                <a:ea typeface="+mn-lt"/>
                <a:cs typeface="+mn-lt"/>
              </a:rPr>
              <a:t>plate, MJD, </a:t>
            </a:r>
            <a:r>
              <a:rPr lang="en-US" sz="1300" b="1" err="1">
                <a:ea typeface="+mn-lt"/>
                <a:cs typeface="+mn-lt"/>
              </a:rPr>
              <a:t>fiber_ID</a:t>
            </a:r>
            <a:r>
              <a:rPr lang="en-US" sz="1300">
                <a:ea typeface="+mn-lt"/>
                <a:cs typeface="+mn-lt"/>
              </a:rPr>
              <a:t> → Spectroscopic plate, observation date, and fiber ID</a:t>
            </a:r>
            <a:endParaRPr lang="en-US" sz="1300">
              <a:ea typeface="Calibri"/>
              <a:cs typeface="Calibri"/>
            </a:endParaRPr>
          </a:p>
          <a:p>
            <a:r>
              <a:rPr lang="en-US" sz="1300" b="1">
                <a:ea typeface="+mn-lt"/>
                <a:cs typeface="+mn-lt"/>
              </a:rPr>
              <a:t>Size:</a:t>
            </a:r>
            <a:r>
              <a:rPr lang="en-US" sz="1300">
                <a:ea typeface="+mn-lt"/>
                <a:cs typeface="+mn-lt"/>
              </a:rPr>
              <a:t> ~( 100k objects × 18 features)</a:t>
            </a:r>
            <a:endParaRPr lang="en-US" sz="1300">
              <a:ea typeface="Calibri"/>
              <a:cs typeface="Calibri"/>
            </a:endParaRPr>
          </a:p>
          <a:p>
            <a:r>
              <a:rPr lang="en-US" sz="1300" b="1">
                <a:ea typeface="+mn-lt"/>
                <a:cs typeface="+mn-lt"/>
              </a:rPr>
              <a:t>Target Variable:</a:t>
            </a:r>
            <a:r>
              <a:rPr lang="en-US" sz="1300">
                <a:ea typeface="+mn-lt"/>
                <a:cs typeface="+mn-lt"/>
              </a:rPr>
              <a:t> </a:t>
            </a:r>
            <a:r>
              <a:rPr lang="en-US" sz="1300">
                <a:latin typeface="Consolas"/>
                <a:ea typeface="Calibri"/>
                <a:cs typeface="Calibri"/>
              </a:rPr>
              <a:t>class</a:t>
            </a:r>
            <a:r>
              <a:rPr lang="en-US" sz="1300">
                <a:ea typeface="+mn-lt"/>
                <a:cs typeface="+mn-lt"/>
              </a:rPr>
              <a:t> (Star / Galaxy / Quasar)</a:t>
            </a:r>
            <a:endParaRPr lang="en-US" sz="1300">
              <a:ea typeface="Calibri"/>
              <a:cs typeface="Calibri"/>
            </a:endParaRPr>
          </a:p>
          <a:p>
            <a:pPr algn="l"/>
            <a:endParaRPr lang="en-US" sz="1200">
              <a:ea typeface="Calibri"/>
              <a:cs typeface="Calibri"/>
            </a:endParaRPr>
          </a:p>
        </p:txBody>
      </p:sp>
    </p:spTree>
    <p:extLst>
      <p:ext uri="{BB962C8B-B14F-4D97-AF65-F5344CB8AC3E}">
        <p14:creationId xmlns:p14="http://schemas.microsoft.com/office/powerpoint/2010/main" val="26442328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0BA57A-F4B4-73A4-7C99-E7EDDE85C08F}"/>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A1F39D73-53E9-F8C7-DA61-D7D3DE7ADA55}"/>
              </a:ext>
            </a:extLst>
          </p:cNvPr>
          <p:cNvSpPr>
            <a:spLocks noGrp="1"/>
          </p:cNvSpPr>
          <p:nvPr>
            <p:ph type="title"/>
          </p:nvPr>
        </p:nvSpPr>
        <p:spPr>
          <a:xfrm>
            <a:off x="678884" y="416"/>
            <a:ext cx="10834234" cy="1216025"/>
          </a:xfrm>
        </p:spPr>
        <p:txBody>
          <a:bodyPr>
            <a:normAutofit/>
          </a:bodyPr>
          <a:lstStyle/>
          <a:p>
            <a:r>
              <a:rPr lang="en-US">
                <a:latin typeface="Calibri"/>
                <a:ea typeface="Calibri"/>
                <a:cs typeface="Calibri"/>
              </a:rPr>
              <a:t>Data Preprocessing</a:t>
            </a:r>
            <a:endParaRPr lang="en-US"/>
          </a:p>
        </p:txBody>
      </p:sp>
      <p:sp>
        <p:nvSpPr>
          <p:cNvPr id="5" name="Content Placeholder 4">
            <a:extLst>
              <a:ext uri="{FF2B5EF4-FFF2-40B4-BE49-F238E27FC236}">
                <a16:creationId xmlns:a16="http://schemas.microsoft.com/office/drawing/2014/main" id="{F2695EE3-6430-850B-8289-A5123FA36C7F}"/>
              </a:ext>
            </a:extLst>
          </p:cNvPr>
          <p:cNvSpPr>
            <a:spLocks noGrp="1"/>
          </p:cNvSpPr>
          <p:nvPr>
            <p:ph idx="1"/>
          </p:nvPr>
        </p:nvSpPr>
        <p:spPr>
          <a:xfrm>
            <a:off x="678883" y="1219990"/>
            <a:ext cx="10146318" cy="1212486"/>
          </a:xfrm>
        </p:spPr>
        <p:txBody>
          <a:bodyPr vert="horz" lIns="91440" tIns="45720" rIns="91440" bIns="45720" rtlCol="0" anchor="t">
            <a:normAutofit fontScale="47500" lnSpcReduction="20000"/>
          </a:bodyPr>
          <a:lstStyle/>
          <a:p>
            <a:r>
              <a:rPr lang="en-US">
                <a:latin typeface="Calibri"/>
                <a:ea typeface="Calibri"/>
                <a:cs typeface="Calibri"/>
              </a:rPr>
              <a:t>The categorical variable "class"  was converted into numerical form using </a:t>
            </a:r>
            <a:r>
              <a:rPr lang="en-US" b="1">
                <a:latin typeface="Calibri"/>
                <a:ea typeface="Calibri"/>
                <a:cs typeface="Calibri"/>
              </a:rPr>
              <a:t>Label Encoder</a:t>
            </a:r>
            <a:r>
              <a:rPr lang="en-US">
                <a:latin typeface="Calibri"/>
                <a:ea typeface="Calibri"/>
                <a:cs typeface="Calibri"/>
              </a:rPr>
              <a:t>.</a:t>
            </a:r>
          </a:p>
          <a:p>
            <a:r>
              <a:rPr lang="en-US">
                <a:latin typeface="Calibri"/>
                <a:ea typeface="Calibri"/>
                <a:cs typeface="Calibri"/>
              </a:rPr>
              <a:t>Photometric data contains corrupted or missing data cells that has been replaced by extreme negatives (-9999) as placeholder. To handle this we need to convert them into null values and drop the observation.</a:t>
            </a:r>
          </a:p>
          <a:p>
            <a:r>
              <a:rPr lang="en-US">
                <a:latin typeface="Calibri"/>
                <a:ea typeface="Calibri"/>
                <a:cs typeface="Calibri"/>
              </a:rPr>
              <a:t>The dataset was checked for null values and was observed to have no missing values.</a:t>
            </a:r>
          </a:p>
          <a:p>
            <a:r>
              <a:rPr lang="en-US" b="1">
                <a:latin typeface="Calibri"/>
                <a:ea typeface="Calibri"/>
                <a:cs typeface="Calibri"/>
              </a:rPr>
              <a:t>Only Corrupted observation has been dropped.</a:t>
            </a:r>
          </a:p>
        </p:txBody>
      </p:sp>
      <p:pic>
        <p:nvPicPr>
          <p:cNvPr id="7" name="Picture 6" descr="A screenshot of a computer&#10;&#10;AI-generated content may be incorrect.">
            <a:extLst>
              <a:ext uri="{FF2B5EF4-FFF2-40B4-BE49-F238E27FC236}">
                <a16:creationId xmlns:a16="http://schemas.microsoft.com/office/drawing/2014/main" id="{5F129339-8936-D462-C6F5-3A22B74ED541}"/>
              </a:ext>
            </a:extLst>
          </p:cNvPr>
          <p:cNvPicPr>
            <a:picLocks noChangeAspect="1"/>
          </p:cNvPicPr>
          <p:nvPr/>
        </p:nvPicPr>
        <p:blipFill>
          <a:blip r:embed="rId3"/>
          <a:stretch>
            <a:fillRect/>
          </a:stretch>
        </p:blipFill>
        <p:spPr>
          <a:xfrm>
            <a:off x="1253594" y="2438933"/>
            <a:ext cx="8996893" cy="2541058"/>
          </a:xfrm>
          <a:prstGeom prst="rect">
            <a:avLst/>
          </a:prstGeom>
        </p:spPr>
      </p:pic>
      <p:sp>
        <p:nvSpPr>
          <p:cNvPr id="3" name="TextBox 2">
            <a:extLst>
              <a:ext uri="{FF2B5EF4-FFF2-40B4-BE49-F238E27FC236}">
                <a16:creationId xmlns:a16="http://schemas.microsoft.com/office/drawing/2014/main" id="{C2B97E98-3885-9A9C-589C-9780F18F97A5}"/>
              </a:ext>
            </a:extLst>
          </p:cNvPr>
          <p:cNvSpPr txBox="1"/>
          <p:nvPr/>
        </p:nvSpPr>
        <p:spPr>
          <a:xfrm>
            <a:off x="1651000" y="5249333"/>
            <a:ext cx="820208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i="1">
                <a:ea typeface="Calibri"/>
                <a:cs typeface="Calibri"/>
              </a:rPr>
              <a:t>We will be scaling our data later after Feature selection on the final Model datasets</a:t>
            </a:r>
            <a:endParaRPr lang="en-US" i="1"/>
          </a:p>
        </p:txBody>
      </p:sp>
    </p:spTree>
    <p:extLst>
      <p:ext uri="{BB962C8B-B14F-4D97-AF65-F5344CB8AC3E}">
        <p14:creationId xmlns:p14="http://schemas.microsoft.com/office/powerpoint/2010/main" val="14723416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03DBE2-7A93-39CB-74A5-49C245216120}"/>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4A6F8DBD-0A0D-75A3-B60B-4F3152B6A9D1}"/>
              </a:ext>
            </a:extLst>
          </p:cNvPr>
          <p:cNvSpPr>
            <a:spLocks noGrp="1"/>
          </p:cNvSpPr>
          <p:nvPr>
            <p:ph type="title"/>
          </p:nvPr>
        </p:nvSpPr>
        <p:spPr>
          <a:xfrm>
            <a:off x="858801" y="783583"/>
            <a:ext cx="10834234" cy="612775"/>
          </a:xfrm>
        </p:spPr>
        <p:txBody>
          <a:bodyPr>
            <a:normAutofit/>
          </a:bodyPr>
          <a:lstStyle/>
          <a:p>
            <a:r>
              <a:rPr lang="en-US">
                <a:latin typeface="Calibri"/>
                <a:ea typeface="Calibri"/>
                <a:cs typeface="Calibri"/>
              </a:rPr>
              <a:t>Data Visualization</a:t>
            </a:r>
            <a:endParaRPr lang="en-US"/>
          </a:p>
        </p:txBody>
      </p:sp>
      <p:sp>
        <p:nvSpPr>
          <p:cNvPr id="2" name="Content Placeholder 1">
            <a:extLst>
              <a:ext uri="{FF2B5EF4-FFF2-40B4-BE49-F238E27FC236}">
                <a16:creationId xmlns:a16="http://schemas.microsoft.com/office/drawing/2014/main" id="{D08A041C-8CE0-AA9D-A12D-F8DAEA335FA8}"/>
              </a:ext>
            </a:extLst>
          </p:cNvPr>
          <p:cNvSpPr>
            <a:spLocks noGrp="1"/>
          </p:cNvSpPr>
          <p:nvPr>
            <p:ph idx="1"/>
          </p:nvPr>
        </p:nvSpPr>
        <p:spPr>
          <a:xfrm>
            <a:off x="4461367" y="5523175"/>
            <a:ext cx="4721301" cy="431433"/>
          </a:xfrm>
        </p:spPr>
        <p:txBody>
          <a:bodyPr vert="horz" lIns="0" tIns="0" rIns="0" bIns="0" numCol="2" rtlCol="0" anchor="t">
            <a:normAutofit/>
          </a:bodyPr>
          <a:lstStyle/>
          <a:p>
            <a:pPr marL="0" indent="0">
              <a:buNone/>
            </a:pPr>
            <a:r>
              <a:rPr lang="en-IN" sz="2200" b="1">
                <a:solidFill>
                  <a:schemeClr val="tx1"/>
                </a:solidFill>
                <a:latin typeface="Calibri"/>
                <a:ea typeface="Calibri"/>
                <a:cs typeface="Calibri"/>
              </a:rPr>
              <a:t>Density Distribution Plots</a:t>
            </a:r>
          </a:p>
        </p:txBody>
      </p:sp>
      <p:pic>
        <p:nvPicPr>
          <p:cNvPr id="3" name="Picture 2" descr="A graph of a graph&#10;&#10;AI-generated content may be incorrect.">
            <a:extLst>
              <a:ext uri="{FF2B5EF4-FFF2-40B4-BE49-F238E27FC236}">
                <a16:creationId xmlns:a16="http://schemas.microsoft.com/office/drawing/2014/main" id="{F78CC7F7-46A9-2122-823D-1455B7192F19}"/>
              </a:ext>
            </a:extLst>
          </p:cNvPr>
          <p:cNvPicPr>
            <a:picLocks noChangeAspect="1"/>
          </p:cNvPicPr>
          <p:nvPr/>
        </p:nvPicPr>
        <p:blipFill>
          <a:blip r:embed="rId3"/>
          <a:srcRect t="5882" r="173" b="294"/>
          <a:stretch>
            <a:fillRect/>
          </a:stretch>
        </p:blipFill>
        <p:spPr>
          <a:xfrm>
            <a:off x="6276975" y="1711855"/>
            <a:ext cx="5520275" cy="3106542"/>
          </a:xfrm>
          <a:prstGeom prst="rect">
            <a:avLst/>
          </a:prstGeom>
          <a:ln>
            <a:noFill/>
          </a:ln>
          <a:effectLst>
            <a:outerShdw blurRad="292100" dist="139700" dir="2700000" algn="tl" rotWithShape="0">
              <a:srgbClr val="333333">
                <a:alpha val="65000"/>
              </a:srgbClr>
            </a:outerShdw>
          </a:effectLst>
        </p:spPr>
      </p:pic>
      <p:pic>
        <p:nvPicPr>
          <p:cNvPr id="5" name="Picture 4" descr="A graph with blue squares&#10;&#10;AI-generated content may be incorrect.">
            <a:extLst>
              <a:ext uri="{FF2B5EF4-FFF2-40B4-BE49-F238E27FC236}">
                <a16:creationId xmlns:a16="http://schemas.microsoft.com/office/drawing/2014/main" id="{7E3D315B-F436-DFCE-47A7-24AAFF403286}"/>
              </a:ext>
            </a:extLst>
          </p:cNvPr>
          <p:cNvPicPr>
            <a:picLocks noChangeAspect="1"/>
          </p:cNvPicPr>
          <p:nvPr/>
        </p:nvPicPr>
        <p:blipFill>
          <a:blip r:embed="rId4"/>
          <a:stretch>
            <a:fillRect/>
          </a:stretch>
        </p:blipFill>
        <p:spPr>
          <a:xfrm>
            <a:off x="233892" y="1711854"/>
            <a:ext cx="5630332" cy="3099859"/>
          </a:xfrm>
          <a:prstGeom prst="rect">
            <a:avLst/>
          </a:prstGeom>
          <a:ln>
            <a:noFill/>
          </a:ln>
          <a:effectLst>
            <a:outerShdw blurRad="292100" dist="139700" dir="2700000" algn="tl" rotWithShape="0">
              <a:srgbClr val="333333">
                <a:alpha val="65000"/>
              </a:srgbClr>
            </a:outerShdw>
          </a:effectLst>
        </p:spPr>
      </p:pic>
      <p:sp>
        <p:nvSpPr>
          <p:cNvPr id="6" name="TextBox 5">
            <a:extLst>
              <a:ext uri="{FF2B5EF4-FFF2-40B4-BE49-F238E27FC236}">
                <a16:creationId xmlns:a16="http://schemas.microsoft.com/office/drawing/2014/main" id="{D1EDEA71-8688-7D1D-ACFD-E3CDE078CB60}"/>
              </a:ext>
            </a:extLst>
          </p:cNvPr>
          <p:cNvSpPr txBox="1"/>
          <p:nvPr/>
        </p:nvSpPr>
        <p:spPr>
          <a:xfrm>
            <a:off x="2343149" y="4893734"/>
            <a:ext cx="2711450"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IN" sz="2200"/>
              <a:t>Class </a:t>
            </a:r>
            <a:r>
              <a:rPr lang="en-IN" sz="2200" err="1"/>
              <a:t>Countplot</a:t>
            </a:r>
            <a:endParaRPr lang="en-IN" sz="2200" err="1">
              <a:ea typeface="Calibri"/>
              <a:cs typeface="Calibri"/>
            </a:endParaRPr>
          </a:p>
        </p:txBody>
      </p:sp>
      <p:sp>
        <p:nvSpPr>
          <p:cNvPr id="7" name="TextBox 6">
            <a:extLst>
              <a:ext uri="{FF2B5EF4-FFF2-40B4-BE49-F238E27FC236}">
                <a16:creationId xmlns:a16="http://schemas.microsoft.com/office/drawing/2014/main" id="{9286DE38-D6A0-EC64-27BC-EFCEB23E61EA}"/>
              </a:ext>
            </a:extLst>
          </p:cNvPr>
          <p:cNvSpPr txBox="1"/>
          <p:nvPr/>
        </p:nvSpPr>
        <p:spPr>
          <a:xfrm>
            <a:off x="7211484" y="4893733"/>
            <a:ext cx="3653366" cy="4308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2200"/>
              <a:t>Class distribution by Redshift </a:t>
            </a:r>
            <a:endParaRPr lang="en-IN" sz="2200">
              <a:ea typeface="Calibri"/>
              <a:cs typeface="Calibri"/>
            </a:endParaRPr>
          </a:p>
        </p:txBody>
      </p:sp>
      <p:sp>
        <p:nvSpPr>
          <p:cNvPr id="9" name="Rectangle 8">
            <a:extLst>
              <a:ext uri="{FF2B5EF4-FFF2-40B4-BE49-F238E27FC236}">
                <a16:creationId xmlns:a16="http://schemas.microsoft.com/office/drawing/2014/main" id="{00112A85-78FE-15B7-64CC-A6AA05006C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784" y="764424"/>
            <a:ext cx="128016" cy="653903"/>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11427065"/>
      </p:ext>
    </p:extLst>
  </p:cSld>
  <p:clrMapOvr>
    <a:masterClrMapping/>
  </p:clrMapOvr>
</p:sld>
</file>

<file path=ppt/theme/theme1.xml><?xml version="1.0" encoding="utf-8"?>
<a:theme xmlns:a="http://schemas.openxmlformats.org/drawingml/2006/main" name="BIA Template">
  <a:themeElements>
    <a:clrScheme name="Custom 4">
      <a:dk1>
        <a:srgbClr val="161A3E"/>
      </a:dk1>
      <a:lt1>
        <a:sysClr val="window" lastClr="FFFFFF"/>
      </a:lt1>
      <a:dk2>
        <a:srgbClr val="44546A"/>
      </a:dk2>
      <a:lt2>
        <a:srgbClr val="E7E6E6"/>
      </a:lt2>
      <a:accent1>
        <a:srgbClr val="4472C4"/>
      </a:accent1>
      <a:accent2>
        <a:srgbClr val="ED7D31"/>
      </a:accent2>
      <a:accent3>
        <a:srgbClr val="44546A"/>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Application>Microsoft Office PowerPoint</Application>
  <PresentationFormat>Widescreen</PresentationFormat>
  <Slides>24</Slides>
  <Notes>9</Notes>
  <HiddenSlides>0</HiddenSlide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BIA Template</vt:lpstr>
      <vt:lpstr>PowerPoint Presentation</vt:lpstr>
      <vt:lpstr>Research Overview</vt:lpstr>
      <vt:lpstr>Objective</vt:lpstr>
      <vt:lpstr>Agenda</vt:lpstr>
      <vt:lpstr>Stellar Object Classification</vt:lpstr>
      <vt:lpstr>History &amp; Background </vt:lpstr>
      <vt:lpstr>Dataset Overview</vt:lpstr>
      <vt:lpstr>Data Preprocessing</vt:lpstr>
      <vt:lpstr>Data Visualization</vt:lpstr>
      <vt:lpstr>PowerPoint Presentation</vt:lpstr>
      <vt:lpstr>Feature correlation heatmap</vt:lpstr>
      <vt:lpstr>Photometric Pair plot</vt:lpstr>
      <vt:lpstr>PowerPoint Presentation</vt:lpstr>
      <vt:lpstr>PowerPoint Presentation</vt:lpstr>
      <vt:lpstr>Model Building</vt:lpstr>
      <vt:lpstr>Feature Engineering </vt:lpstr>
      <vt:lpstr>Results</vt:lpstr>
      <vt:lpstr>Model Selection with Tuning</vt:lpstr>
      <vt:lpstr>Observation</vt:lpstr>
      <vt:lpstr>Final Fine-Tuned Model</vt:lpstr>
      <vt:lpstr>Conclusion</vt:lpstr>
      <vt:lpstr>Deployment</vt:lpstr>
      <vt:lpstr> Questions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Aayush Shah</dc:creator>
  <cp:revision>3</cp:revision>
  <dcterms:created xsi:type="dcterms:W3CDTF">2020-12-23T13:36:00Z</dcterms:created>
  <dcterms:modified xsi:type="dcterms:W3CDTF">2025-09-15T14:31:53Z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0B547D39C558497AB25C6414A889D07D</vt:lpwstr>
  </property>
  <property fmtid="{D5CDD505-2E9C-101B-9397-08002B2CF9AE}" pid="3" name="KSOProductBuildVer">
    <vt:lpwstr>1033-11.2.0.11306</vt:lpwstr>
  </property>
</Properties>
</file>