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29" r:id="rId3"/>
    <p:sldId id="430" r:id="rId4"/>
    <p:sldId id="456" r:id="rId5"/>
    <p:sldId id="457" r:id="rId6"/>
    <p:sldId id="458" r:id="rId7"/>
    <p:sldId id="459" r:id="rId8"/>
    <p:sldId id="46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4" r:id="rId31"/>
    <p:sldId id="453" r:id="rId32"/>
    <p:sldId id="455" r:id="rId33"/>
    <p:sldId id="257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317FC0-7767-4119-BF1C-01E8092075D7}" v="46" dt="2020-03-05T19:07:59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3174" autoAdjust="0"/>
  </p:normalViewPr>
  <p:slideViewPr>
    <p:cSldViewPr snapToGrid="0">
      <p:cViewPr>
        <p:scale>
          <a:sx n="88" d="100"/>
          <a:sy n="88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A6317FC0-7767-4119-BF1C-01E8092075D7}"/>
    <pc:docChg chg="undo custSel addSld delSld modSld sldOrd">
      <pc:chgData name="Fabio Di Troia" userId="7de80edd88c2c9de" providerId="LiveId" clId="{A6317FC0-7767-4119-BF1C-01E8092075D7}" dt="2020-03-05T19:07:59.926" v="791"/>
      <pc:docMkLst>
        <pc:docMk/>
      </pc:docMkLst>
      <pc:sldChg chg="modSp add mod ord">
        <pc:chgData name="Fabio Di Troia" userId="7de80edd88c2c9de" providerId="LiveId" clId="{A6317FC0-7767-4119-BF1C-01E8092075D7}" dt="2020-03-05T17:35:28.616" v="28"/>
        <pc:sldMkLst>
          <pc:docMk/>
          <pc:sldMk cId="1720624717" sldId="256"/>
        </pc:sldMkLst>
        <pc:spChg chg="mod">
          <ac:chgData name="Fabio Di Troia" userId="7de80edd88c2c9de" providerId="LiveId" clId="{A6317FC0-7767-4119-BF1C-01E8092075D7}" dt="2020-03-05T17:35:19.889" v="26" actId="20577"/>
          <ac:spMkLst>
            <pc:docMk/>
            <pc:sldMk cId="1720624717" sldId="256"/>
            <ac:spMk id="2" creationId="{A1D85F29-022D-4EE0-A023-FB86FEC9E4D2}"/>
          </ac:spMkLst>
        </pc:spChg>
      </pc:sldChg>
      <pc:sldChg chg="add modTransition">
        <pc:chgData name="Fabio Di Troia" userId="7de80edd88c2c9de" providerId="LiveId" clId="{A6317FC0-7767-4119-BF1C-01E8092075D7}" dt="2020-03-05T19:07:57.771" v="790"/>
        <pc:sldMkLst>
          <pc:docMk/>
          <pc:sldMk cId="2033540665" sldId="257"/>
        </pc:sldMkLst>
      </pc:sldChg>
      <pc:sldChg chg="add del ord">
        <pc:chgData name="Fabio Di Troia" userId="7de80edd88c2c9de" providerId="LiveId" clId="{A6317FC0-7767-4119-BF1C-01E8092075D7}" dt="2020-03-05T17:36:13.182" v="68" actId="2696"/>
        <pc:sldMkLst>
          <pc:docMk/>
          <pc:sldMk cId="3283254816" sldId="257"/>
        </pc:sldMkLst>
      </pc:sldChg>
      <pc:sldChg chg="add modTransition">
        <pc:chgData name="Fabio Di Troia" userId="7de80edd88c2c9de" providerId="LiveId" clId="{A6317FC0-7767-4119-BF1C-01E8092075D7}" dt="2020-03-05T19:07:59.926" v="791"/>
        <pc:sldMkLst>
          <pc:docMk/>
          <pc:sldMk cId="671778802" sldId="258"/>
        </pc:sldMkLst>
      </pc:sldChg>
      <pc:sldChg chg="add del ord">
        <pc:chgData name="Fabio Di Troia" userId="7de80edd88c2c9de" providerId="LiveId" clId="{A6317FC0-7767-4119-BF1C-01E8092075D7}" dt="2020-03-05T17:36:13.182" v="68" actId="2696"/>
        <pc:sldMkLst>
          <pc:docMk/>
          <pc:sldMk cId="1211901356" sldId="258"/>
        </pc:sldMkLst>
      </pc:sldChg>
      <pc:sldChg chg="modSp mod">
        <pc:chgData name="Fabio Di Troia" userId="7de80edd88c2c9de" providerId="LiveId" clId="{A6317FC0-7767-4119-BF1C-01E8092075D7}" dt="2020-03-05T18:30:29.861" v="616" actId="20577"/>
        <pc:sldMkLst>
          <pc:docMk/>
          <pc:sldMk cId="2875014412" sldId="429"/>
        </pc:sldMkLst>
        <pc:spChg chg="mod">
          <ac:chgData name="Fabio Di Troia" userId="7de80edd88c2c9de" providerId="LiveId" clId="{A6317FC0-7767-4119-BF1C-01E8092075D7}" dt="2020-03-05T17:35:55.138" v="43" actId="20577"/>
          <ac:spMkLst>
            <pc:docMk/>
            <pc:sldMk cId="2875014412" sldId="429"/>
            <ac:spMk id="2" creationId="{0B0CA657-26EB-4CAF-85F7-E828D02B2337}"/>
          </ac:spMkLst>
        </pc:spChg>
        <pc:spChg chg="mod">
          <ac:chgData name="Fabio Di Troia" userId="7de80edd88c2c9de" providerId="LiveId" clId="{A6317FC0-7767-4119-BF1C-01E8092075D7}" dt="2020-03-05T18:30:29.861" v="616" actId="20577"/>
          <ac:spMkLst>
            <pc:docMk/>
            <pc:sldMk cId="2875014412" sldId="429"/>
            <ac:spMk id="3" creationId="{C90A636E-E5F3-4241-81F2-EE2B68A107D0}"/>
          </ac:spMkLst>
        </pc:spChg>
      </pc:sldChg>
      <pc:sldChg chg="modSp mod">
        <pc:chgData name="Fabio Di Troia" userId="7de80edd88c2c9de" providerId="LiveId" clId="{A6317FC0-7767-4119-BF1C-01E8092075D7}" dt="2020-03-05T18:59:28.018" v="766" actId="14100"/>
        <pc:sldMkLst>
          <pc:docMk/>
          <pc:sldMk cId="386102315" sldId="435"/>
        </pc:sldMkLst>
        <pc:spChg chg="mod">
          <ac:chgData name="Fabio Di Troia" userId="7de80edd88c2c9de" providerId="LiveId" clId="{A6317FC0-7767-4119-BF1C-01E8092075D7}" dt="2020-03-05T18:59:28.018" v="766" actId="14100"/>
          <ac:spMkLst>
            <pc:docMk/>
            <pc:sldMk cId="386102315" sldId="435"/>
            <ac:spMk id="2" creationId="{B8BC2635-C541-47F6-AF44-DD9F5A6FD15F}"/>
          </ac:spMkLst>
        </pc:spChg>
        <pc:cxnChg chg="mod">
          <ac:chgData name="Fabio Di Troia" userId="7de80edd88c2c9de" providerId="LiveId" clId="{A6317FC0-7767-4119-BF1C-01E8092075D7}" dt="2020-03-05T18:59:28.018" v="766" actId="14100"/>
          <ac:cxnSpMkLst>
            <pc:docMk/>
            <pc:sldMk cId="386102315" sldId="435"/>
            <ac:cxnSpMk id="10" creationId="{7FD78043-49A5-4D0A-935D-8A2C617E2CC4}"/>
          </ac:cxnSpMkLst>
        </pc:cxnChg>
      </pc:sldChg>
      <pc:sldChg chg="modSp mod modTransition">
        <pc:chgData name="Fabio Di Troia" userId="7de80edd88c2c9de" providerId="LiveId" clId="{A6317FC0-7767-4119-BF1C-01E8092075D7}" dt="2020-03-05T19:02:21.684" v="774" actId="20577"/>
        <pc:sldMkLst>
          <pc:docMk/>
          <pc:sldMk cId="4274202871" sldId="439"/>
        </pc:sldMkLst>
        <pc:spChg chg="mod">
          <ac:chgData name="Fabio Di Troia" userId="7de80edd88c2c9de" providerId="LiveId" clId="{A6317FC0-7767-4119-BF1C-01E8092075D7}" dt="2020-03-05T19:02:21.684" v="774" actId="20577"/>
          <ac:spMkLst>
            <pc:docMk/>
            <pc:sldMk cId="4274202871" sldId="439"/>
            <ac:spMk id="3" creationId="{8F7525A4-CB9D-4C06-86C3-F2883563B289}"/>
          </ac:spMkLst>
        </pc:spChg>
      </pc:sldChg>
      <pc:sldChg chg="modSp mod">
        <pc:chgData name="Fabio Di Troia" userId="7de80edd88c2c9de" providerId="LiveId" clId="{A6317FC0-7767-4119-BF1C-01E8092075D7}" dt="2020-03-05T19:02:52.343" v="788" actId="207"/>
        <pc:sldMkLst>
          <pc:docMk/>
          <pc:sldMk cId="3880428124" sldId="440"/>
        </pc:sldMkLst>
        <pc:spChg chg="mod">
          <ac:chgData name="Fabio Di Troia" userId="7de80edd88c2c9de" providerId="LiveId" clId="{A6317FC0-7767-4119-BF1C-01E8092075D7}" dt="2020-03-05T19:02:52.343" v="788" actId="207"/>
          <ac:spMkLst>
            <pc:docMk/>
            <pc:sldMk cId="3880428124" sldId="440"/>
            <ac:spMk id="3" creationId="{8F7525A4-CB9D-4C06-86C3-F2883563B289}"/>
          </ac:spMkLst>
        </pc:spChg>
      </pc:sldChg>
      <pc:sldChg chg="modTransition">
        <pc:chgData name="Fabio Di Troia" userId="7de80edd88c2c9de" providerId="LiveId" clId="{A6317FC0-7767-4119-BF1C-01E8092075D7}" dt="2020-03-05T19:07:53.785" v="789"/>
        <pc:sldMkLst>
          <pc:docMk/>
          <pc:sldMk cId="1951016735" sldId="455"/>
        </pc:sldMkLst>
      </pc:sldChg>
      <pc:sldChg chg="addSp delSp modSp add mod modTransition modNotesTx">
        <pc:chgData name="Fabio Di Troia" userId="7de80edd88c2c9de" providerId="LiveId" clId="{A6317FC0-7767-4119-BF1C-01E8092075D7}" dt="2020-03-05T18:56:22.646" v="747" actId="1037"/>
        <pc:sldMkLst>
          <pc:docMk/>
          <pc:sldMk cId="1749522817" sldId="456"/>
        </pc:sldMkLst>
        <pc:spChg chg="add mod">
          <ac:chgData name="Fabio Di Troia" userId="7de80edd88c2c9de" providerId="LiveId" clId="{A6317FC0-7767-4119-BF1C-01E8092075D7}" dt="2020-03-05T18:24:03.790" v="71" actId="478"/>
          <ac:spMkLst>
            <pc:docMk/>
            <pc:sldMk cId="1749522817" sldId="456"/>
            <ac:spMk id="5" creationId="{7CA13293-F8EA-4C62-A954-B7BB48003B14}"/>
          </ac:spMkLst>
        </pc:spChg>
        <pc:spChg chg="add mod">
          <ac:chgData name="Fabio Di Troia" userId="7de80edd88c2c9de" providerId="LiveId" clId="{A6317FC0-7767-4119-BF1C-01E8092075D7}" dt="2020-03-05T18:56:22.646" v="747" actId="1037"/>
          <ac:spMkLst>
            <pc:docMk/>
            <pc:sldMk cId="1749522817" sldId="456"/>
            <ac:spMk id="7" creationId="{A1441102-546F-4EBF-BC31-AA9F1A38FFA6}"/>
          </ac:spMkLst>
        </pc:spChg>
        <pc:picChg chg="del">
          <ac:chgData name="Fabio Di Troia" userId="7de80edd88c2c9de" providerId="LiveId" clId="{A6317FC0-7767-4119-BF1C-01E8092075D7}" dt="2020-03-05T18:24:03.790" v="71" actId="478"/>
          <ac:picMkLst>
            <pc:docMk/>
            <pc:sldMk cId="1749522817" sldId="456"/>
            <ac:picMk id="4" creationId="{C9F0BDDA-DFD5-4A07-97A5-BD4E6808504D}"/>
          </ac:picMkLst>
        </pc:picChg>
        <pc:picChg chg="add mod">
          <ac:chgData name="Fabio Di Troia" userId="7de80edd88c2c9de" providerId="LiveId" clId="{A6317FC0-7767-4119-BF1C-01E8092075D7}" dt="2020-03-05T18:24:05.690" v="73" actId="1076"/>
          <ac:picMkLst>
            <pc:docMk/>
            <pc:sldMk cId="1749522817" sldId="456"/>
            <ac:picMk id="6" creationId="{F560018E-37B3-478D-AD3F-68015C2A2311}"/>
          </ac:picMkLst>
        </pc:picChg>
      </pc:sldChg>
      <pc:sldChg chg="addSp modSp add mod modTransition modNotesTx">
        <pc:chgData name="Fabio Di Troia" userId="7de80edd88c2c9de" providerId="LiveId" clId="{A6317FC0-7767-4119-BF1C-01E8092075D7}" dt="2020-03-05T18:27:05.461" v="369" actId="20577"/>
        <pc:sldMkLst>
          <pc:docMk/>
          <pc:sldMk cId="146530959" sldId="457"/>
        </pc:sldMkLst>
        <pc:spChg chg="add mod">
          <ac:chgData name="Fabio Di Troia" userId="7de80edd88c2c9de" providerId="LiveId" clId="{A6317FC0-7767-4119-BF1C-01E8092075D7}" dt="2020-03-05T18:26:42.646" v="320" actId="13822"/>
          <ac:spMkLst>
            <pc:docMk/>
            <pc:sldMk cId="146530959" sldId="457"/>
            <ac:spMk id="3" creationId="{51900EC0-E116-4517-8A52-B6E0CE3F8E3E}"/>
          </ac:spMkLst>
        </pc:spChg>
        <pc:spChg chg="mod">
          <ac:chgData name="Fabio Di Troia" userId="7de80edd88c2c9de" providerId="LiveId" clId="{A6317FC0-7767-4119-BF1C-01E8092075D7}" dt="2020-03-05T18:25:52.818" v="256" actId="1076"/>
          <ac:spMkLst>
            <pc:docMk/>
            <pc:sldMk cId="146530959" sldId="457"/>
            <ac:spMk id="7" creationId="{A1441102-546F-4EBF-BC31-AA9F1A38FFA6}"/>
          </ac:spMkLst>
        </pc:spChg>
      </pc:sldChg>
      <pc:sldChg chg="modSp add mod modNotesTx">
        <pc:chgData name="Fabio Di Troia" userId="7de80edd88c2c9de" providerId="LiveId" clId="{A6317FC0-7767-4119-BF1C-01E8092075D7}" dt="2020-03-05T18:28:33.630" v="437" actId="14100"/>
        <pc:sldMkLst>
          <pc:docMk/>
          <pc:sldMk cId="3693731381" sldId="458"/>
        </pc:sldMkLst>
        <pc:spChg chg="mod">
          <ac:chgData name="Fabio Di Troia" userId="7de80edd88c2c9de" providerId="LiveId" clId="{A6317FC0-7767-4119-BF1C-01E8092075D7}" dt="2020-03-05T18:28:33.630" v="437" actId="14100"/>
          <ac:spMkLst>
            <pc:docMk/>
            <pc:sldMk cId="3693731381" sldId="458"/>
            <ac:spMk id="3" creationId="{51900EC0-E116-4517-8A52-B6E0CE3F8E3E}"/>
          </ac:spMkLst>
        </pc:spChg>
        <pc:spChg chg="mod">
          <ac:chgData name="Fabio Di Troia" userId="7de80edd88c2c9de" providerId="LiveId" clId="{A6317FC0-7767-4119-BF1C-01E8092075D7}" dt="2020-03-05T18:28:08.256" v="422" actId="14100"/>
          <ac:spMkLst>
            <pc:docMk/>
            <pc:sldMk cId="3693731381" sldId="458"/>
            <ac:spMk id="7" creationId="{A1441102-546F-4EBF-BC31-AA9F1A38FFA6}"/>
          </ac:spMkLst>
        </pc:spChg>
      </pc:sldChg>
      <pc:sldChg chg="modSp add mod">
        <pc:chgData name="Fabio Di Troia" userId="7de80edd88c2c9de" providerId="LiveId" clId="{A6317FC0-7767-4119-BF1C-01E8092075D7}" dt="2020-03-05T18:30:19.577" v="606" actId="14100"/>
        <pc:sldMkLst>
          <pc:docMk/>
          <pc:sldMk cId="1899390530" sldId="459"/>
        </pc:sldMkLst>
        <pc:spChg chg="mod">
          <ac:chgData name="Fabio Di Troia" userId="7de80edd88c2c9de" providerId="LiveId" clId="{A6317FC0-7767-4119-BF1C-01E8092075D7}" dt="2020-03-05T18:30:19.577" v="606" actId="14100"/>
          <ac:spMkLst>
            <pc:docMk/>
            <pc:sldMk cId="1899390530" sldId="459"/>
            <ac:spMk id="3" creationId="{51900EC0-E116-4517-8A52-B6E0CE3F8E3E}"/>
          </ac:spMkLst>
        </pc:spChg>
        <pc:spChg chg="mod">
          <ac:chgData name="Fabio Di Troia" userId="7de80edd88c2c9de" providerId="LiveId" clId="{A6317FC0-7767-4119-BF1C-01E8092075D7}" dt="2020-03-05T18:29:48.210" v="465" actId="1037"/>
          <ac:spMkLst>
            <pc:docMk/>
            <pc:sldMk cId="1899390530" sldId="459"/>
            <ac:spMk id="7" creationId="{A1441102-546F-4EBF-BC31-AA9F1A38FFA6}"/>
          </ac:spMkLst>
        </pc:spChg>
      </pc:sldChg>
      <pc:sldChg chg="modSp add mod">
        <pc:chgData name="Fabio Di Troia" userId="7de80edd88c2c9de" providerId="LiveId" clId="{A6317FC0-7767-4119-BF1C-01E8092075D7}" dt="2020-03-05T18:31:50.662" v="733" actId="12"/>
        <pc:sldMkLst>
          <pc:docMk/>
          <pc:sldMk cId="460388039" sldId="460"/>
        </pc:sldMkLst>
        <pc:spChg chg="mod">
          <ac:chgData name="Fabio Di Troia" userId="7de80edd88c2c9de" providerId="LiveId" clId="{A6317FC0-7767-4119-BF1C-01E8092075D7}" dt="2020-03-05T18:31:15.701" v="621" actId="20577"/>
          <ac:spMkLst>
            <pc:docMk/>
            <pc:sldMk cId="460388039" sldId="460"/>
            <ac:spMk id="2" creationId="{7A33641F-67C4-4EFE-8E59-940C956A23E7}"/>
          </ac:spMkLst>
        </pc:spChg>
        <pc:spChg chg="mod">
          <ac:chgData name="Fabio Di Troia" userId="7de80edd88c2c9de" providerId="LiveId" clId="{A6317FC0-7767-4119-BF1C-01E8092075D7}" dt="2020-03-05T18:31:50.662" v="733" actId="12"/>
          <ac:spMkLst>
            <pc:docMk/>
            <pc:sldMk cId="460388039" sldId="460"/>
            <ac:spMk id="3" creationId="{798FBFA9-8E05-496D-A71F-E45F945F2B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1A873-CCFD-4EF6-8D52-CD56B55FAC1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3305-CE24-4D75-B0A1-98AA29F79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4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would be no text in the real dataset! Because we want only numbers.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1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352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929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41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2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50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102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930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236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Preprocessing : Remove columns, remove targets, splitting, shuffling ,balance, scaling , save in .</a:t>
            </a:r>
            <a:r>
              <a:rPr lang="en-US" dirty="0" err="1"/>
              <a:t>npz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3305-CE24-4D75-B0A1-98AA29F795A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65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2 hidden layers, 50 nodes each. You need more if you want better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3305-CE24-4D75-B0A1-98AA29F795A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9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8.91 is the average, because we want to fill the empty spots. A customer below that value is unlikely to buy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41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ensure that they are all floats, let's also take care of that</a:t>
            </a:r>
          </a:p>
          <a:p>
            <a:r>
              <a:rPr lang="en-US" dirty="0"/>
              <a:t>Targets must be int because of </a:t>
            </a:r>
            <a:r>
              <a:rPr lang="en-US" dirty="0" err="1"/>
              <a:t>sparse_categorical_crossentropy</a:t>
            </a:r>
            <a:r>
              <a:rPr lang="en-US" dirty="0"/>
              <a:t> (we want to be able to smoothly one-hot encode them)</a:t>
            </a:r>
          </a:p>
          <a:p>
            <a:r>
              <a:rPr lang="en-US" dirty="0"/>
              <a:t>NOTE: .</a:t>
            </a:r>
            <a:r>
              <a:rPr lang="en-US" dirty="0" err="1"/>
              <a:t>astype</a:t>
            </a:r>
            <a:r>
              <a:rPr lang="en-US" dirty="0"/>
              <a:t>() creates a copy of the array and cast it to the specified type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22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Transfer learning - train model with a balanced dataset e.g. malware family A and B. Then, add malware family C.</a:t>
            </a:r>
          </a:p>
          <a:p>
            <a:r>
              <a:rPr lang="en-US" dirty="0"/>
              <a:t>Change hyper parameters at the same time – find which hyper parameters use best.</a:t>
            </a:r>
          </a:p>
          <a:p>
            <a:r>
              <a:rPr lang="en-US" dirty="0"/>
              <a:t>Combine extreme machine learning -  Compare it and see which works best.</a:t>
            </a:r>
          </a:p>
          <a:p>
            <a:r>
              <a:rPr lang="en-US" dirty="0"/>
              <a:t>Robustness experiments – see how your model reacts when you poison your malware files with normal files</a:t>
            </a:r>
          </a:p>
          <a:p>
            <a:r>
              <a:rPr lang="en-US"/>
              <a:t>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3305-CE24-4D75-B0A1-98AA29F795A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87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gram – split the binary file, read the bytes individually. Based no how many n grams you want to read, you process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3305-CE24-4D75-B0A1-98AA29F795A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how much of the book has been read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4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0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9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int, because we cannot be sure on the type and we need int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7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of </a:t>
            </a:r>
            <a:r>
              <a:rPr lang="en-US" dirty="0" err="1"/>
              <a:t>targets_all</a:t>
            </a:r>
            <a:r>
              <a:rPr lang="en-US" dirty="0"/>
              <a:t> on axis = 0 is basically the length of the vector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81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np.delete</a:t>
            </a:r>
            <a:r>
              <a:rPr lang="en-US" dirty="0"/>
              <a:t> deletes an object along an axis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np.arrange</a:t>
            </a:r>
            <a:r>
              <a:rPr lang="en-US" dirty="0"/>
              <a:t> is a method that returns an evenly spaced values withing a given interval – to avoid clusters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6D1E2-FEA0-40CE-976D-2788B8DD97D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5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3FD2-3DE4-4887-A103-7A567315D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5AE41-BCC8-4578-8CC9-09CA9AF7D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1246-FE10-471C-BD2C-586AB531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2FD7-C1E4-4C2B-A9D3-FEDD4863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DB00-6DA0-41C3-AB57-6ADCDD28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1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142C-07DE-493C-AEBD-DB845063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32CF5-F658-4DC4-94B5-69C6B540C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C75A-A98C-40B3-8305-527190A9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9027-C3B0-4AC9-94D0-D8FA5AB7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D622-68C8-418B-8042-885FB81F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1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648D2-0E88-4796-9614-A2C59F668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F2722-E6A7-4EA4-B943-8C2DC76A6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3DD9-8712-4FA2-AFD4-31C30427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B340-FF73-45E6-9800-A51FFCC0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8450-C818-4C62-9EB7-7AFC3732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0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E4BC-EB58-4FBC-A08B-E7881404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C997-1794-42D4-A704-7B69588A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51DC8-1C36-49CB-BDF2-CDB4B2F4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57CE-7C7F-452A-907D-8DDF076A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9FA5-889D-4D89-B447-1F1E154D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5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D825-144D-4487-AC26-3B290CAF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7E20-5BCF-41E7-AC95-CF2282FB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EC5F-4616-4842-96EF-E61DD33E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3C0C-EACA-467A-9513-391C15A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2F83-F8A8-40FC-8397-34F87197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4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3C96-DAE7-4F73-80DA-840B47C7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1175-2882-47E4-8C9A-F9CD1BF91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B45EC-D0D9-45B2-B3AB-381764EB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1165C-C37D-4C09-8A8D-C3B6463E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78D7-68CF-43A7-BC3A-BE307899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F9274-E96F-4B3A-BAC1-2DC1132E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7A08-DE95-4EEA-BF85-94E2DF2A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88B2-EC1E-449C-9AB3-FF12307EA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C55F-AC55-49E7-8B1E-54B28DF55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155A6-C43C-4B9F-9AF3-997210D4A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66FE3-B0C1-4954-9419-0CC1DDC1E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24455-402B-446B-AF36-A48332E7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EBFA7-800A-40B1-96AE-27BB92C2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DC54C-2464-4FB6-8F7D-9392C081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28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8070-1079-4AEF-96B5-268CD76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C57C9-50B9-40AB-959E-055FEAAD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377D7-71F8-4D25-8BB1-45530FD1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D10E4-F36E-40C1-AA1E-29D44961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6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B8728-115D-4240-A720-2C920C4C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D35F9-F7B8-4648-9863-7FD53A1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D9462-B2DF-44BB-8398-C051AECF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8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D540-1041-45C0-AA0A-558991B5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E334-B583-4C7A-AF3A-B0FAC153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E58BB-22E7-497A-AC76-496BE752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F0727-E147-4FFC-B6E3-0C365A34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8D793-2979-45A1-A2C4-6617C016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CC563-A5FE-4F9D-B811-CA928B0E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4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9DDC-A151-462F-94B7-C9FB25F4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8172F-EDB5-41D0-9A56-727220301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F6F84-38CB-4B86-8783-747A07C1A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A2FFE-3694-48B6-AE7C-F71CB0CE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79EC-945A-436B-BB96-C51557A7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4ADB3-B54A-41A7-95BB-45B67A8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7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972F9-4A40-4B67-81D7-DF9AF398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A02F-EA6E-45C4-B30F-7E5AB386B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D429-20BA-4AC8-8EA0-4A310DB11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7BD2-4189-4862-8D06-16164A6BD4B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FC4D-66C1-4625-9FB2-AE3F2ED37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E745-62B3-4155-ACF5-CC7C625B0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F2F07-0934-41DE-8341-469F4CD0F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api_docs/python/tf/keras/callback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F29-022D-4EE0-A023-FB86FEC9E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#1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C7A84-E282-4C7B-B762-BF2D1BD0E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62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3F6-E77A-497E-852C-89179412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91D2-FF07-4BCF-9624-5EC610F6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the </a:t>
            </a:r>
            <a:r>
              <a:rPr lang="en-US" b="1" dirty="0" err="1"/>
              <a:t>sklearn</a:t>
            </a:r>
            <a:r>
              <a:rPr lang="en-US" dirty="0"/>
              <a:t> preprocessing library, as it will be easier to standardize the data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You can install it with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sklearn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5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3F6-E77A-497E-852C-89179412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91D2-FF07-4BCF-9624-5EC610F6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inputs are all columns in the csv, except for the first one [:,0] (which is just the arbitrary customer IDs that bear no useful information), and the last one [:,-1] (which is our targets)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targets are in the last column</a:t>
            </a:r>
          </a:p>
          <a:p>
            <a:pPr marL="457200" lvl="1" indent="0">
              <a:buNone/>
            </a:pPr>
            <a:r>
              <a:rPr lang="en-US" dirty="0"/>
              <a:t>That's how datasets are conventionally organized.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DCEFD-BB6B-4D6C-B2BF-1BA56AB4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019300"/>
            <a:ext cx="7734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1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D98448-5DB9-4F69-8809-3AD77E4E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781086"/>
            <a:ext cx="10810875" cy="3505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B975343-DA44-41DE-92AD-1785D06D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the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62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6876D3-F220-4F08-8EB3-F7BCC761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781086"/>
            <a:ext cx="10810875" cy="3505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BC2635-C541-47F6-AF44-DD9F5A6FD15F}"/>
              </a:ext>
            </a:extLst>
          </p:cNvPr>
          <p:cNvSpPr/>
          <p:nvPr/>
        </p:nvSpPr>
        <p:spPr>
          <a:xfrm>
            <a:off x="390524" y="224003"/>
            <a:ext cx="89630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count how many targets are 1 (meaning that the customer did buy again)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we set a counter for targets that are 0 (meaning that the customer did not buy again)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D49DF-5E48-42F7-B308-7DE6DA7E9E76}"/>
              </a:ext>
            </a:extLst>
          </p:cNvPr>
          <p:cNvSpPr/>
          <p:nvPr/>
        </p:nvSpPr>
        <p:spPr>
          <a:xfrm>
            <a:off x="690562" y="1927519"/>
            <a:ext cx="5405438" cy="52993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D78043-49A5-4D0A-935D-8A2C617E2CC4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3393281" y="870334"/>
            <a:ext cx="1478756" cy="10571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6876D3-F220-4F08-8EB3-F7BCC761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781086"/>
            <a:ext cx="10810875" cy="3505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D7820C-B773-4C1C-81CF-EAC1C94AAA1D}"/>
              </a:ext>
            </a:extLst>
          </p:cNvPr>
          <p:cNvSpPr/>
          <p:nvPr/>
        </p:nvSpPr>
        <p:spPr>
          <a:xfrm>
            <a:off x="4953002" y="711943"/>
            <a:ext cx="497205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want to create a "balanced" dataset, so we will have to remove some input/target pairs, and we declare a variable that will do that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D49DF-5E48-42F7-B308-7DE6DA7E9E76}"/>
              </a:ext>
            </a:extLst>
          </p:cNvPr>
          <p:cNvSpPr/>
          <p:nvPr/>
        </p:nvSpPr>
        <p:spPr>
          <a:xfrm>
            <a:off x="690562" y="2546644"/>
            <a:ext cx="2957513" cy="52993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D78043-49A5-4D0A-935D-8A2C617E2CC4}"/>
              </a:ext>
            </a:extLst>
          </p:cNvPr>
          <p:cNvCxnSpPr>
            <a:cxnSpLocks/>
            <a:stCxn id="3" idx="1"/>
            <a:endCxn id="8" idx="0"/>
          </p:cNvCxnSpPr>
          <p:nvPr/>
        </p:nvCxnSpPr>
        <p:spPr>
          <a:xfrm flipH="1">
            <a:off x="2169319" y="1173608"/>
            <a:ext cx="2783683" cy="13730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7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6876D3-F220-4F08-8EB3-F7BCC761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781086"/>
            <a:ext cx="10810875" cy="350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2466C9-6315-455E-9F3A-A3829EA67CC4}"/>
              </a:ext>
            </a:extLst>
          </p:cNvPr>
          <p:cNvSpPr/>
          <p:nvPr/>
        </p:nvSpPr>
        <p:spPr>
          <a:xfrm>
            <a:off x="4953002" y="711943"/>
            <a:ext cx="473630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count the number of targets that are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once there are as many 0s as 1s, we mark entries where the target is 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D49DF-5E48-42F7-B308-7DE6DA7E9E76}"/>
              </a:ext>
            </a:extLst>
          </p:cNvPr>
          <p:cNvSpPr/>
          <p:nvPr/>
        </p:nvSpPr>
        <p:spPr>
          <a:xfrm>
            <a:off x="690562" y="3048000"/>
            <a:ext cx="6281738" cy="14573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D78043-49A5-4D0A-935D-8A2C617E2CC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3831431" y="1173608"/>
            <a:ext cx="1121571" cy="18743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7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6876D3-F220-4F08-8EB3-F7BCC761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781086"/>
            <a:ext cx="10810875" cy="350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D4F4DB-AD26-4481-A8D1-3B68899AC729}"/>
              </a:ext>
            </a:extLst>
          </p:cNvPr>
          <p:cNvSpPr/>
          <p:nvPr/>
        </p:nvSpPr>
        <p:spPr>
          <a:xfrm>
            <a:off x="4267199" y="5684392"/>
            <a:ext cx="73056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create two new variables, one that will contain the inputs, and one that will contain the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we delete all indices that we marked "to remove" in the loop above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D49DF-5E48-42F7-B308-7DE6DA7E9E76}"/>
              </a:ext>
            </a:extLst>
          </p:cNvPr>
          <p:cNvSpPr/>
          <p:nvPr/>
        </p:nvSpPr>
        <p:spPr>
          <a:xfrm>
            <a:off x="690562" y="4543424"/>
            <a:ext cx="10810874" cy="6666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D78043-49A5-4D0A-935D-8A2C617E2CC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6095999" y="5210085"/>
            <a:ext cx="1824038" cy="4743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51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B29B-CFDD-4589-AF4C-7D86920B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the inputs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25A4-CB9D-4C06-86C3-F2883563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US" dirty="0"/>
              <a:t>That's the only place we use </a:t>
            </a:r>
            <a:r>
              <a:rPr lang="en-US" b="1" dirty="0" err="1"/>
              <a:t>sklearn</a:t>
            </a:r>
            <a:r>
              <a:rPr lang="en-US" dirty="0"/>
              <a:t> functionality </a:t>
            </a:r>
          </a:p>
          <a:p>
            <a:pPr marL="457200" lvl="1" indent="0">
              <a:buNone/>
            </a:pPr>
            <a:r>
              <a:rPr lang="en-US" dirty="0"/>
              <a:t>We will take advantage of its preprocessing capabilities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It's a simple line of code, which standardizes the inputs</a:t>
            </a:r>
          </a:p>
          <a:p>
            <a:endParaRPr lang="en-US" dirty="0"/>
          </a:p>
          <a:p>
            <a:r>
              <a:rPr lang="en-US" dirty="0"/>
              <a:t>At the end of your business case, you can try to run the algorithm WITHOUT this line of code</a:t>
            </a:r>
          </a:p>
          <a:p>
            <a:pPr marL="457200" lvl="1" indent="0">
              <a:buNone/>
            </a:pPr>
            <a:r>
              <a:rPr lang="en-US" dirty="0"/>
              <a:t>The result will be interesting…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7A0C4-C5BE-4BA8-9EF6-56803261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143250"/>
            <a:ext cx="8058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B29B-CFDD-4589-AF4C-7D86920B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25A4-CB9D-4C06-86C3-F2883563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US" dirty="0"/>
              <a:t>When the data was collected it was actually </a:t>
            </a:r>
            <a:r>
              <a:rPr lang="en-US" dirty="0">
                <a:solidFill>
                  <a:srgbClr val="C00000"/>
                </a:solidFill>
              </a:rPr>
              <a:t>arranged by date</a:t>
            </a:r>
          </a:p>
          <a:p>
            <a:r>
              <a:rPr lang="en-US" dirty="0"/>
              <a:t>W want to </a:t>
            </a:r>
            <a:r>
              <a:rPr lang="en-US" dirty="0">
                <a:solidFill>
                  <a:srgbClr val="7030A0"/>
                </a:solidFill>
              </a:rPr>
              <a:t>shuffle the indices of the data</a:t>
            </a:r>
            <a:r>
              <a:rPr lang="en-US" dirty="0"/>
              <a:t>, so the data is not arranged in any way when we feed it</a:t>
            </a:r>
          </a:p>
          <a:p>
            <a:pPr marL="457200" lvl="1" indent="0">
              <a:buNone/>
            </a:pPr>
            <a:r>
              <a:rPr lang="en-US" dirty="0"/>
              <a:t>Since we will be batching, we want the data to be as randomly spread out as possible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use the shuffled indices to shuffle the inputs and targets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935DC-2523-4E67-B6B7-09C2046A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4100512"/>
            <a:ext cx="7267575" cy="1552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EEB94-227B-4158-8508-B03119C37926}"/>
              </a:ext>
            </a:extLst>
          </p:cNvPr>
          <p:cNvSpPr/>
          <p:nvPr/>
        </p:nvSpPr>
        <p:spPr>
          <a:xfrm>
            <a:off x="4551680" y="6433103"/>
            <a:ext cx="7498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NOTE: It also makes sense to shuffle the indices </a:t>
            </a:r>
            <a:r>
              <a:rPr lang="en-US" b="1" dirty="0"/>
              <a:t>prior </a:t>
            </a:r>
            <a:r>
              <a:rPr lang="en-US" dirty="0"/>
              <a:t>to balancing the dataset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42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3332-0B1A-41CE-B8FC-82AFF137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224"/>
            <a:ext cx="12192000" cy="4301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FB29B-CFDD-4589-AF4C-7D86920B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63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A657-26EB-4CAF-85F7-E828D02B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business case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636E-E5F3-4241-81F2-EE2B68A10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Audiobooks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01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3332-0B1A-41CE-B8FC-82AFF137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384"/>
            <a:ext cx="12192000" cy="43010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26F7E7-3BBF-4D6C-AB85-3CCD5D6B1A73}"/>
              </a:ext>
            </a:extLst>
          </p:cNvPr>
          <p:cNvSpPr/>
          <p:nvPr/>
        </p:nvSpPr>
        <p:spPr>
          <a:xfrm>
            <a:off x="500502" y="317450"/>
            <a:ext cx="40896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count the total number of samples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909036-6B01-454F-A3E8-1A4320D0F1FB}"/>
              </a:ext>
            </a:extLst>
          </p:cNvPr>
          <p:cNvSpPr/>
          <p:nvPr/>
        </p:nvSpPr>
        <p:spPr>
          <a:xfrm>
            <a:off x="5750560" y="363616"/>
            <a:ext cx="5486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count the samples in each subset, assuming we want 80-10-10 distribution of training, validation, and test.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3AE89-4B0A-4351-B527-FE4BAB794079}"/>
              </a:ext>
            </a:extLst>
          </p:cNvPr>
          <p:cNvSpPr/>
          <p:nvPr/>
        </p:nvSpPr>
        <p:spPr>
          <a:xfrm>
            <a:off x="71120" y="1302384"/>
            <a:ext cx="5567680" cy="11156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D9CA9-3E9E-4ECA-B434-59A8B75B14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14841" y="686782"/>
            <a:ext cx="130484" cy="725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5131F-1FF6-4D67-830D-9AC44A06A82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46550" y="825281"/>
            <a:ext cx="604010" cy="871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9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3332-0B1A-41CE-B8FC-82AFF137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384"/>
            <a:ext cx="12192000" cy="4301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909036-6B01-454F-A3E8-1A4320D0F1FB}"/>
              </a:ext>
            </a:extLst>
          </p:cNvPr>
          <p:cNvSpPr/>
          <p:nvPr/>
        </p:nvSpPr>
        <p:spPr>
          <a:xfrm>
            <a:off x="6187440" y="1302384"/>
            <a:ext cx="4683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'test' dataset contains all remaining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3AE89-4B0A-4351-B527-FE4BAB794079}"/>
              </a:ext>
            </a:extLst>
          </p:cNvPr>
          <p:cNvSpPr/>
          <p:nvPr/>
        </p:nvSpPr>
        <p:spPr>
          <a:xfrm>
            <a:off x="71119" y="2387600"/>
            <a:ext cx="9072871" cy="406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3332-0B1A-41CE-B8FC-82AFF137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384"/>
            <a:ext cx="12192000" cy="4301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909036-6B01-454F-A3E8-1A4320D0F1FB}"/>
              </a:ext>
            </a:extLst>
          </p:cNvPr>
          <p:cNvSpPr/>
          <p:nvPr/>
        </p:nvSpPr>
        <p:spPr>
          <a:xfrm>
            <a:off x="6421120" y="881776"/>
            <a:ext cx="443991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 variables that record the inputs and targets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shuffled dataset, they are the first "</a:t>
            </a:r>
            <a:r>
              <a:rPr lang="en-US" dirty="0" err="1"/>
              <a:t>train_samples_count</a:t>
            </a:r>
            <a:r>
              <a:rPr lang="en-US" dirty="0"/>
              <a:t>" 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3AE89-4B0A-4351-B527-FE4BAB794079}"/>
              </a:ext>
            </a:extLst>
          </p:cNvPr>
          <p:cNvSpPr/>
          <p:nvPr/>
        </p:nvSpPr>
        <p:spPr>
          <a:xfrm>
            <a:off x="71119" y="2854960"/>
            <a:ext cx="5902961" cy="5740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2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3332-0B1A-41CE-B8FC-82AFF137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384"/>
            <a:ext cx="12192000" cy="4301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909036-6B01-454F-A3E8-1A4320D0F1FB}"/>
              </a:ext>
            </a:extLst>
          </p:cNvPr>
          <p:cNvSpPr/>
          <p:nvPr/>
        </p:nvSpPr>
        <p:spPr>
          <a:xfrm>
            <a:off x="6421120" y="881776"/>
            <a:ext cx="50190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 variables that record the inputs and targets for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the next "</a:t>
            </a:r>
            <a:r>
              <a:rPr lang="en-US" dirty="0" err="1"/>
              <a:t>validation_samples_count</a:t>
            </a:r>
            <a:r>
              <a:rPr lang="en-US" dirty="0"/>
              <a:t>" observations, </a:t>
            </a:r>
            <a:r>
              <a:rPr lang="en-US" dirty="0" err="1"/>
              <a:t>folllowing</a:t>
            </a:r>
            <a:r>
              <a:rPr lang="en-US" dirty="0"/>
              <a:t> the "</a:t>
            </a:r>
            <a:r>
              <a:rPr lang="en-US" dirty="0" err="1"/>
              <a:t>train_samples_count</a:t>
            </a:r>
            <a:r>
              <a:rPr lang="en-US" dirty="0"/>
              <a:t>" we already assigned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3AE89-4B0A-4351-B527-FE4BAB794079}"/>
              </a:ext>
            </a:extLst>
          </p:cNvPr>
          <p:cNvSpPr/>
          <p:nvPr/>
        </p:nvSpPr>
        <p:spPr>
          <a:xfrm>
            <a:off x="71119" y="3479800"/>
            <a:ext cx="11043921" cy="5943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2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3332-0B1A-41CE-B8FC-82AFF137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384"/>
            <a:ext cx="12192000" cy="4301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909036-6B01-454F-A3E8-1A4320D0F1FB}"/>
              </a:ext>
            </a:extLst>
          </p:cNvPr>
          <p:cNvSpPr/>
          <p:nvPr/>
        </p:nvSpPr>
        <p:spPr>
          <a:xfrm>
            <a:off x="6756400" y="1044336"/>
            <a:ext cx="50190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 variables that record the inputs and targets for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everything that is remaining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3AE89-4B0A-4351-B527-FE4BAB794079}"/>
              </a:ext>
            </a:extLst>
          </p:cNvPr>
          <p:cNvSpPr/>
          <p:nvPr/>
        </p:nvSpPr>
        <p:spPr>
          <a:xfrm>
            <a:off x="71119" y="4135120"/>
            <a:ext cx="8463281" cy="548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A3FC56-1A9C-4FAF-86A9-EB99EF7BF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93" y="5244325"/>
            <a:ext cx="8463281" cy="13841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61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3332-0B1A-41CE-B8FC-82AFF137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384"/>
            <a:ext cx="12192000" cy="4301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909036-6B01-454F-A3E8-1A4320D0F1FB}"/>
              </a:ext>
            </a:extLst>
          </p:cNvPr>
          <p:cNvSpPr/>
          <p:nvPr/>
        </p:nvSpPr>
        <p:spPr>
          <a:xfrm>
            <a:off x="6756400" y="1044336"/>
            <a:ext cx="50190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print the number of targets that are 1s, the total number of samples, and the proportion for training, validation, and test.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3AE89-4B0A-4351-B527-FE4BAB794079}"/>
              </a:ext>
            </a:extLst>
          </p:cNvPr>
          <p:cNvSpPr/>
          <p:nvPr/>
        </p:nvSpPr>
        <p:spPr>
          <a:xfrm>
            <a:off x="50799" y="4795520"/>
            <a:ext cx="12120881" cy="7600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A234C-FEB9-4F99-8438-AEAEAF58F11B}"/>
              </a:ext>
            </a:extLst>
          </p:cNvPr>
          <p:cNvSpPr/>
          <p:nvPr/>
        </p:nvSpPr>
        <p:spPr>
          <a:xfrm>
            <a:off x="5598160" y="5813664"/>
            <a:ext cx="4958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should be close to 50% for all three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93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3332-0B1A-41CE-B8FC-82AFF137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224"/>
            <a:ext cx="12192000" cy="43010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3808D7-00C4-4C25-BA68-B7D9FECAE940}"/>
              </a:ext>
            </a:extLst>
          </p:cNvPr>
          <p:cNvSpPr/>
          <p:nvPr/>
        </p:nvSpPr>
        <p:spPr>
          <a:xfrm>
            <a:off x="335280" y="4672786"/>
            <a:ext cx="111861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balanced our dataset to be 50-50 (for targets 0 and 1), but the training, validation, and test were taken from a shuffled dataset. Check if they are balanced,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 that each time you rerun this code, you will get different values, as each time they are shuffled randomly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Normally you preprocess ONCE, so you need not rerun this code once it is done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If you rerun this whole sheet, the .</a:t>
            </a:r>
            <a:r>
              <a:rPr lang="en-US" sz="2000" dirty="0" err="1"/>
              <a:t>npzs</a:t>
            </a:r>
            <a:r>
              <a:rPr lang="en-US" sz="2000" dirty="0"/>
              <a:t> will be overwritten with your newly preprocessed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7218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C5BB-ED47-4552-8456-7B7C1D85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 .</a:t>
            </a:r>
            <a:r>
              <a:rPr lang="en-US" dirty="0" err="1"/>
              <a:t>npz</a:t>
            </a:r>
            <a:r>
              <a:rPr lang="en-US" dirty="0"/>
              <a:t> format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A087-A94D-4D29-89D5-DE69183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save the three datasets in *.</a:t>
            </a:r>
            <a:r>
              <a:rPr lang="en-US" dirty="0" err="1"/>
              <a:t>npz</a:t>
            </a:r>
            <a:r>
              <a:rPr lang="en-US" dirty="0"/>
              <a:t>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83426-2E42-4299-AD78-D572F27B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496469"/>
            <a:ext cx="11306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5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618D8-542C-48A2-8413-BE29F213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704850"/>
            <a:ext cx="63817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6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D4DEC3-2A61-4E16-9252-64FF137C9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923"/>
            <a:ext cx="12192000" cy="35126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01F800-9C65-48B0-90FB-0CC3A5FF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a separate file, we work on the model: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78040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3F6-E77A-497E-852C-89179412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F0BDDA-DFD5-4A07-97A5-BD4E68085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2692" y="1825625"/>
            <a:ext cx="9426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8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179B-EF29-4E70-BB34-460E01A0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6020-CED2-4073-BFA9-887D63F8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model, we don’t need “flatten”, because the data has been processed already</a:t>
            </a:r>
          </a:p>
          <a:p>
            <a:endParaRPr lang="en-US" dirty="0"/>
          </a:p>
          <a:p>
            <a:r>
              <a:rPr lang="en-US" dirty="0"/>
              <a:t>The model will very likely overfit!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You need to set up an </a:t>
            </a:r>
            <a:r>
              <a:rPr lang="en-US" u="sng" dirty="0"/>
              <a:t>early stopping mechanism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403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67465B-AE82-49A0-B8F8-F751120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6020-CED2-4073-BFA9-887D63F8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are a lot of interesting “</a:t>
            </a:r>
            <a:r>
              <a:rPr lang="en-GB" b="1" dirty="0" err="1"/>
              <a:t>callbacks</a:t>
            </a:r>
            <a:r>
              <a:rPr lang="en-GB" dirty="0"/>
              <a:t>” in TensorFlow, but here we need </a:t>
            </a:r>
            <a:r>
              <a:rPr lang="en-GB" b="1" dirty="0" err="1"/>
              <a:t>EarlyStopping</a:t>
            </a:r>
            <a:endParaRPr lang="en-GB" b="1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You can check here for other interesting features: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https://www.tensorflow.org/api_docs/python/tf/keras/callbacks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88013-F206-47E7-9ECF-7E5C377A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2227897"/>
            <a:ext cx="77247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69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6020-CED2-4073-BFA9-887D63F8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88013-F206-47E7-9ECF-7E5C377A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227897"/>
            <a:ext cx="772477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3F92C-07FC-4F33-933D-A244CFD07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1" y="3230880"/>
            <a:ext cx="8181975" cy="233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4551C6-E152-4C24-9017-F974F14EC319}"/>
              </a:ext>
            </a:extLst>
          </p:cNvPr>
          <p:cNvSpPr txBox="1"/>
          <p:nvPr/>
        </p:nvSpPr>
        <p:spPr>
          <a:xfrm>
            <a:off x="8961120" y="536673"/>
            <a:ext cx="27228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many consecutive increases on the validation loss we want to tolerate 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ACFB88-5A8C-4324-8F93-8C3919A04CE2}"/>
              </a:ext>
            </a:extLst>
          </p:cNvPr>
          <p:cNvCxnSpPr>
            <a:stCxn id="7" idx="2"/>
          </p:cNvCxnSpPr>
          <p:nvPr/>
        </p:nvCxnSpPr>
        <p:spPr>
          <a:xfrm flipH="1">
            <a:off x="9611360" y="1460003"/>
            <a:ext cx="711200" cy="7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C5DA-6A77-4B91-9134-9B45286F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CF09-3835-4250-84EC-6D4919D3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Business case</a:t>
            </a:r>
          </a:p>
          <a:p>
            <a:endParaRPr lang="en-US" dirty="0"/>
          </a:p>
          <a:p>
            <a:r>
              <a:rPr lang="en-US" dirty="0"/>
              <a:t>Zero-day experiments </a:t>
            </a:r>
          </a:p>
          <a:p>
            <a:pPr marL="457200" lvl="1" indent="0">
              <a:buNone/>
            </a:pPr>
            <a:r>
              <a:rPr lang="en-US" dirty="0"/>
              <a:t>Transfer Learning</a:t>
            </a:r>
          </a:p>
          <a:p>
            <a:endParaRPr lang="en-US" dirty="0"/>
          </a:p>
          <a:p>
            <a:r>
              <a:rPr lang="en-US" dirty="0"/>
              <a:t>Extreme machine learning vs “less extreme” machine learning</a:t>
            </a:r>
          </a:p>
          <a:p>
            <a:endParaRPr lang="en-US" dirty="0"/>
          </a:p>
          <a:p>
            <a:r>
              <a:rPr lang="en-US" dirty="0"/>
              <a:t>Robustness experiments </a:t>
            </a:r>
          </a:p>
          <a:p>
            <a:endParaRPr lang="en-US" dirty="0"/>
          </a:p>
          <a:p>
            <a:r>
              <a:rPr lang="en-US" dirty="0"/>
              <a:t>Dynamic vs static DNN analysis </a:t>
            </a:r>
          </a:p>
          <a:p>
            <a:endParaRPr lang="en-US" dirty="0"/>
          </a:p>
          <a:p>
            <a:r>
              <a:rPr lang="en-US" dirty="0"/>
              <a:t>Image based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335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C5DA-6A77-4B91-9134-9B45286F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CF09-3835-4250-84EC-6D4919D3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Opcodes</a:t>
            </a:r>
          </a:p>
          <a:p>
            <a:endParaRPr lang="en-US" dirty="0"/>
          </a:p>
          <a:p>
            <a:r>
              <a:rPr lang="en-US" dirty="0"/>
              <a:t>N-grams</a:t>
            </a:r>
          </a:p>
          <a:p>
            <a:endParaRPr lang="en-US" dirty="0"/>
          </a:p>
          <a:p>
            <a:r>
              <a:rPr lang="en-US" dirty="0"/>
              <a:t>Combination of the two?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7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3F6-E77A-497E-852C-89179412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13293-F8EA-4C62-A954-B7BB4800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0018E-37B3-478D-AD3F-68015C2A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937135"/>
            <a:ext cx="11534775" cy="3800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441102-546F-4EBF-BC31-AA9F1A38FFA6}"/>
              </a:ext>
            </a:extLst>
          </p:cNvPr>
          <p:cNvSpPr/>
          <p:nvPr/>
        </p:nvSpPr>
        <p:spPr>
          <a:xfrm>
            <a:off x="5411957" y="1624614"/>
            <a:ext cx="1420427" cy="4351338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5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3F6-E77A-497E-852C-89179412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13293-F8EA-4C62-A954-B7BB4800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0018E-37B3-478D-AD3F-68015C2A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937135"/>
            <a:ext cx="11534775" cy="3800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441102-546F-4EBF-BC31-AA9F1A38FFA6}"/>
              </a:ext>
            </a:extLst>
          </p:cNvPr>
          <p:cNvSpPr/>
          <p:nvPr/>
        </p:nvSpPr>
        <p:spPr>
          <a:xfrm>
            <a:off x="7174082" y="1690688"/>
            <a:ext cx="1420427" cy="642336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900EC0-E116-4517-8A52-B6E0CE3F8E3E}"/>
              </a:ext>
            </a:extLst>
          </p:cNvPr>
          <p:cNvSpPr/>
          <p:nvPr/>
        </p:nvSpPr>
        <p:spPr>
          <a:xfrm>
            <a:off x="6095999" y="794006"/>
            <a:ext cx="43645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Total minutes listened / </a:t>
            </a:r>
            <a:r>
              <a:rPr lang="en-US" dirty="0" err="1"/>
              <a:t>book_length_overall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0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3F6-E77A-497E-852C-89179412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13293-F8EA-4C62-A954-B7BB4800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0018E-37B3-478D-AD3F-68015C2A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937135"/>
            <a:ext cx="11534775" cy="3800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441102-546F-4EBF-BC31-AA9F1A38FFA6}"/>
              </a:ext>
            </a:extLst>
          </p:cNvPr>
          <p:cNvSpPr/>
          <p:nvPr/>
        </p:nvSpPr>
        <p:spPr>
          <a:xfrm>
            <a:off x="9250532" y="1690688"/>
            <a:ext cx="2008018" cy="642336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900EC0-E116-4517-8A52-B6E0CE3F8E3E}"/>
              </a:ext>
            </a:extLst>
          </p:cNvPr>
          <p:cNvSpPr/>
          <p:nvPr/>
        </p:nvSpPr>
        <p:spPr>
          <a:xfrm>
            <a:off x="5657850" y="794006"/>
            <a:ext cx="6105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difference between the last time a person interacted with the platform and their first purchase date</a:t>
            </a:r>
          </a:p>
        </p:txBody>
      </p:sp>
    </p:spTree>
    <p:extLst>
      <p:ext uri="{BB962C8B-B14F-4D97-AF65-F5344CB8AC3E}">
        <p14:creationId xmlns:p14="http://schemas.microsoft.com/office/powerpoint/2010/main" val="369373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3F6-E77A-497E-852C-89179412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13293-F8EA-4C62-A954-B7BB4800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0018E-37B3-478D-AD3F-68015C2A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937135"/>
            <a:ext cx="11534775" cy="3800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441102-546F-4EBF-BC31-AA9F1A38FFA6}"/>
              </a:ext>
            </a:extLst>
          </p:cNvPr>
          <p:cNvSpPr/>
          <p:nvPr/>
        </p:nvSpPr>
        <p:spPr>
          <a:xfrm>
            <a:off x="11087099" y="1690688"/>
            <a:ext cx="866775" cy="642336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900EC0-E116-4517-8A52-B6E0CE3F8E3E}"/>
              </a:ext>
            </a:extLst>
          </p:cNvPr>
          <p:cNvSpPr/>
          <p:nvPr/>
        </p:nvSpPr>
        <p:spPr>
          <a:xfrm>
            <a:off x="5657851" y="794006"/>
            <a:ext cx="560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After 2 years period (data collected), this Boolean tells if the user bought another book in the following 6 months</a:t>
            </a:r>
          </a:p>
        </p:txBody>
      </p:sp>
    </p:spTree>
    <p:extLst>
      <p:ext uri="{BB962C8B-B14F-4D97-AF65-F5344CB8AC3E}">
        <p14:creationId xmlns:p14="http://schemas.microsoft.com/office/powerpoint/2010/main" val="189939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641F-67C4-4EFE-8E59-940C956A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BFA9-8E05-496D-A71F-E45F945F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machine learning model that predicts if a customer will buy again from the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38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3F6-E77A-497E-852C-89179412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91D2-FF07-4BCF-9624-5EC610F6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Preprocess the data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Balance the dataset</a:t>
            </a:r>
          </a:p>
          <a:p>
            <a:pPr lvl="2"/>
            <a:r>
              <a:rPr lang="en-US" dirty="0"/>
              <a:t>This is crucial! You want the “targets” to be evenly distributed </a:t>
            </a:r>
          </a:p>
          <a:p>
            <a:pPr lvl="2"/>
            <a:endParaRPr lang="en-US" sz="500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Divide the dataset in Training, Validation and Testing sets</a:t>
            </a:r>
          </a:p>
          <a:p>
            <a:pPr lvl="2"/>
            <a:r>
              <a:rPr lang="en-US" dirty="0"/>
              <a:t>We want to prevent overfitting</a:t>
            </a:r>
          </a:p>
          <a:p>
            <a:pPr lvl="2"/>
            <a:endParaRPr lang="en-US" sz="500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Save the dataset in tensor format [.</a:t>
            </a:r>
            <a:r>
              <a:rPr lang="en-US" dirty="0" err="1"/>
              <a:t>npz</a:t>
            </a:r>
            <a:r>
              <a:rPr lang="en-US" dirty="0"/>
              <a:t>]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machine learning algorithm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61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1223</Words>
  <Application>Microsoft Macintosh PowerPoint</Application>
  <PresentationFormat>Widescreen</PresentationFormat>
  <Paragraphs>163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</vt:lpstr>
      <vt:lpstr>Office Theme</vt:lpstr>
      <vt:lpstr>Midterm #1</vt:lpstr>
      <vt:lpstr>A business case</vt:lpstr>
      <vt:lpstr>The dataset</vt:lpstr>
      <vt:lpstr>The dataset</vt:lpstr>
      <vt:lpstr>The dataset</vt:lpstr>
      <vt:lpstr>The dataset</vt:lpstr>
      <vt:lpstr>The dataset</vt:lpstr>
      <vt:lpstr>Goal</vt:lpstr>
      <vt:lpstr>Steps</vt:lpstr>
      <vt:lpstr>Preprocessing example</vt:lpstr>
      <vt:lpstr>Preprocessing example</vt:lpstr>
      <vt:lpstr>Balancing the dataset</vt:lpstr>
      <vt:lpstr>PowerPoint Presentation</vt:lpstr>
      <vt:lpstr>PowerPoint Presentation</vt:lpstr>
      <vt:lpstr>PowerPoint Presentation</vt:lpstr>
      <vt:lpstr>PowerPoint Presentation</vt:lpstr>
      <vt:lpstr>Standardizing the inputs</vt:lpstr>
      <vt:lpstr>Shuffle the data</vt:lpstr>
      <vt:lpstr>Splitting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Saving in .npz format</vt:lpstr>
      <vt:lpstr>PowerPoint Presentation</vt:lpstr>
      <vt:lpstr>In a separate file, we work on the model:</vt:lpstr>
      <vt:lpstr>PowerPoint Presentation</vt:lpstr>
      <vt:lpstr>PowerPoint Presentation</vt:lpstr>
      <vt:lpstr>PowerPoint Presentation</vt:lpstr>
      <vt:lpstr>Malware classification</vt:lpstr>
      <vt:lpstr>Malware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</dc:title>
  <dc:creator>Fabio Di Troia</dc:creator>
  <cp:lastModifiedBy>Aryan Vaid</cp:lastModifiedBy>
  <cp:revision>17</cp:revision>
  <dcterms:created xsi:type="dcterms:W3CDTF">2020-03-05T17:33:53Z</dcterms:created>
  <dcterms:modified xsi:type="dcterms:W3CDTF">2020-03-05T20:55:59Z</dcterms:modified>
</cp:coreProperties>
</file>