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38"/>
  </p:notesMasterIdLst>
  <p:sldIdLst>
    <p:sldId id="267" r:id="rId2"/>
    <p:sldId id="303" r:id="rId3"/>
    <p:sldId id="257" r:id="rId4"/>
    <p:sldId id="270" r:id="rId5"/>
    <p:sldId id="259" r:id="rId6"/>
    <p:sldId id="269" r:id="rId7"/>
    <p:sldId id="260" r:id="rId8"/>
    <p:sldId id="283" r:id="rId9"/>
    <p:sldId id="284" r:id="rId10"/>
    <p:sldId id="275" r:id="rId11"/>
    <p:sldId id="285" r:id="rId12"/>
    <p:sldId id="302" r:id="rId13"/>
    <p:sldId id="299" r:id="rId14"/>
    <p:sldId id="263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73" r:id="rId26"/>
    <p:sldId id="300" r:id="rId27"/>
    <p:sldId id="27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1F46-0C99-44B3-92AE-E5D54C4FC6A1}">
          <p14:sldIdLst>
            <p14:sldId id="267"/>
            <p14:sldId id="303"/>
            <p14:sldId id="257"/>
            <p14:sldId id="270"/>
            <p14:sldId id="259"/>
          </p14:sldIdLst>
        </p14:section>
        <p14:section name="Untitled Section" id="{6E0E9565-31BE-403C-89F2-4EBA2B011214}">
          <p14:sldIdLst>
            <p14:sldId id="269"/>
            <p14:sldId id="260"/>
            <p14:sldId id="283"/>
            <p14:sldId id="284"/>
            <p14:sldId id="275"/>
            <p14:sldId id="285"/>
            <p14:sldId id="302"/>
            <p14:sldId id="299"/>
          </p14:sldIdLst>
        </p14:section>
        <p14:section name="Untitled Section" id="{93EE07BF-C775-4624-B08B-8D65835C48E3}">
          <p14:sldIdLst>
            <p14:sldId id="263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Untitled Section" id="{C0B8581C-07D3-4CB9-9517-806AA118E9C2}">
          <p14:sldIdLst>
            <p14:sldId id="301"/>
            <p14:sldId id="273"/>
            <p14:sldId id="300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AAC3E-04AC-44C1-827F-AAE3A6191F16}" v="2" dt="2024-02-21T19:39:2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1292-1247-442F-A29E-BB99E2C34A3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DE857EB-DCC6-4081-B59C-3FAF3EBEE7A0}">
      <dgm:prSet phldrT="[Text]" custT="1"/>
      <dgm:spPr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sz="3200"/>
            <a:t>Credit Risk Drivers</a:t>
          </a:r>
        </a:p>
      </dgm:t>
    </dgm:pt>
    <dgm:pt modelId="{0510C2BD-86CC-4D0A-BC42-6B5203EAA2AD}" type="parTrans" cxnId="{06977479-121B-43C9-BE06-419E35CE92C2}">
      <dgm:prSet/>
      <dgm:spPr/>
      <dgm:t>
        <a:bodyPr/>
        <a:lstStyle/>
        <a:p>
          <a:endParaRPr lang="en-IN"/>
        </a:p>
      </dgm:t>
    </dgm:pt>
    <dgm:pt modelId="{951AF490-FC32-45EC-B50E-6FEE12A089BC}" type="sibTrans" cxnId="{06977479-121B-43C9-BE06-419E35CE92C2}">
      <dgm:prSet/>
      <dgm:spPr/>
      <dgm:t>
        <a:bodyPr/>
        <a:lstStyle/>
        <a:p>
          <a:endParaRPr lang="en-IN"/>
        </a:p>
      </dgm:t>
    </dgm:pt>
    <dgm:pt modelId="{60F0D787-406F-49B6-8BD4-354CD142FB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Probability Of Default</a:t>
          </a:r>
          <a:endParaRPr lang="en-IN" sz="3200"/>
        </a:p>
      </dgm:t>
    </dgm:pt>
    <dgm:pt modelId="{C44E6BD2-D791-426E-AADD-80638FF57F24}" type="parTrans" cxnId="{C926D0C5-978E-410C-86CB-483BA48994B0}">
      <dgm:prSet/>
      <dgm:spPr>
        <a:solidFill>
          <a:schemeClr val="accent1"/>
        </a:solidFill>
        <a:ln w="5715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075AABD-B46F-416C-9422-5DECDE32C7D8}" type="sibTrans" cxnId="{C926D0C5-978E-410C-86CB-483BA48994B0}">
      <dgm:prSet/>
      <dgm:spPr/>
      <dgm:t>
        <a:bodyPr/>
        <a:lstStyle/>
        <a:p>
          <a:endParaRPr lang="en-IN"/>
        </a:p>
      </dgm:t>
    </dgm:pt>
    <dgm:pt modelId="{C60848A8-53DD-40A5-805B-EDC6DF4679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Loss Given Default</a:t>
          </a:r>
          <a:endParaRPr lang="en-IN" sz="3200"/>
        </a:p>
      </dgm:t>
    </dgm:pt>
    <dgm:pt modelId="{F6AE2BE4-6697-4E4B-B039-4B6F0893BD20}" type="parTrans" cxnId="{4FFC5BDE-6292-4561-B10F-727706BC675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D013E45-FDE0-44D2-9CCB-2E21DA858EB1}" type="sibTrans" cxnId="{4FFC5BDE-6292-4561-B10F-727706BC675C}">
      <dgm:prSet/>
      <dgm:spPr/>
      <dgm:t>
        <a:bodyPr/>
        <a:lstStyle/>
        <a:p>
          <a:endParaRPr lang="en-IN"/>
        </a:p>
      </dgm:t>
    </dgm:pt>
    <dgm:pt modelId="{B0CB9698-CC47-49D6-BD87-44AEFD5827D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Exposure At Default</a:t>
          </a:r>
          <a:endParaRPr lang="en-IN" sz="3200"/>
        </a:p>
      </dgm:t>
    </dgm:pt>
    <dgm:pt modelId="{F7C6CD2A-3375-4699-A657-1D4F10DBACE9}" type="parTrans" cxnId="{9AEBD0AE-DA26-4B4A-80D6-A9EEE4E4F5A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A240C80-CD09-4B32-828B-DE4A47A73C51}" type="sibTrans" cxnId="{9AEBD0AE-DA26-4B4A-80D6-A9EEE4E4F5A2}">
      <dgm:prSet/>
      <dgm:spPr/>
      <dgm:t>
        <a:bodyPr/>
        <a:lstStyle/>
        <a:p>
          <a:endParaRPr lang="en-IN"/>
        </a:p>
      </dgm:t>
    </dgm:pt>
    <dgm:pt modelId="{FC4160AB-C526-4CC9-BF8E-6BB2A91C8D29}" type="pres">
      <dgm:prSet presAssocID="{B4A31292-1247-442F-A29E-BB99E2C34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3EFE-51AC-4F1D-AD96-C665F8C3FA92}" type="pres">
      <dgm:prSet presAssocID="{BDE857EB-DCC6-4081-B59C-3FAF3EBEE7A0}" presName="hierRoot1" presStyleCnt="0">
        <dgm:presLayoutVars>
          <dgm:hierBranch val="init"/>
        </dgm:presLayoutVars>
      </dgm:prSet>
      <dgm:spPr/>
    </dgm:pt>
    <dgm:pt modelId="{1666D159-D3D1-434F-94F2-1E30D562E402}" type="pres">
      <dgm:prSet presAssocID="{BDE857EB-DCC6-4081-B59C-3FAF3EBEE7A0}" presName="rootComposite1" presStyleCnt="0"/>
      <dgm:spPr/>
    </dgm:pt>
    <dgm:pt modelId="{0707F2A0-9976-48E7-9775-D93419AC8A11}" type="pres">
      <dgm:prSet presAssocID="{BDE857EB-DCC6-4081-B59C-3FAF3EBEE7A0}" presName="rootText1" presStyleLbl="node0" presStyleIdx="0" presStyleCnt="1" custScaleY="124398" custLinFactNeighborX="0" custLinFactNeighborY="-18192">
        <dgm:presLayoutVars>
          <dgm:chPref val="3"/>
        </dgm:presLayoutVars>
      </dgm:prSet>
      <dgm:spPr/>
    </dgm:pt>
    <dgm:pt modelId="{89C65414-9AE5-44CB-A500-4681A0C948A4}" type="pres">
      <dgm:prSet presAssocID="{BDE857EB-DCC6-4081-B59C-3FAF3EBEE7A0}" presName="rootConnector1" presStyleLbl="node1" presStyleIdx="0" presStyleCnt="0"/>
      <dgm:spPr/>
    </dgm:pt>
    <dgm:pt modelId="{5F9EF285-78F5-46B0-9540-56D430502AA4}" type="pres">
      <dgm:prSet presAssocID="{BDE857EB-DCC6-4081-B59C-3FAF3EBEE7A0}" presName="hierChild2" presStyleCnt="0"/>
      <dgm:spPr/>
    </dgm:pt>
    <dgm:pt modelId="{C37A68D2-3916-48B9-B332-0BCBF4460324}" type="pres">
      <dgm:prSet presAssocID="{C44E6BD2-D791-426E-AADD-80638FF57F24}" presName="Name37" presStyleLbl="parChTrans1D2" presStyleIdx="0" presStyleCnt="3"/>
      <dgm:spPr/>
    </dgm:pt>
    <dgm:pt modelId="{F90485E6-5A5F-484C-8CF0-E9D71E25368A}" type="pres">
      <dgm:prSet presAssocID="{60F0D787-406F-49B6-8BD4-354CD142FBD7}" presName="hierRoot2" presStyleCnt="0">
        <dgm:presLayoutVars>
          <dgm:hierBranch val="init"/>
        </dgm:presLayoutVars>
      </dgm:prSet>
      <dgm:spPr/>
    </dgm:pt>
    <dgm:pt modelId="{74DA0DF7-197B-4CA0-8B06-72683BDDD3A9}" type="pres">
      <dgm:prSet presAssocID="{60F0D787-406F-49B6-8BD4-354CD142FBD7}" presName="rootComposite" presStyleCnt="0"/>
      <dgm:spPr/>
    </dgm:pt>
    <dgm:pt modelId="{8E70CD51-EE5B-47C8-A3A7-AC765399AA3D}" type="pres">
      <dgm:prSet presAssocID="{60F0D787-406F-49B6-8BD4-354CD142FBD7}" presName="rootText" presStyleLbl="node2" presStyleIdx="0" presStyleCnt="3">
        <dgm:presLayoutVars>
          <dgm:chPref val="3"/>
        </dgm:presLayoutVars>
      </dgm:prSet>
      <dgm:spPr/>
    </dgm:pt>
    <dgm:pt modelId="{27193A83-05F2-428D-AA4F-DCC1682BD9D5}" type="pres">
      <dgm:prSet presAssocID="{60F0D787-406F-49B6-8BD4-354CD142FBD7}" presName="rootConnector" presStyleLbl="node2" presStyleIdx="0" presStyleCnt="3"/>
      <dgm:spPr/>
    </dgm:pt>
    <dgm:pt modelId="{AEF89715-6556-433A-8E52-B1FA75FBDAFA}" type="pres">
      <dgm:prSet presAssocID="{60F0D787-406F-49B6-8BD4-354CD142FBD7}" presName="hierChild4" presStyleCnt="0"/>
      <dgm:spPr/>
    </dgm:pt>
    <dgm:pt modelId="{211FF3A2-6160-4BA2-B6F5-1E3A671B77A2}" type="pres">
      <dgm:prSet presAssocID="{60F0D787-406F-49B6-8BD4-354CD142FBD7}" presName="hierChild5" presStyleCnt="0"/>
      <dgm:spPr/>
    </dgm:pt>
    <dgm:pt modelId="{CE22E6C2-C3B7-40BF-8FF6-B0A464428182}" type="pres">
      <dgm:prSet presAssocID="{F6AE2BE4-6697-4E4B-B039-4B6F0893BD20}" presName="Name37" presStyleLbl="parChTrans1D2" presStyleIdx="1" presStyleCnt="3"/>
      <dgm:spPr/>
    </dgm:pt>
    <dgm:pt modelId="{F97ACDEE-F981-4302-A069-CE3E0ED1DC06}" type="pres">
      <dgm:prSet presAssocID="{C60848A8-53DD-40A5-805B-EDC6DF467985}" presName="hierRoot2" presStyleCnt="0">
        <dgm:presLayoutVars>
          <dgm:hierBranch val="init"/>
        </dgm:presLayoutVars>
      </dgm:prSet>
      <dgm:spPr/>
    </dgm:pt>
    <dgm:pt modelId="{237ECBD4-040E-43C3-A3EA-4B1C5ECB0081}" type="pres">
      <dgm:prSet presAssocID="{C60848A8-53DD-40A5-805B-EDC6DF467985}" presName="rootComposite" presStyleCnt="0"/>
      <dgm:spPr/>
    </dgm:pt>
    <dgm:pt modelId="{1FD6A5F5-BFF1-4576-8F86-D4568D6EC07B}" type="pres">
      <dgm:prSet presAssocID="{C60848A8-53DD-40A5-805B-EDC6DF467985}" presName="rootText" presStyleLbl="node2" presStyleIdx="1" presStyleCnt="3" custScaleX="100000">
        <dgm:presLayoutVars>
          <dgm:chPref val="3"/>
        </dgm:presLayoutVars>
      </dgm:prSet>
      <dgm:spPr/>
    </dgm:pt>
    <dgm:pt modelId="{79B99FAA-3960-4A34-B13E-10F72770B026}" type="pres">
      <dgm:prSet presAssocID="{C60848A8-53DD-40A5-805B-EDC6DF467985}" presName="rootConnector" presStyleLbl="node2" presStyleIdx="1" presStyleCnt="3"/>
      <dgm:spPr/>
    </dgm:pt>
    <dgm:pt modelId="{BC865570-10BE-48B3-AEC3-558F9F4E0EDC}" type="pres">
      <dgm:prSet presAssocID="{C60848A8-53DD-40A5-805B-EDC6DF467985}" presName="hierChild4" presStyleCnt="0"/>
      <dgm:spPr/>
    </dgm:pt>
    <dgm:pt modelId="{40CB9188-2C13-462B-B517-BCDB5CC1522B}" type="pres">
      <dgm:prSet presAssocID="{C60848A8-53DD-40A5-805B-EDC6DF467985}" presName="hierChild5" presStyleCnt="0"/>
      <dgm:spPr/>
    </dgm:pt>
    <dgm:pt modelId="{821E5952-2B91-4D0B-9953-F6B19E2D4C30}" type="pres">
      <dgm:prSet presAssocID="{F7C6CD2A-3375-4699-A657-1D4F10DBACE9}" presName="Name37" presStyleLbl="parChTrans1D2" presStyleIdx="2" presStyleCnt="3"/>
      <dgm:spPr/>
    </dgm:pt>
    <dgm:pt modelId="{4996B518-1BE9-4BCB-8DDD-77AE5ED691C2}" type="pres">
      <dgm:prSet presAssocID="{B0CB9698-CC47-49D6-BD87-44AEFD5827DE}" presName="hierRoot2" presStyleCnt="0">
        <dgm:presLayoutVars>
          <dgm:hierBranch val="init"/>
        </dgm:presLayoutVars>
      </dgm:prSet>
      <dgm:spPr/>
    </dgm:pt>
    <dgm:pt modelId="{57D76FB6-9D22-4C6B-84C0-6B4FBFFAA441}" type="pres">
      <dgm:prSet presAssocID="{B0CB9698-CC47-49D6-BD87-44AEFD5827DE}" presName="rootComposite" presStyleCnt="0"/>
      <dgm:spPr/>
    </dgm:pt>
    <dgm:pt modelId="{EB7C7039-C51A-447C-AAC0-F3D50C220E99}" type="pres">
      <dgm:prSet presAssocID="{B0CB9698-CC47-49D6-BD87-44AEFD5827DE}" presName="rootText" presStyleLbl="node2" presStyleIdx="2" presStyleCnt="3">
        <dgm:presLayoutVars>
          <dgm:chPref val="3"/>
        </dgm:presLayoutVars>
      </dgm:prSet>
      <dgm:spPr/>
    </dgm:pt>
    <dgm:pt modelId="{FB0D2E90-D7C4-487E-A205-100DB4D92D11}" type="pres">
      <dgm:prSet presAssocID="{B0CB9698-CC47-49D6-BD87-44AEFD5827DE}" presName="rootConnector" presStyleLbl="node2" presStyleIdx="2" presStyleCnt="3"/>
      <dgm:spPr/>
    </dgm:pt>
    <dgm:pt modelId="{104D0D7B-8994-46F9-AF01-1C10DE11D72A}" type="pres">
      <dgm:prSet presAssocID="{B0CB9698-CC47-49D6-BD87-44AEFD5827DE}" presName="hierChild4" presStyleCnt="0"/>
      <dgm:spPr/>
    </dgm:pt>
    <dgm:pt modelId="{4E913897-DB0F-4CE7-B9E4-A2AA9583001B}" type="pres">
      <dgm:prSet presAssocID="{B0CB9698-CC47-49D6-BD87-44AEFD5827DE}" presName="hierChild5" presStyleCnt="0"/>
      <dgm:spPr/>
    </dgm:pt>
    <dgm:pt modelId="{3887C056-0F23-4755-AE65-48AEEE26DABE}" type="pres">
      <dgm:prSet presAssocID="{BDE857EB-DCC6-4081-B59C-3FAF3EBEE7A0}" presName="hierChild3" presStyleCnt="0"/>
      <dgm:spPr/>
    </dgm:pt>
  </dgm:ptLst>
  <dgm:cxnLst>
    <dgm:cxn modelId="{12688B00-E072-400D-B2CC-23189DECC748}" type="presOf" srcId="{BDE857EB-DCC6-4081-B59C-3FAF3EBEE7A0}" destId="{89C65414-9AE5-44CB-A500-4681A0C948A4}" srcOrd="1" destOrd="0" presId="urn:microsoft.com/office/officeart/2005/8/layout/orgChart1"/>
    <dgm:cxn modelId="{5CCC791F-83C7-4C6B-9CDF-2F800BD52492}" type="presOf" srcId="{C60848A8-53DD-40A5-805B-EDC6DF467985}" destId="{79B99FAA-3960-4A34-B13E-10F72770B026}" srcOrd="1" destOrd="0" presId="urn:microsoft.com/office/officeart/2005/8/layout/orgChart1"/>
    <dgm:cxn modelId="{57202736-8EA8-443A-A51C-E599A7BEB40F}" type="presOf" srcId="{F7C6CD2A-3375-4699-A657-1D4F10DBACE9}" destId="{821E5952-2B91-4D0B-9953-F6B19E2D4C30}" srcOrd="0" destOrd="0" presId="urn:microsoft.com/office/officeart/2005/8/layout/orgChart1"/>
    <dgm:cxn modelId="{7B87BA45-6293-4CB7-8DE2-A6D6EC57DAE7}" type="presOf" srcId="{BDE857EB-DCC6-4081-B59C-3FAF3EBEE7A0}" destId="{0707F2A0-9976-48E7-9775-D93419AC8A11}" srcOrd="0" destOrd="0" presId="urn:microsoft.com/office/officeart/2005/8/layout/orgChart1"/>
    <dgm:cxn modelId="{5F84FC46-9BA5-4665-98AD-25F1C7D95D87}" type="presOf" srcId="{60F0D787-406F-49B6-8BD4-354CD142FBD7}" destId="{8E70CD51-EE5B-47C8-A3A7-AC765399AA3D}" srcOrd="0" destOrd="0" presId="urn:microsoft.com/office/officeart/2005/8/layout/orgChart1"/>
    <dgm:cxn modelId="{97D8C278-A461-4192-9766-81F77C5C911B}" type="presOf" srcId="{C60848A8-53DD-40A5-805B-EDC6DF467985}" destId="{1FD6A5F5-BFF1-4576-8F86-D4568D6EC07B}" srcOrd="0" destOrd="0" presId="urn:microsoft.com/office/officeart/2005/8/layout/orgChart1"/>
    <dgm:cxn modelId="{06977479-121B-43C9-BE06-419E35CE92C2}" srcId="{B4A31292-1247-442F-A29E-BB99E2C34A3F}" destId="{BDE857EB-DCC6-4081-B59C-3FAF3EBEE7A0}" srcOrd="0" destOrd="0" parTransId="{0510C2BD-86CC-4D0A-BC42-6B5203EAA2AD}" sibTransId="{951AF490-FC32-45EC-B50E-6FEE12A089BC}"/>
    <dgm:cxn modelId="{75B3028A-67D1-4799-A9E0-6C4B47FA4D5E}" type="presOf" srcId="{B0CB9698-CC47-49D6-BD87-44AEFD5827DE}" destId="{FB0D2E90-D7C4-487E-A205-100DB4D92D11}" srcOrd="1" destOrd="0" presId="urn:microsoft.com/office/officeart/2005/8/layout/orgChart1"/>
    <dgm:cxn modelId="{6111688A-730F-46A4-B353-D2B5268F8F6D}" type="presOf" srcId="{B4A31292-1247-442F-A29E-BB99E2C34A3F}" destId="{FC4160AB-C526-4CC9-BF8E-6BB2A91C8D29}" srcOrd="0" destOrd="0" presId="urn:microsoft.com/office/officeart/2005/8/layout/orgChart1"/>
    <dgm:cxn modelId="{9AEBD0AE-DA26-4B4A-80D6-A9EEE4E4F5A2}" srcId="{BDE857EB-DCC6-4081-B59C-3FAF3EBEE7A0}" destId="{B0CB9698-CC47-49D6-BD87-44AEFD5827DE}" srcOrd="2" destOrd="0" parTransId="{F7C6CD2A-3375-4699-A657-1D4F10DBACE9}" sibTransId="{0A240C80-CD09-4B32-828B-DE4A47A73C51}"/>
    <dgm:cxn modelId="{C926D0C5-978E-410C-86CB-483BA48994B0}" srcId="{BDE857EB-DCC6-4081-B59C-3FAF3EBEE7A0}" destId="{60F0D787-406F-49B6-8BD4-354CD142FBD7}" srcOrd="0" destOrd="0" parTransId="{C44E6BD2-D791-426E-AADD-80638FF57F24}" sibTransId="{0075AABD-B46F-416C-9422-5DECDE32C7D8}"/>
    <dgm:cxn modelId="{8EBB9AC7-5210-49E2-B698-55DC11761C9B}" type="presOf" srcId="{60F0D787-406F-49B6-8BD4-354CD142FBD7}" destId="{27193A83-05F2-428D-AA4F-DCC1682BD9D5}" srcOrd="1" destOrd="0" presId="urn:microsoft.com/office/officeart/2005/8/layout/orgChart1"/>
    <dgm:cxn modelId="{E9B078CB-89B1-4A7F-9133-563B120AE45B}" type="presOf" srcId="{F6AE2BE4-6697-4E4B-B039-4B6F0893BD20}" destId="{CE22E6C2-C3B7-40BF-8FF6-B0A464428182}" srcOrd="0" destOrd="0" presId="urn:microsoft.com/office/officeart/2005/8/layout/orgChart1"/>
    <dgm:cxn modelId="{85008ED5-E658-497C-BB01-116F4828CEA7}" type="presOf" srcId="{B0CB9698-CC47-49D6-BD87-44AEFD5827DE}" destId="{EB7C7039-C51A-447C-AAC0-F3D50C220E99}" srcOrd="0" destOrd="0" presId="urn:microsoft.com/office/officeart/2005/8/layout/orgChart1"/>
    <dgm:cxn modelId="{4FFC5BDE-6292-4561-B10F-727706BC675C}" srcId="{BDE857EB-DCC6-4081-B59C-3FAF3EBEE7A0}" destId="{C60848A8-53DD-40A5-805B-EDC6DF467985}" srcOrd="1" destOrd="0" parTransId="{F6AE2BE4-6697-4E4B-B039-4B6F0893BD20}" sibTransId="{5D013E45-FDE0-44D2-9CCB-2E21DA858EB1}"/>
    <dgm:cxn modelId="{40F069F6-FDF2-4251-BE6C-F8A7D5CA276C}" type="presOf" srcId="{C44E6BD2-D791-426E-AADD-80638FF57F24}" destId="{C37A68D2-3916-48B9-B332-0BCBF4460324}" srcOrd="0" destOrd="0" presId="urn:microsoft.com/office/officeart/2005/8/layout/orgChart1"/>
    <dgm:cxn modelId="{DD9563EB-9548-4FFE-8553-6DE37EE9881A}" type="presParOf" srcId="{FC4160AB-C526-4CC9-BF8E-6BB2A91C8D29}" destId="{16EB3EFE-51AC-4F1D-AD96-C665F8C3FA92}" srcOrd="0" destOrd="0" presId="urn:microsoft.com/office/officeart/2005/8/layout/orgChart1"/>
    <dgm:cxn modelId="{C973111C-E251-42B0-9FDD-3BB45153E2F1}" type="presParOf" srcId="{16EB3EFE-51AC-4F1D-AD96-C665F8C3FA92}" destId="{1666D159-D3D1-434F-94F2-1E30D562E402}" srcOrd="0" destOrd="0" presId="urn:microsoft.com/office/officeart/2005/8/layout/orgChart1"/>
    <dgm:cxn modelId="{1E83FD23-EB71-4CEC-B563-959A08D03D03}" type="presParOf" srcId="{1666D159-D3D1-434F-94F2-1E30D562E402}" destId="{0707F2A0-9976-48E7-9775-D93419AC8A11}" srcOrd="0" destOrd="0" presId="urn:microsoft.com/office/officeart/2005/8/layout/orgChart1"/>
    <dgm:cxn modelId="{FC949282-A4B2-4BC6-BADC-CBD202EBF638}" type="presParOf" srcId="{1666D159-D3D1-434F-94F2-1E30D562E402}" destId="{89C65414-9AE5-44CB-A500-4681A0C948A4}" srcOrd="1" destOrd="0" presId="urn:microsoft.com/office/officeart/2005/8/layout/orgChart1"/>
    <dgm:cxn modelId="{7508E400-959A-4FCE-A28A-E3A2ABE94C6F}" type="presParOf" srcId="{16EB3EFE-51AC-4F1D-AD96-C665F8C3FA92}" destId="{5F9EF285-78F5-46B0-9540-56D430502AA4}" srcOrd="1" destOrd="0" presId="urn:microsoft.com/office/officeart/2005/8/layout/orgChart1"/>
    <dgm:cxn modelId="{4D981435-4FBB-4465-AB5E-5B6D704621BB}" type="presParOf" srcId="{5F9EF285-78F5-46B0-9540-56D430502AA4}" destId="{C37A68D2-3916-48B9-B332-0BCBF4460324}" srcOrd="0" destOrd="0" presId="urn:microsoft.com/office/officeart/2005/8/layout/orgChart1"/>
    <dgm:cxn modelId="{F21B02F4-F2F3-4970-B481-73E6BCCCD28C}" type="presParOf" srcId="{5F9EF285-78F5-46B0-9540-56D430502AA4}" destId="{F90485E6-5A5F-484C-8CF0-E9D71E25368A}" srcOrd="1" destOrd="0" presId="urn:microsoft.com/office/officeart/2005/8/layout/orgChart1"/>
    <dgm:cxn modelId="{6C353AB9-890C-43A4-A421-39EA759DB6D1}" type="presParOf" srcId="{F90485E6-5A5F-484C-8CF0-E9D71E25368A}" destId="{74DA0DF7-197B-4CA0-8B06-72683BDDD3A9}" srcOrd="0" destOrd="0" presId="urn:microsoft.com/office/officeart/2005/8/layout/orgChart1"/>
    <dgm:cxn modelId="{C25DBF14-7B6B-4012-8A11-8A7A962546E9}" type="presParOf" srcId="{74DA0DF7-197B-4CA0-8B06-72683BDDD3A9}" destId="{8E70CD51-EE5B-47C8-A3A7-AC765399AA3D}" srcOrd="0" destOrd="0" presId="urn:microsoft.com/office/officeart/2005/8/layout/orgChart1"/>
    <dgm:cxn modelId="{B847F964-B62E-4211-B707-80DBF3945BE8}" type="presParOf" srcId="{74DA0DF7-197B-4CA0-8B06-72683BDDD3A9}" destId="{27193A83-05F2-428D-AA4F-DCC1682BD9D5}" srcOrd="1" destOrd="0" presId="urn:microsoft.com/office/officeart/2005/8/layout/orgChart1"/>
    <dgm:cxn modelId="{8E26BE13-7BCC-465C-8874-5469B686D39D}" type="presParOf" srcId="{F90485E6-5A5F-484C-8CF0-E9D71E25368A}" destId="{AEF89715-6556-433A-8E52-B1FA75FBDAFA}" srcOrd="1" destOrd="0" presId="urn:microsoft.com/office/officeart/2005/8/layout/orgChart1"/>
    <dgm:cxn modelId="{8B5BEB76-B62F-4833-B56F-D208B07641F2}" type="presParOf" srcId="{F90485E6-5A5F-484C-8CF0-E9D71E25368A}" destId="{211FF3A2-6160-4BA2-B6F5-1E3A671B77A2}" srcOrd="2" destOrd="0" presId="urn:microsoft.com/office/officeart/2005/8/layout/orgChart1"/>
    <dgm:cxn modelId="{C904AC1A-39A4-419B-9BC7-48368BFB95AE}" type="presParOf" srcId="{5F9EF285-78F5-46B0-9540-56D430502AA4}" destId="{CE22E6C2-C3B7-40BF-8FF6-B0A464428182}" srcOrd="2" destOrd="0" presId="urn:microsoft.com/office/officeart/2005/8/layout/orgChart1"/>
    <dgm:cxn modelId="{763A8472-CA9B-4811-8487-430B0D67BD49}" type="presParOf" srcId="{5F9EF285-78F5-46B0-9540-56D430502AA4}" destId="{F97ACDEE-F981-4302-A069-CE3E0ED1DC06}" srcOrd="3" destOrd="0" presId="urn:microsoft.com/office/officeart/2005/8/layout/orgChart1"/>
    <dgm:cxn modelId="{83DAEFA3-E6AC-40BA-806D-2A2126775A0F}" type="presParOf" srcId="{F97ACDEE-F981-4302-A069-CE3E0ED1DC06}" destId="{237ECBD4-040E-43C3-A3EA-4B1C5ECB0081}" srcOrd="0" destOrd="0" presId="urn:microsoft.com/office/officeart/2005/8/layout/orgChart1"/>
    <dgm:cxn modelId="{F423AD74-6E24-4F90-951B-91D7662539FB}" type="presParOf" srcId="{237ECBD4-040E-43C3-A3EA-4B1C5ECB0081}" destId="{1FD6A5F5-BFF1-4576-8F86-D4568D6EC07B}" srcOrd="0" destOrd="0" presId="urn:microsoft.com/office/officeart/2005/8/layout/orgChart1"/>
    <dgm:cxn modelId="{5F8A7A8A-FDE4-468D-8FDE-24F0DFF9479A}" type="presParOf" srcId="{237ECBD4-040E-43C3-A3EA-4B1C5ECB0081}" destId="{79B99FAA-3960-4A34-B13E-10F72770B026}" srcOrd="1" destOrd="0" presId="urn:microsoft.com/office/officeart/2005/8/layout/orgChart1"/>
    <dgm:cxn modelId="{E728CD5B-3564-4636-B96C-B281B732DF26}" type="presParOf" srcId="{F97ACDEE-F981-4302-A069-CE3E0ED1DC06}" destId="{BC865570-10BE-48B3-AEC3-558F9F4E0EDC}" srcOrd="1" destOrd="0" presId="urn:microsoft.com/office/officeart/2005/8/layout/orgChart1"/>
    <dgm:cxn modelId="{11363F86-8A16-45D5-AA3E-1E107FB40545}" type="presParOf" srcId="{F97ACDEE-F981-4302-A069-CE3E0ED1DC06}" destId="{40CB9188-2C13-462B-B517-BCDB5CC1522B}" srcOrd="2" destOrd="0" presId="urn:microsoft.com/office/officeart/2005/8/layout/orgChart1"/>
    <dgm:cxn modelId="{43FD232D-BEAE-40F0-A4A4-03A5B77C560E}" type="presParOf" srcId="{5F9EF285-78F5-46B0-9540-56D430502AA4}" destId="{821E5952-2B91-4D0B-9953-F6B19E2D4C30}" srcOrd="4" destOrd="0" presId="urn:microsoft.com/office/officeart/2005/8/layout/orgChart1"/>
    <dgm:cxn modelId="{27C2E07E-0747-4366-9B4C-4B971FABFFA0}" type="presParOf" srcId="{5F9EF285-78F5-46B0-9540-56D430502AA4}" destId="{4996B518-1BE9-4BCB-8DDD-77AE5ED691C2}" srcOrd="5" destOrd="0" presId="urn:microsoft.com/office/officeart/2005/8/layout/orgChart1"/>
    <dgm:cxn modelId="{8C882093-6C97-49ED-BEF8-89C68953CF3A}" type="presParOf" srcId="{4996B518-1BE9-4BCB-8DDD-77AE5ED691C2}" destId="{57D76FB6-9D22-4C6B-84C0-6B4FBFFAA441}" srcOrd="0" destOrd="0" presId="urn:microsoft.com/office/officeart/2005/8/layout/orgChart1"/>
    <dgm:cxn modelId="{BE538715-8DA5-4321-84FB-A91E20AE09EE}" type="presParOf" srcId="{57D76FB6-9D22-4C6B-84C0-6B4FBFFAA441}" destId="{EB7C7039-C51A-447C-AAC0-F3D50C220E99}" srcOrd="0" destOrd="0" presId="urn:microsoft.com/office/officeart/2005/8/layout/orgChart1"/>
    <dgm:cxn modelId="{E11ECD94-6977-43F8-9DD0-00C690428748}" type="presParOf" srcId="{57D76FB6-9D22-4C6B-84C0-6B4FBFFAA441}" destId="{FB0D2E90-D7C4-487E-A205-100DB4D92D11}" srcOrd="1" destOrd="0" presId="urn:microsoft.com/office/officeart/2005/8/layout/orgChart1"/>
    <dgm:cxn modelId="{EF17A862-7875-4109-937B-3EFCFEBD44D6}" type="presParOf" srcId="{4996B518-1BE9-4BCB-8DDD-77AE5ED691C2}" destId="{104D0D7B-8994-46F9-AF01-1C10DE11D72A}" srcOrd="1" destOrd="0" presId="urn:microsoft.com/office/officeart/2005/8/layout/orgChart1"/>
    <dgm:cxn modelId="{E0A95972-2F01-4F3C-8356-F514AC46C0B3}" type="presParOf" srcId="{4996B518-1BE9-4BCB-8DDD-77AE5ED691C2}" destId="{4E913897-DB0F-4CE7-B9E4-A2AA9583001B}" srcOrd="2" destOrd="0" presId="urn:microsoft.com/office/officeart/2005/8/layout/orgChart1"/>
    <dgm:cxn modelId="{A85FE237-EDEE-43A4-9C36-44CB34911291}" type="presParOf" srcId="{16EB3EFE-51AC-4F1D-AD96-C665F8C3FA92}" destId="{3887C056-0F23-4755-AE65-48AEEE26D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5952-2B91-4D0B-9953-F6B19E2D4C30}">
      <dsp:nvSpPr>
        <dsp:cNvPr id="0" name=""/>
        <dsp:cNvSpPr/>
      </dsp:nvSpPr>
      <dsp:spPr>
        <a:xfrm>
          <a:off x="3959122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40"/>
              </a:lnTo>
              <a:lnTo>
                <a:pt x="2801108" y="453640"/>
              </a:lnTo>
              <a:lnTo>
                <a:pt x="2801108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E6C2-C3B7-40BF-8FF6-B0A464428182}">
      <dsp:nvSpPr>
        <dsp:cNvPr id="0" name=""/>
        <dsp:cNvSpPr/>
      </dsp:nvSpPr>
      <dsp:spPr>
        <a:xfrm>
          <a:off x="3913402" y="1452450"/>
          <a:ext cx="91440" cy="69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A68D2-3916-48B9-B332-0BCBF4460324}">
      <dsp:nvSpPr>
        <dsp:cNvPr id="0" name=""/>
        <dsp:cNvSpPr/>
      </dsp:nvSpPr>
      <dsp:spPr>
        <a:xfrm>
          <a:off x="1158014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2801108" y="0"/>
              </a:moveTo>
              <a:lnTo>
                <a:pt x="2801108" y="453640"/>
              </a:lnTo>
              <a:lnTo>
                <a:pt x="0" y="453640"/>
              </a:lnTo>
              <a:lnTo>
                <a:pt x="0" y="696711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7F2A0-9976-48E7-9775-D93419AC8A11}">
      <dsp:nvSpPr>
        <dsp:cNvPr id="0" name=""/>
        <dsp:cNvSpPr/>
      </dsp:nvSpPr>
      <dsp:spPr>
        <a:xfrm>
          <a:off x="2801639" y="12564"/>
          <a:ext cx="2314965" cy="1439885"/>
        </a:xfrm>
        <a:prstGeom prst="rect">
          <a:avLst/>
        </a:prstGeom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Credit Risk Drivers</a:t>
          </a:r>
        </a:p>
      </dsp:txBody>
      <dsp:txXfrm>
        <a:off x="2801639" y="12564"/>
        <a:ext cx="2314965" cy="1439885"/>
      </dsp:txXfrm>
    </dsp:sp>
    <dsp:sp modelId="{8E70CD51-EE5B-47C8-A3A7-AC765399AA3D}">
      <dsp:nvSpPr>
        <dsp:cNvPr id="0" name=""/>
        <dsp:cNvSpPr/>
      </dsp:nvSpPr>
      <dsp:spPr>
        <a:xfrm>
          <a:off x="531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Probability Of Default</a:t>
          </a:r>
          <a:endParaRPr lang="en-IN" sz="3200" kern="1200"/>
        </a:p>
      </dsp:txBody>
      <dsp:txXfrm>
        <a:off x="531" y="2149162"/>
        <a:ext cx="2314965" cy="1157482"/>
      </dsp:txXfrm>
    </dsp:sp>
    <dsp:sp modelId="{1FD6A5F5-BFF1-4576-8F86-D4568D6EC07B}">
      <dsp:nvSpPr>
        <dsp:cNvPr id="0" name=""/>
        <dsp:cNvSpPr/>
      </dsp:nvSpPr>
      <dsp:spPr>
        <a:xfrm>
          <a:off x="2801639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Loss Given Default</a:t>
          </a:r>
          <a:endParaRPr lang="en-IN" sz="3200" kern="1200"/>
        </a:p>
      </dsp:txBody>
      <dsp:txXfrm>
        <a:off x="2801639" y="2149162"/>
        <a:ext cx="2314965" cy="1157482"/>
      </dsp:txXfrm>
    </dsp:sp>
    <dsp:sp modelId="{EB7C7039-C51A-447C-AAC0-F3D50C220E99}">
      <dsp:nvSpPr>
        <dsp:cNvPr id="0" name=""/>
        <dsp:cNvSpPr/>
      </dsp:nvSpPr>
      <dsp:spPr>
        <a:xfrm>
          <a:off x="5602747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Exposure At Default</a:t>
          </a:r>
          <a:endParaRPr lang="en-IN" sz="3200" kern="1200"/>
        </a:p>
      </dsp:txBody>
      <dsp:txXfrm>
        <a:off x="5602747" y="2149162"/>
        <a:ext cx="2314965" cy="11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48B0-9DAF-4B67-96FA-91DEF0217A2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F2E3-9FD3-4A14-9793-3BE15373C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7D48-4305-C5ED-4E0C-CB5B0E90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75C0-CAE5-A247-050A-32519D6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D53A-52A9-347F-2885-6A90BBF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CDE-61CF-4A04-B9FC-7ED4B05CEF5D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A483-F0D8-CCFE-7443-E193BAB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691-DB23-A0A4-C335-204BC9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E65-FF0D-EFD1-AA61-6CD58C4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B5EB-FE2E-7DD5-D3CE-C37F32C1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E0B0-A974-C485-20BD-8FE565B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C67F-06D8-4516-993B-2EF6598F1C66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93B-544E-CE56-D372-4E71020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6260-3454-0DB1-E0A9-028B083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E8F1-FE7D-BFA7-BCE5-C571611F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A15F-15D5-FC9E-A894-E66AE6C0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81A5-9CD6-F7CE-DACD-253ED43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D118-0112-47E6-A39F-860DD57E3877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3B4C-BFC2-FC7A-A605-B88F919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5B36-1820-BA86-28F6-56D909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901-171E-8AB7-D7A2-D4AF24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38AD-5976-7322-72F2-9E671A8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3A29-E4FE-E42D-D851-0D71B2B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A1A6-C27B-4636-AD96-9DE9355433D0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CBC-9674-5320-BDB3-865A085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A06-2C64-5840-747B-31A74A40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CD3-87B3-571D-2ADD-C80C945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4984-FFBC-002E-FD4B-CC40258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D4-C1D8-6226-9AFD-8AB33DA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20E4-74D8-453A-AD18-6ACDE5A435B4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381-FEE4-AD3B-893E-CD7CB3E8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1247-3C42-E6D6-C8A7-459660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D13-4C78-3404-81C5-787DE42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775-5633-4119-C3EC-376D833E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1A8-260D-835E-D7F0-1AD458B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0232-2127-6842-073F-C8AD37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F91-36E5-4B3B-B05A-E8A519F6033E}" type="datetime1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B8D-B219-CEBA-87A9-E489745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0421-1F0B-AEA3-8214-171597E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18E2-06A9-2D24-3F14-F139A7C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9344-5385-C2B9-1696-E7E339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9C5-B47D-14D9-2C45-6D2E8506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DEA0-8CA9-1F62-0C48-95484626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D6B4-DCFC-5CC0-DC87-5A6D4313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C610-B36E-9CC8-21CF-E4378F4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8AE-26D3-4F62-A3BF-115E172B3E84}" type="datetime1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4DDC-80E3-F0C5-FAA4-3E70B81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8EFE-10C0-248E-4EBB-249B11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389-984C-B183-70EB-DEF9F44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0193-2A22-384B-493F-7840C8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52-34FF-4F39-813A-F1B60FCCA560}" type="datetime1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BB99-8A80-5849-EA64-0F59046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F5D83-5F5D-780C-0845-CCA47914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A34C-1404-C6B5-E172-27A47C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2D5A-0E26-4C44-9EFF-760D9F0EF9CF}" type="datetime1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1357-81FE-105D-4FD4-A48379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768B-6052-102C-6373-CA8601E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8F2-EF98-D1B8-8DDF-A454F79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C72-01C9-3CA5-9937-F47F31DC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2268-ECB5-3C3C-1299-B086A64C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50B-362B-3A48-8F19-E33EB7A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1C03-B8DC-4727-8690-F5525BDE9A87}" type="datetime1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F29-9C9B-48F4-6BB8-A7963C3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6B30-E6FD-2D65-D37D-6D779F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F27-068C-0D3C-A53D-431613F2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70E7-BB7B-A833-B0A4-9BD078C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CEAF-249D-AC34-9B8C-F599C277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5F8-62A4-9AFD-146E-222FDF49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BE6E-0701-441D-A1DB-D7EFFA4BEF22}" type="datetime1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977D-2F46-64E7-50A7-194B7AB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32EC-399F-AC6A-6BB9-5A4BAB8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BB39-05B9-8945-8789-FC1DAE9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54B6-6802-88D5-A27F-534CBD14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66C-E0F2-3C32-B35A-A7830C2A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DE7-C1FF-40AA-B4F7-7A0CE00BD941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358F-7209-FB11-6E01-64913F49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883E-9D3A-9C9E-9572-AD6FD0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15DB-4710-6F67-997A-CECB77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FF8C-4C3C-96E3-2908-B9C77717CF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3311" y="954289"/>
            <a:ext cx="8884562" cy="135116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/>
              </a:rPr>
              <a:t>Credit Risk Prediction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/>
              </a:rPr>
              <a:t>Classification Project</a:t>
            </a:r>
            <a:b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163A-E617-B8BA-295A-B448263E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6" y="115364"/>
            <a:ext cx="1337187" cy="123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A17F1-CB5C-30FB-A0C9-1ACDF22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50" y="5544376"/>
            <a:ext cx="1828972" cy="123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48198-B6D1-6C93-9E4B-C9BCB903B57C}"/>
              </a:ext>
            </a:extLst>
          </p:cNvPr>
          <p:cNvSpPr txBox="1"/>
          <p:nvPr/>
        </p:nvSpPr>
        <p:spPr>
          <a:xfrm>
            <a:off x="529481" y="3095766"/>
            <a:ext cx="3936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GROUP MEMBER</a:t>
            </a:r>
            <a:endParaRPr lang="en-IN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AD1C4-A021-7A9E-A8A8-0B04EB473166}"/>
              </a:ext>
            </a:extLst>
          </p:cNvPr>
          <p:cNvSpPr txBox="1"/>
          <p:nvPr/>
        </p:nvSpPr>
        <p:spPr>
          <a:xfrm>
            <a:off x="578641" y="3722906"/>
            <a:ext cx="2959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ARYAN VAKHARIA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IN" sz="2000"/>
              <a:t>D.BHARATH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A.VASUDEV</a:t>
            </a:r>
          </a:p>
          <a:p>
            <a:pPr marL="342900" indent="-342900">
              <a:buAutoNum type="arabicPeriod"/>
            </a:pPr>
            <a:r>
              <a:rPr lang="en-IN" sz="2000"/>
              <a:t>K.MANIKANTA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A.AAKASH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203C-C8EE-9CA6-8E1E-6448238CF28F}"/>
              </a:ext>
            </a:extLst>
          </p:cNvPr>
          <p:cNvSpPr txBox="1"/>
          <p:nvPr/>
        </p:nvSpPr>
        <p:spPr>
          <a:xfrm>
            <a:off x="113478" y="5934670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AURORA’S DEGREE AND P.G. COLLEGE  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(B.SC. COMPUTER SCIENCE &amp;  DATA SCIENCE)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DD8AB-9B73-FDB7-1654-46FBF0DD0B16}"/>
              </a:ext>
            </a:extLst>
          </p:cNvPr>
          <p:cNvSpPr txBox="1"/>
          <p:nvPr/>
        </p:nvSpPr>
        <p:spPr>
          <a:xfrm>
            <a:off x="956982" y="252597"/>
            <a:ext cx="9827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Arial Black"/>
              </a:rPr>
              <a:t>   HEAT MAP:</a:t>
            </a:r>
            <a:endParaRPr lang="en-US" sz="60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D895F-7166-F0C1-CCE3-557455B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1267866"/>
            <a:ext cx="9961881" cy="53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69B49-34FD-C068-7FC6-838BF30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454F7-DD2E-FFB3-A627-116C3DD07191}"/>
              </a:ext>
            </a:extLst>
          </p:cNvPr>
          <p:cNvSpPr txBox="1"/>
          <p:nvPr/>
        </p:nvSpPr>
        <p:spPr>
          <a:xfrm>
            <a:off x="4424869" y="679062"/>
            <a:ext cx="572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effectLst/>
                <a:latin typeface="Arial Black" panose="020B0A04020102020204" pitchFamily="34" charset="0"/>
              </a:rPr>
              <a:t>Box plot</a:t>
            </a:r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2E83A-7BC5-EEE5-EE17-86791006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" y="1334888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6C424D-ECAB-6FEA-C667-14D9BDD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9" y="3147935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7FE8A9-72D0-139D-9DD6-7A339D90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87" y="1434872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BC08-63EE-69F7-1702-3889F06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B4C5-1206-8414-D680-E8E731988DD0}"/>
              </a:ext>
            </a:extLst>
          </p:cNvPr>
          <p:cNvSpPr txBox="1"/>
          <p:nvPr/>
        </p:nvSpPr>
        <p:spPr>
          <a:xfrm>
            <a:off x="867971" y="4408323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Duration plot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7C4DB-BB60-B457-ADCC-A3BA0BF08D72}"/>
              </a:ext>
            </a:extLst>
          </p:cNvPr>
          <p:cNvSpPr txBox="1"/>
          <p:nvPr/>
        </p:nvSpPr>
        <p:spPr>
          <a:xfrm>
            <a:off x="5156718" y="6170273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Amount plot 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E3B7B-8F0D-3E67-2F86-6A6D1421FB69}"/>
              </a:ext>
            </a:extLst>
          </p:cNvPr>
          <p:cNvSpPr txBox="1"/>
          <p:nvPr/>
        </p:nvSpPr>
        <p:spPr>
          <a:xfrm>
            <a:off x="9451910" y="4517962"/>
            <a:ext cx="2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 plot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508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42ACB-DECB-F3F5-6FA6-7D30CEA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E685-8E6B-AABE-AB5D-CF59438C586B}"/>
              </a:ext>
            </a:extLst>
          </p:cNvPr>
          <p:cNvSpPr txBox="1"/>
          <p:nvPr/>
        </p:nvSpPr>
        <p:spPr>
          <a:xfrm>
            <a:off x="90196" y="1607068"/>
            <a:ext cx="1210180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3200">
              <a:effectLst/>
              <a:cs typeface="Times New Roman" panose="02020603050405020304" pitchFamily="18" charset="0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highly positively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is highly negatively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>
                <a:solidFill>
                  <a:srgbClr val="000000"/>
                </a:solidFill>
                <a:cs typeface="Times New Roman"/>
              </a:rPr>
              <a:t>Duration</a:t>
            </a: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 has a strong correlation with Credit Risk.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and Amount are negatively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positively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C2F8-F780-D611-28E6-9709D8334682}"/>
              </a:ext>
            </a:extLst>
          </p:cNvPr>
          <p:cNvSpPr txBox="1"/>
          <p:nvPr/>
        </p:nvSpPr>
        <p:spPr>
          <a:xfrm>
            <a:off x="967385" y="542592"/>
            <a:ext cx="105242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 kern="1200">
                <a:effectLst/>
                <a:latin typeface="+mj-lt"/>
                <a:cs typeface="Times New Roman"/>
              </a:rPr>
              <a:t>Interpretation from pair plot and heat map</a:t>
            </a:r>
            <a:endParaRPr lang="en-IN" sz="4400" b="1">
              <a:effectLst/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26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D184C-904B-EB88-DDDE-2707C9CA9A74}"/>
              </a:ext>
            </a:extLst>
          </p:cNvPr>
          <p:cNvSpPr txBox="1"/>
          <p:nvPr/>
        </p:nvSpPr>
        <p:spPr>
          <a:xfrm>
            <a:off x="142567" y="169688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Dummy variables are used in statistical analysis, particularly in regression analysis, to handle categorical data or factors. </a:t>
            </a:r>
            <a:endParaRPr lang="en-US" sz="2800"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Categorical data represents categories, groups, or labels, rather than numerical values. </a:t>
            </a: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These variables need to be converted into a format that can be used in regression models, and this is where dummy variables come into play.</a:t>
            </a:r>
            <a:endParaRPr lang="en-IN" sz="280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F5E03-1083-FC6E-86EC-1C0117813AEF}"/>
              </a:ext>
            </a:extLst>
          </p:cNvPr>
          <p:cNvSpPr txBox="1"/>
          <p:nvPr/>
        </p:nvSpPr>
        <p:spPr>
          <a:xfrm>
            <a:off x="2217174" y="285135"/>
            <a:ext cx="775765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>
                <a:effectLst/>
                <a:latin typeface="+mj-lt"/>
              </a:rPr>
              <a:t>Applying Dummy Variable</a:t>
            </a:r>
            <a:endParaRPr lang="en-IN" sz="4400" b="0">
              <a:effectLst/>
              <a:latin typeface="+mj-lt"/>
            </a:endParaRPr>
          </a:p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E3628-1978-528D-A5EF-89E76B1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33680"/>
              </p:ext>
            </p:extLst>
          </p:nvPr>
        </p:nvGraphicFramePr>
        <p:xfrm>
          <a:off x="71282" y="4124132"/>
          <a:ext cx="12049434" cy="212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3470845754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2037232972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1054248541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Purpose_car</a:t>
                      </a: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(new)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 _furniture/equipment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 repairs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0592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Purpose_car</a:t>
                      </a:r>
                      <a:r>
                        <a:rPr lang="en-IN" b="1">
                          <a:effectLst/>
                        </a:rPr>
                        <a:t> (used)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Purpose_others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Purpose_retraining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05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Purpose_domestic</a:t>
                      </a:r>
                      <a:r>
                        <a:rPr lang="en-IN" b="1">
                          <a:effectLst/>
                        </a:rPr>
                        <a:t> appliances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Purpose_radio</a:t>
                      </a:r>
                      <a:r>
                        <a:rPr lang="en-IN" b="1">
                          <a:effectLst/>
                        </a:rPr>
                        <a:t>/television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Purpose_vacation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41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B42CB-910F-17A5-6693-3FC2A2A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98A5-98AE-E89D-C409-472AE82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6" y="96433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b="1" i="1"/>
              <a:t>Machine Learning Algorithms</a:t>
            </a:r>
            <a:br>
              <a:rPr lang="en-IN" b="1" i="1"/>
            </a:br>
            <a:endParaRPr lang="en-IN" i="1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40BDA4-23CE-3BBA-F0A7-AF5316E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4B885-7186-A741-1620-CE6C242DF380}"/>
              </a:ext>
            </a:extLst>
          </p:cNvPr>
          <p:cNvSpPr/>
          <p:nvPr/>
        </p:nvSpPr>
        <p:spPr>
          <a:xfrm>
            <a:off x="5641881" y="2533137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15B36-F83D-321A-F1E4-14C83333471C}"/>
              </a:ext>
            </a:extLst>
          </p:cNvPr>
          <p:cNvSpPr/>
          <p:nvPr/>
        </p:nvSpPr>
        <p:spPr>
          <a:xfrm>
            <a:off x="5615078" y="330040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BB471B-62C4-695B-CFB5-588DBC19FA71}"/>
              </a:ext>
            </a:extLst>
          </p:cNvPr>
          <p:cNvSpPr/>
          <p:nvPr/>
        </p:nvSpPr>
        <p:spPr>
          <a:xfrm>
            <a:off x="5665568" y="4488946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931598-61C3-CED1-92C1-898416AB6A83}"/>
              </a:ext>
            </a:extLst>
          </p:cNvPr>
          <p:cNvSpPr/>
          <p:nvPr/>
        </p:nvSpPr>
        <p:spPr>
          <a:xfrm>
            <a:off x="5658758" y="510145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9B7B3-254E-9CE4-A43C-57743C681BCB}"/>
              </a:ext>
            </a:extLst>
          </p:cNvPr>
          <p:cNvCxnSpPr/>
          <p:nvPr/>
        </p:nvCxnSpPr>
        <p:spPr>
          <a:xfrm flipH="1" flipV="1">
            <a:off x="3447707" y="2720760"/>
            <a:ext cx="2206641" cy="1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0CECA-CC03-4BD9-75C6-33C156520F84}"/>
              </a:ext>
            </a:extLst>
          </p:cNvPr>
          <p:cNvCxnSpPr>
            <a:cxnSpLocks/>
          </p:cNvCxnSpPr>
          <p:nvPr/>
        </p:nvCxnSpPr>
        <p:spPr>
          <a:xfrm flipH="1" flipV="1">
            <a:off x="3299577" y="4658803"/>
            <a:ext cx="2371102" cy="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655E9-71F8-BF2C-52AC-B32FE38BF657}"/>
              </a:ext>
            </a:extLst>
          </p:cNvPr>
          <p:cNvCxnSpPr>
            <a:cxnSpLocks/>
          </p:cNvCxnSpPr>
          <p:nvPr/>
        </p:nvCxnSpPr>
        <p:spPr>
          <a:xfrm flipV="1">
            <a:off x="6152315" y="3459866"/>
            <a:ext cx="2295945" cy="2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35EA2-ACA6-C637-34F9-0E3277EC4E50}"/>
              </a:ext>
            </a:extLst>
          </p:cNvPr>
          <p:cNvCxnSpPr>
            <a:cxnSpLocks/>
          </p:cNvCxnSpPr>
          <p:nvPr/>
        </p:nvCxnSpPr>
        <p:spPr>
          <a:xfrm flipV="1">
            <a:off x="6190994" y="5269958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30384-43DF-8A98-B9BA-C8F8A64CF574}"/>
              </a:ext>
            </a:extLst>
          </p:cNvPr>
          <p:cNvSpPr txBox="1"/>
          <p:nvPr/>
        </p:nvSpPr>
        <p:spPr>
          <a:xfrm>
            <a:off x="968937" y="2449403"/>
            <a:ext cx="2997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oogle Sans"/>
              </a:rPr>
              <a:t>    Logistic </a:t>
            </a:r>
            <a:r>
              <a:rPr lang="en-US" b="1">
                <a:latin typeface="Google Sans"/>
                <a:cs typeface="Calibri"/>
              </a:rPr>
              <a:t>regression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sz="2400" b="1">
                <a:latin typeface="Google Sans"/>
              </a:rPr>
              <a:t> 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707EC-67ED-5842-7166-CEB0002AC94A}"/>
              </a:ext>
            </a:extLst>
          </p:cNvPr>
          <p:cNvSpPr txBox="1"/>
          <p:nvPr/>
        </p:nvSpPr>
        <p:spPr>
          <a:xfrm>
            <a:off x="8377156" y="3286164"/>
            <a:ext cx="205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D58E2-736C-3711-B2D6-030176D5DAF7}"/>
              </a:ext>
            </a:extLst>
          </p:cNvPr>
          <p:cNvSpPr txBox="1"/>
          <p:nvPr/>
        </p:nvSpPr>
        <p:spPr>
          <a:xfrm>
            <a:off x="1753914" y="4464980"/>
            <a:ext cx="2082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590F5-533A-BACB-5A5C-6D36629C0D86}"/>
              </a:ext>
            </a:extLst>
          </p:cNvPr>
          <p:cNvSpPr txBox="1"/>
          <p:nvPr/>
        </p:nvSpPr>
        <p:spPr>
          <a:xfrm>
            <a:off x="7626744" y="5085292"/>
            <a:ext cx="2712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K-Nearest </a:t>
            </a:r>
            <a:r>
              <a:rPr lang="en-US" b="1" err="1"/>
              <a:t>neighbour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D75C0-4B82-B52E-F4FA-1D42FA02425E}"/>
              </a:ext>
            </a:extLst>
          </p:cNvPr>
          <p:cNvSpPr txBox="1"/>
          <p:nvPr/>
        </p:nvSpPr>
        <p:spPr>
          <a:xfrm>
            <a:off x="654676" y="2975556"/>
            <a:ext cx="40622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Verdana"/>
                <a:ea typeface="Verdana"/>
              </a:rPr>
              <a:t>Logistic regression aims to solve classification problems. It does this by predicting categorical outcomes, unlike linear regression that predicts a continuous outcome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0E122-5689-4696-4EFC-17EC39B0AAA2}"/>
              </a:ext>
            </a:extLst>
          </p:cNvPr>
          <p:cNvSpPr txBox="1"/>
          <p:nvPr/>
        </p:nvSpPr>
        <p:spPr>
          <a:xfrm>
            <a:off x="7576782" y="3667243"/>
            <a:ext cx="396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decision tree is a non-parametric supervised learning algorithm, which is utilized for both classification and regression tasks.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E29C-1425-A41F-C23A-ACF59A855DFA}"/>
              </a:ext>
            </a:extLst>
          </p:cNvPr>
          <p:cNvSpPr txBox="1"/>
          <p:nvPr/>
        </p:nvSpPr>
        <p:spPr>
          <a:xfrm>
            <a:off x="579338" y="4761578"/>
            <a:ext cx="466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is a commonly-used machine learning algorithm, which combines the output of multiple decision trees to reach a single result.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4D49E-F16A-79BE-1A42-E17C9BD3DE10}"/>
              </a:ext>
            </a:extLst>
          </p:cNvPr>
          <p:cNvSpPr txBox="1"/>
          <p:nvPr/>
        </p:nvSpPr>
        <p:spPr>
          <a:xfrm>
            <a:off x="6449962" y="5489101"/>
            <a:ext cx="55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k-nearest neighbors , also known as KNN , is a non-parametric, supervised learning classifier, which uses proximity to make classifications or predictions about the grouping of an individual data point.</a:t>
            </a:r>
          </a:p>
          <a:p>
            <a:b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868C2-EEDB-D94E-9F64-8B9846E4C10F}"/>
              </a:ext>
            </a:extLst>
          </p:cNvPr>
          <p:cNvSpPr/>
          <p:nvPr/>
        </p:nvSpPr>
        <p:spPr>
          <a:xfrm>
            <a:off x="5554207" y="1539598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E3B92-6C44-66E2-E970-0B65EA53AA70}"/>
              </a:ext>
            </a:extLst>
          </p:cNvPr>
          <p:cNvSpPr/>
          <p:nvPr/>
        </p:nvSpPr>
        <p:spPr>
          <a:xfrm>
            <a:off x="5547798" y="272139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E1FE-D5A3-A0C0-903B-8AB87581AC3B}"/>
              </a:ext>
            </a:extLst>
          </p:cNvPr>
          <p:cNvSpPr/>
          <p:nvPr/>
        </p:nvSpPr>
        <p:spPr>
          <a:xfrm>
            <a:off x="5531776" y="3733141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17BDE5-E6DF-3303-F0F6-426C47BD3434}"/>
              </a:ext>
            </a:extLst>
          </p:cNvPr>
          <p:cNvSpPr/>
          <p:nvPr/>
        </p:nvSpPr>
        <p:spPr>
          <a:xfrm>
            <a:off x="5541370" y="4650793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EB6D1-427E-185F-F84C-82F274620C4F}"/>
              </a:ext>
            </a:extLst>
          </p:cNvPr>
          <p:cNvCxnSpPr/>
          <p:nvPr/>
        </p:nvCxnSpPr>
        <p:spPr>
          <a:xfrm flipH="1" flipV="1">
            <a:off x="3195419" y="1654730"/>
            <a:ext cx="2354656" cy="3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DF218-40BC-44F4-524E-9327B1B2F6C5}"/>
              </a:ext>
            </a:extLst>
          </p:cNvPr>
          <p:cNvCxnSpPr>
            <a:cxnSpLocks/>
          </p:cNvCxnSpPr>
          <p:nvPr/>
        </p:nvCxnSpPr>
        <p:spPr>
          <a:xfrm flipH="1">
            <a:off x="3182602" y="3925011"/>
            <a:ext cx="2343692" cy="2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8F2CB-D8D3-DDEA-325D-6C91285C01D4}"/>
              </a:ext>
            </a:extLst>
          </p:cNvPr>
          <p:cNvCxnSpPr>
            <a:cxnSpLocks/>
          </p:cNvCxnSpPr>
          <p:nvPr/>
        </p:nvCxnSpPr>
        <p:spPr>
          <a:xfrm flipV="1">
            <a:off x="6081212" y="2894746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CE490-08B5-65C1-9F0D-7E063A83B5AD}"/>
              </a:ext>
            </a:extLst>
          </p:cNvPr>
          <p:cNvCxnSpPr>
            <a:cxnSpLocks/>
          </p:cNvCxnSpPr>
          <p:nvPr/>
        </p:nvCxnSpPr>
        <p:spPr>
          <a:xfrm flipV="1">
            <a:off x="6064847" y="4825232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2B528-2B70-59BA-72AC-8A1014C6ECCE}"/>
              </a:ext>
            </a:extLst>
          </p:cNvPr>
          <p:cNvSpPr txBox="1"/>
          <p:nvPr/>
        </p:nvSpPr>
        <p:spPr>
          <a:xfrm>
            <a:off x="276533" y="1763602"/>
            <a:ext cx="378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Ridge Regression adds a penalty term proportional to the square of the coefficients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53FB-95C9-A7E1-E074-BA6CF33923BA}"/>
              </a:ext>
            </a:extLst>
          </p:cNvPr>
          <p:cNvSpPr txBox="1"/>
          <p:nvPr/>
        </p:nvSpPr>
        <p:spPr>
          <a:xfrm>
            <a:off x="461133" y="1446339"/>
            <a:ext cx="4552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Calibri"/>
                <a:cs typeface="Calibri"/>
              </a:rPr>
              <a:t>    </a:t>
            </a:r>
            <a:r>
              <a:rPr lang="en-IN" b="1">
                <a:effectLst/>
                <a:latin typeface="Calibri"/>
                <a:cs typeface="Calibri"/>
              </a:rPr>
              <a:t>Ridge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3732-01B7-D6BF-E564-B81F376D9CED}"/>
              </a:ext>
            </a:extLst>
          </p:cNvPr>
          <p:cNvSpPr txBox="1"/>
          <p:nvPr/>
        </p:nvSpPr>
        <p:spPr>
          <a:xfrm>
            <a:off x="7542733" y="2718354"/>
            <a:ext cx="2880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908-67B6-97F7-B5F5-D2342FD81630}"/>
              </a:ext>
            </a:extLst>
          </p:cNvPr>
          <p:cNvSpPr txBox="1"/>
          <p:nvPr/>
        </p:nvSpPr>
        <p:spPr>
          <a:xfrm>
            <a:off x="6849683" y="3019591"/>
            <a:ext cx="403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k-means clustering tries to group similar kinds of items in form of clusters.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0893B-5230-E2C6-C248-7B33B58B4CED}"/>
              </a:ext>
            </a:extLst>
          </p:cNvPr>
          <p:cNvSpPr txBox="1"/>
          <p:nvPr/>
        </p:nvSpPr>
        <p:spPr>
          <a:xfrm>
            <a:off x="2169234" y="3760551"/>
            <a:ext cx="12834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effectLst/>
                <a:latin typeface="Calibri"/>
                <a:cs typeface="Calibri"/>
              </a:rPr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DDC5-9AF1-F1A3-7B3D-6015CDF94711}"/>
              </a:ext>
            </a:extLst>
          </p:cNvPr>
          <p:cNvSpPr txBox="1"/>
          <p:nvPr/>
        </p:nvSpPr>
        <p:spPr>
          <a:xfrm>
            <a:off x="462471" y="4000612"/>
            <a:ext cx="481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 Boost, which stands for Extreme Gradient Boosting, is a scalable, distributed gradient-boosted decision tree (GBDT) machine learning library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A56F7-3440-B1A5-C803-24BEF23E12BF}"/>
              </a:ext>
            </a:extLst>
          </p:cNvPr>
          <p:cNvSpPr txBox="1"/>
          <p:nvPr/>
        </p:nvSpPr>
        <p:spPr>
          <a:xfrm>
            <a:off x="7478188" y="4622880"/>
            <a:ext cx="32440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Support Vector Machine</a:t>
            </a:r>
            <a:endParaRPr lang="en-IN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AA4D3-697D-600B-C156-6C10EE7718C2}"/>
              </a:ext>
            </a:extLst>
          </p:cNvPr>
          <p:cNvSpPr txBox="1"/>
          <p:nvPr/>
        </p:nvSpPr>
        <p:spPr>
          <a:xfrm>
            <a:off x="6602973" y="4877159"/>
            <a:ext cx="474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support vector machine (SVM) is a type of supervised learning algorithm used in machine learning to solve classification and regression tasks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8F8FD3-DD33-7C46-6A6B-35B3D42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F2AD33-28C7-9940-3550-66B58302CB62}"/>
              </a:ext>
            </a:extLst>
          </p:cNvPr>
          <p:cNvSpPr txBox="1"/>
          <p:nvPr/>
        </p:nvSpPr>
        <p:spPr>
          <a:xfrm>
            <a:off x="3429784" y="574482"/>
            <a:ext cx="644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     Logistic regression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332FB-859B-B494-C2BE-DB0679CB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67040"/>
              </p:ext>
            </p:extLst>
          </p:nvPr>
        </p:nvGraphicFramePr>
        <p:xfrm>
          <a:off x="1317524" y="2075311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845536695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688955984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0193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71.14%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00919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0293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283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257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D31C-72D6-6E28-E077-A4889B1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5EB40-EE46-E423-4557-0B5C88BF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8306"/>
              </p:ext>
            </p:extLst>
          </p:nvPr>
        </p:nvGraphicFramePr>
        <p:xfrm>
          <a:off x="1159393" y="2102055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66.7%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68%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14EC50-914C-58E9-F6DB-65BCAECA655D}"/>
              </a:ext>
            </a:extLst>
          </p:cNvPr>
          <p:cNvSpPr txBox="1"/>
          <p:nvPr/>
        </p:nvSpPr>
        <p:spPr>
          <a:xfrm>
            <a:off x="4149213" y="679572"/>
            <a:ext cx="4365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Decision tree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737E0-B157-EE37-8172-28DBCD5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D80C0-AA04-A00B-8011-F05908341192}"/>
              </a:ext>
            </a:extLst>
          </p:cNvPr>
          <p:cNvSpPr txBox="1"/>
          <p:nvPr/>
        </p:nvSpPr>
        <p:spPr>
          <a:xfrm>
            <a:off x="3785420" y="543262"/>
            <a:ext cx="4955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Random</a:t>
            </a:r>
            <a:r>
              <a:rPr lang="en-US" sz="4000" b="1">
                <a:latin typeface="+mj-lt"/>
              </a:rPr>
              <a:t> forest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78494-C2D1-961D-73E2-A6445936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0813"/>
              </p:ext>
            </p:extLst>
          </p:nvPr>
        </p:nvGraphicFramePr>
        <p:xfrm>
          <a:off x="1159392" y="1944739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70.28%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72.4%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74.5%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5FEFA-B6D4-15E5-5CED-FDA93F7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ABF8B-56B5-505D-57BA-D26CFDE8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622"/>
              </p:ext>
            </p:extLst>
          </p:nvPr>
        </p:nvGraphicFramePr>
        <p:xfrm>
          <a:off x="1607261" y="2109733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DFC802-0026-3E83-A92F-5F5C46DD96F7}"/>
              </a:ext>
            </a:extLst>
          </p:cNvPr>
          <p:cNvSpPr txBox="1"/>
          <p:nvPr/>
        </p:nvSpPr>
        <p:spPr>
          <a:xfrm>
            <a:off x="2222090" y="528074"/>
            <a:ext cx="819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K – Nearest Neighbour (KNN)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914A-4D25-F418-FD1E-680043B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6BE78-7507-8781-BC8E-A70167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C3B02-BA50-1A3C-0C13-20E37A54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75784"/>
              </p:ext>
            </p:extLst>
          </p:nvPr>
        </p:nvGraphicFramePr>
        <p:xfrm>
          <a:off x="918092" y="1051528"/>
          <a:ext cx="10140741" cy="49144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90464">
                  <a:extLst>
                    <a:ext uri="{9D8B030D-6E8A-4147-A177-3AD203B41FA5}">
                      <a16:colId xmlns:a16="http://schemas.microsoft.com/office/drawing/2014/main" val="3320962984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1312522012"/>
                    </a:ext>
                  </a:extLst>
                </a:gridCol>
              </a:tblGrid>
              <a:tr h="458836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 Content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   Slide Numbers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40917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Project Background/Introduction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2138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  <a:endParaRPr lang="en-IN" sz="24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249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46739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602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 (EDA)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0561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Dummy Variable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340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Machine Learning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8742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Appendix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1043"/>
                  </a:ext>
                </a:extLst>
              </a:tr>
              <a:tr h="7848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 Light"/>
                        </a:rPr>
                        <a:t>Conclusion</a:t>
                      </a:r>
                      <a:endParaRPr lang="en-US">
                        <a:latin typeface="Calibri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4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539F3-3B28-25B2-A9FA-DF45D21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9328"/>
              </p:ext>
            </p:extLst>
          </p:nvPr>
        </p:nvGraphicFramePr>
        <p:xfrm>
          <a:off x="1159392" y="2156434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A8AC6-26B5-0021-8B1A-03E05CCE6DC7}"/>
              </a:ext>
            </a:extLst>
          </p:cNvPr>
          <p:cNvSpPr txBox="1"/>
          <p:nvPr/>
        </p:nvSpPr>
        <p:spPr>
          <a:xfrm>
            <a:off x="2635045" y="609600"/>
            <a:ext cx="7197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R</a:t>
            </a:r>
            <a:r>
              <a:rPr lang="en-IN" sz="4400" b="1">
                <a:latin typeface="+mj-lt"/>
                <a:cs typeface="Times New Roman" panose="02020603050405020304" pitchFamily="18" charset="0"/>
              </a:rPr>
              <a:t>id</a:t>
            </a:r>
            <a:r>
              <a:rPr lang="en-IN" sz="4400" b="1" i="1">
                <a:latin typeface="+mj-lt"/>
                <a:cs typeface="Times New Roman" panose="02020603050405020304" pitchFamily="18" charset="0"/>
              </a:rPr>
              <a:t>ge Logistic Regression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8E08-2381-B47C-E0DE-F8FD83A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C57E5-33AD-3835-3DAA-AD740FA07191}"/>
              </a:ext>
            </a:extLst>
          </p:cNvPr>
          <p:cNvSpPr txBox="1"/>
          <p:nvPr/>
        </p:nvSpPr>
        <p:spPr>
          <a:xfrm>
            <a:off x="2934928" y="659199"/>
            <a:ext cx="6322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K – Means Clustering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3141-3D83-4C19-EE52-6718F96B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0812"/>
              </p:ext>
            </p:extLst>
          </p:nvPr>
        </p:nvGraphicFramePr>
        <p:xfrm>
          <a:off x="1585489" y="2335598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3F2E-CC60-B6D0-EBC8-8E5C461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29BD5-68A8-90C6-3295-6B94C7B81275}"/>
              </a:ext>
            </a:extLst>
          </p:cNvPr>
          <p:cNvSpPr txBox="1"/>
          <p:nvPr/>
        </p:nvSpPr>
        <p:spPr>
          <a:xfrm>
            <a:off x="4149212" y="540196"/>
            <a:ext cx="4758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XG Boost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7F3D-916F-A5BB-8590-CAA3E1F7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5146"/>
              </p:ext>
            </p:extLst>
          </p:nvPr>
        </p:nvGraphicFramePr>
        <p:xfrm>
          <a:off x="1159391" y="2308532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69.71%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68.67%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73.2%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71.5%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E82B-1779-ACE1-59BB-0A03EB8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A9D5-D5B0-CC0C-A275-6ED5D977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3255"/>
              </p:ext>
            </p:extLst>
          </p:nvPr>
        </p:nvGraphicFramePr>
        <p:xfrm>
          <a:off x="1159392" y="2338029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70.29%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69.5%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36FDEE-9E2D-B6D2-C0EA-BDADD597F291}"/>
              </a:ext>
            </a:extLst>
          </p:cNvPr>
          <p:cNvSpPr txBox="1"/>
          <p:nvPr/>
        </p:nvSpPr>
        <p:spPr>
          <a:xfrm>
            <a:off x="1314287" y="757386"/>
            <a:ext cx="9038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effectLst/>
                <a:latin typeface="+mj-lt"/>
              </a:rPr>
              <a:t>Support Vector Machine(SVM)</a:t>
            </a:r>
            <a:endParaRPr lang="en-IN" sz="4400" b="1">
              <a:latin typeface="+mj-lt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5E6C-5637-25C5-F23A-8092FB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64834-FA82-FB46-C504-7D298716F78F}"/>
              </a:ext>
            </a:extLst>
          </p:cNvPr>
          <p:cNvSpPr txBox="1"/>
          <p:nvPr/>
        </p:nvSpPr>
        <p:spPr>
          <a:xfrm>
            <a:off x="1502072" y="0"/>
            <a:ext cx="1068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  <a:cs typeface="Times New Roman" panose="02020603050405020304" pitchFamily="18" charset="0"/>
              </a:rPr>
              <a:t>A comparison between the implemented models</a:t>
            </a:r>
            <a:endParaRPr lang="en-IN" sz="3200" b="1">
              <a:latin typeface="+mj-lt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81360-DC67-B4F2-9144-5D326A1C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6310"/>
              </p:ext>
            </p:extLst>
          </p:nvPr>
        </p:nvGraphicFramePr>
        <p:xfrm>
          <a:off x="243191" y="630892"/>
          <a:ext cx="11861260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24">
                  <a:extLst>
                    <a:ext uri="{9D8B030D-6E8A-4147-A177-3AD203B41FA5}">
                      <a16:colId xmlns:a16="http://schemas.microsoft.com/office/drawing/2014/main" val="3125781935"/>
                    </a:ext>
                  </a:extLst>
                </a:gridCol>
                <a:gridCol w="6038936">
                  <a:extLst>
                    <a:ext uri="{9D8B030D-6E8A-4147-A177-3AD203B41FA5}">
                      <a16:colId xmlns:a16="http://schemas.microsoft.com/office/drawing/2014/main" val="3223039596"/>
                    </a:ext>
                  </a:extLst>
                </a:gridCol>
              </a:tblGrid>
              <a:tr h="528861"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389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71.14%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349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68%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528"/>
                  </a:ext>
                </a:extLst>
              </a:tr>
              <a:tr h="684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74.5%</a:t>
                      </a:r>
                      <a:endParaRPr lang="en-IN" b="1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2828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(65-30)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9054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(70-30)</a:t>
                      </a:r>
                      <a:endParaRPr lang="en-IN"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88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ge Logistic Regression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67%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4081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Means Clustering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084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XG Boost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73.2%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6382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Machine(SVM)</a:t>
                      </a:r>
                      <a:endParaRPr lang="en-I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70.29%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BFF-02BE-3EE1-D16F-A4055049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17" y="751352"/>
            <a:ext cx="8825658" cy="2677648"/>
          </a:xfrm>
        </p:spPr>
        <p:txBody>
          <a:bodyPr/>
          <a:lstStyle/>
          <a:p>
            <a:r>
              <a:rPr lang="en-US" sz="7200">
                <a:latin typeface="Arial Black"/>
              </a:rPr>
              <a:t>APPENDIX:</a:t>
            </a:r>
            <a:endParaRPr lang="en-IN" sz="72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68A3-2306-5086-9A18-7599FEBAD1B3}"/>
              </a:ext>
            </a:extLst>
          </p:cNvPr>
          <p:cNvSpPr txBox="1"/>
          <p:nvPr/>
        </p:nvSpPr>
        <p:spPr>
          <a:xfrm>
            <a:off x="10515601" y="417445"/>
            <a:ext cx="63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27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3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7131-BFDC-790B-0C22-BFB7166C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1813"/>
            <a:ext cx="512260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6E4DE-4C62-FFA2-AC33-C09A77B9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017"/>
            <a:ext cx="6980903" cy="402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96AD-DACA-3CF6-8489-DBDF926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60526"/>
            <a:ext cx="6980903" cy="105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C627B-085D-2326-0C42-3DF50326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3" y="1780319"/>
            <a:ext cx="5211097" cy="4023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ED8DE-244B-D886-1428-5E365FE6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02" y="5760526"/>
            <a:ext cx="5211097" cy="1053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1C75C-82A2-9009-E58B-F03A7A6EAFC9}"/>
              </a:ext>
            </a:extLst>
          </p:cNvPr>
          <p:cNvSpPr txBox="1"/>
          <p:nvPr/>
        </p:nvSpPr>
        <p:spPr>
          <a:xfrm>
            <a:off x="157317" y="19580"/>
            <a:ext cx="698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Applying Dummy Variable</a:t>
            </a:r>
            <a:endParaRPr lang="en-IN" sz="3600" b="0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59F9-5E48-453C-2405-5A1B3FC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9284D5-EA29-4A75-52EC-B19CB1C8656E}"/>
              </a:ext>
            </a:extLst>
          </p:cNvPr>
          <p:cNvSpPr txBox="1"/>
          <p:nvPr/>
        </p:nvSpPr>
        <p:spPr>
          <a:xfrm>
            <a:off x="693174" y="860323"/>
            <a:ext cx="669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Logistic Regression</a:t>
            </a:r>
            <a:endParaRPr lang="en-IN" sz="36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13913-6478-E4DA-3246-67011F5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2627306"/>
            <a:ext cx="5742930" cy="160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54743-DC22-33C2-323A-DD729A8E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5" y="2779706"/>
            <a:ext cx="5742930" cy="1603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526A3-CED4-9BD4-03A7-B634B63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5" y="2932106"/>
            <a:ext cx="5742930" cy="16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AE710-A4E8-86AA-98D0-D821487F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5" y="3084506"/>
            <a:ext cx="5742930" cy="1603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ADF80-3988-B7BF-551E-E0C85BA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5" y="3236906"/>
            <a:ext cx="5742930" cy="1603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71E93D-7557-A7B8-B024-BCCE4271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627306"/>
            <a:ext cx="9797845" cy="28148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49C1-B08D-06F6-C44D-9742C19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0FF6-7286-D827-0467-BC3F8BFF112A}"/>
              </a:ext>
            </a:extLst>
          </p:cNvPr>
          <p:cNvSpPr txBox="1"/>
          <p:nvPr/>
        </p:nvSpPr>
        <p:spPr>
          <a:xfrm>
            <a:off x="471947" y="698089"/>
            <a:ext cx="570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>
                <a:effectLst/>
                <a:latin typeface="Arial Black" panose="020B0A04020102020204" pitchFamily="34" charset="0"/>
              </a:rPr>
              <a:t>Decision Tree</a:t>
            </a:r>
            <a:endParaRPr lang="en-IN" sz="4400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E83B-07D8-645C-680D-9E7EFBE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80500"/>
            <a:ext cx="8799871" cy="2802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34623-8567-3929-3423-B9DA519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BB93-A530-CFC8-916F-2EE6CAEBF4D3}"/>
              </a:ext>
            </a:extLst>
          </p:cNvPr>
          <p:cNvSpPr txBox="1"/>
          <p:nvPr/>
        </p:nvSpPr>
        <p:spPr>
          <a:xfrm>
            <a:off x="717754" y="609600"/>
            <a:ext cx="60468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>
                <a:effectLst/>
                <a:latin typeface="Arial Black" panose="020B0A04020102020204" pitchFamily="34" charset="0"/>
              </a:rPr>
              <a:t>Random Forest</a:t>
            </a:r>
            <a:endParaRPr lang="en-IN" sz="4800" b="1" i="0">
              <a:effectLst/>
              <a:latin typeface="Arial Black" panose="020B0A04020102020204" pitchFamily="34" charset="0"/>
            </a:endParaRPr>
          </a:p>
          <a:p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56042-C325-EBE0-259E-EBA747A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7" y="2438400"/>
            <a:ext cx="8986685" cy="30873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0ACB-CDAF-6299-A258-9064A26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41-D89A-60F2-07AD-9DCD9FC2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4" y="1012997"/>
            <a:ext cx="8761413" cy="706964"/>
          </a:xfrm>
        </p:spPr>
        <p:txBody>
          <a:bodyPr>
            <a:noAutofit/>
          </a:bodyPr>
          <a:lstStyle/>
          <a:p>
            <a:r>
              <a:rPr lang="en-IN" b="1"/>
              <a:t>Project Background/Introduction</a:t>
            </a:r>
            <a:br>
              <a:rPr lang="en-IN" b="1" i="1"/>
            </a:b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78A2-A532-7912-3D5E-33E96C39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9" y="2844247"/>
            <a:ext cx="576631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/>
              <a:t>Credit risk prediction is crucial for financial institutions to assess the likelihood of borrowers defaulting on their loans. This section will explore the importance and challenges of credit risk prediction</a:t>
            </a:r>
            <a:r>
              <a:rPr lang="en-US" sz="3300" i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7597-1751-09F8-298F-BA05CA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ACB9-9B12-E361-23D4-5F38967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5" y="1847505"/>
            <a:ext cx="5457464" cy="41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FF31-2109-44D6-4907-74398733C070}"/>
              </a:ext>
            </a:extLst>
          </p:cNvPr>
          <p:cNvSpPr txBox="1"/>
          <p:nvPr/>
        </p:nvSpPr>
        <p:spPr>
          <a:xfrm>
            <a:off x="471948" y="648929"/>
            <a:ext cx="8003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>
                <a:effectLst/>
                <a:latin typeface="Arial Black" panose="020B0A04020102020204" pitchFamily="34" charset="0"/>
              </a:rPr>
              <a:t>K-Nearest</a:t>
            </a:r>
            <a:r>
              <a:rPr lang="en-IN" sz="4000" b="1" i="1">
                <a:solidFill>
                  <a:srgbClr val="D5D5D5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1">
                <a:effectLst/>
                <a:latin typeface="Arial Black" panose="020B0A04020102020204" pitchFamily="34" charset="0"/>
              </a:rPr>
              <a:t>Neighbour (KNN)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pPr algn="l"/>
            <a:endParaRPr lang="en-IN" sz="4000" b="1" i="0">
              <a:solidFill>
                <a:srgbClr val="D5D5D5"/>
              </a:solidFill>
              <a:effectLst/>
              <a:latin typeface="Arial Black" panose="020B0A04020102020204" pitchFamily="34" charset="0"/>
            </a:endParaRPr>
          </a:p>
          <a:p>
            <a:br>
              <a:rPr lang="en-IN" sz="4000" b="1">
                <a:latin typeface="Arial Black" panose="020B0A04020102020204" pitchFamily="34" charset="0"/>
              </a:rPr>
            </a:br>
            <a:endParaRPr lang="en-IN" sz="4000" b="1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C0F06-FCAE-FEAE-D481-F26CCD6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38401"/>
            <a:ext cx="9733935" cy="28808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E327-73F7-6A38-45EB-11FFF8D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E6A71-9A65-ECBC-F044-139B74A3A81A}"/>
              </a:ext>
            </a:extLst>
          </p:cNvPr>
          <p:cNvSpPr txBox="1"/>
          <p:nvPr/>
        </p:nvSpPr>
        <p:spPr>
          <a:xfrm>
            <a:off x="560439" y="550606"/>
            <a:ext cx="89178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>
                <a:effectLst/>
                <a:latin typeface="Arial Black" panose="020B0A04020102020204" pitchFamily="34" charset="0"/>
              </a:rPr>
              <a:t>Ridge Logistic Regression</a:t>
            </a:r>
            <a:endParaRPr lang="en-IN" sz="4000" i="0">
              <a:effectLst/>
              <a:latin typeface="Arial Black" panose="020B0A04020102020204" pitchFamily="34" charset="0"/>
            </a:endParaRPr>
          </a:p>
          <a:p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B2B0-F25D-D033-6241-14D55B5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2123767"/>
            <a:ext cx="10078065" cy="2939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19A8-C43C-F4A3-C125-A2DED74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9FF53-5240-61CD-E4A5-0966F7974E53}"/>
              </a:ext>
            </a:extLst>
          </p:cNvPr>
          <p:cNvSpPr txBox="1"/>
          <p:nvPr/>
        </p:nvSpPr>
        <p:spPr>
          <a:xfrm>
            <a:off x="1022555" y="1233948"/>
            <a:ext cx="6331974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0BDBB-9AD9-A9B0-3463-6672F569530D}"/>
              </a:ext>
            </a:extLst>
          </p:cNvPr>
          <p:cNvSpPr txBox="1"/>
          <p:nvPr/>
        </p:nvSpPr>
        <p:spPr>
          <a:xfrm>
            <a:off x="511277" y="690936"/>
            <a:ext cx="7354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K-Means Clustering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206EF-6DBE-12CA-EAA0-9BE5678D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2408903"/>
            <a:ext cx="7944465" cy="2713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A4370-6924-8003-2D97-0088855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D6A5D-67C6-6E29-4B87-3B00F1455040}"/>
              </a:ext>
            </a:extLst>
          </p:cNvPr>
          <p:cNvSpPr txBox="1"/>
          <p:nvPr/>
        </p:nvSpPr>
        <p:spPr>
          <a:xfrm>
            <a:off x="707923" y="401049"/>
            <a:ext cx="4395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>
                <a:effectLst/>
                <a:latin typeface="Arial Black" panose="020B0A04020102020204" pitchFamily="34" charset="0"/>
              </a:rPr>
              <a:t>XG Boost</a:t>
            </a:r>
            <a:endParaRPr lang="en-IN" sz="5400" b="1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8BF-963D-2337-9088-C9B1360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8" y="2639962"/>
            <a:ext cx="7615084" cy="2477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3C731-3AF0-5384-1ECA-F8559F6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09C3-D665-E714-5D94-9005FC40902E}"/>
              </a:ext>
            </a:extLst>
          </p:cNvPr>
          <p:cNvSpPr txBox="1"/>
          <p:nvPr/>
        </p:nvSpPr>
        <p:spPr>
          <a:xfrm>
            <a:off x="137652" y="530942"/>
            <a:ext cx="93603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Support Vector Machine (SVM)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C619-3FC8-AD6F-FAD2-87145409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2521504"/>
            <a:ext cx="9222657" cy="2620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D86-0CDE-9951-0872-96CFFD0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9A96-61D3-228D-A527-0BC6B5E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582848"/>
            <a:ext cx="8761413" cy="1000077"/>
          </a:xfrm>
        </p:spPr>
        <p:txBody>
          <a:bodyPr>
            <a:normAutofit/>
          </a:bodyPr>
          <a:lstStyle/>
          <a:p>
            <a:r>
              <a:rPr lang="en-US" sz="4800" b="1">
                <a:latin typeface="Arial Black" panose="020B0A04020102020204" pitchFamily="34" charset="0"/>
              </a:rPr>
              <a:t>CONCLUSION</a:t>
            </a:r>
            <a:endParaRPr lang="en-IN" sz="4800" b="1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656-5A16-9140-CED5-82BCEE0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35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766D-CD75-4731-DB45-93E555195FD6}"/>
              </a:ext>
            </a:extLst>
          </p:cNvPr>
          <p:cNvSpPr txBox="1"/>
          <p:nvPr/>
        </p:nvSpPr>
        <p:spPr>
          <a:xfrm>
            <a:off x="559837" y="2267340"/>
            <a:ext cx="341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70C2-D08D-E381-4A2B-676B23F57F89}"/>
              </a:ext>
            </a:extLst>
          </p:cNvPr>
          <p:cNvSpPr txBox="1"/>
          <p:nvPr/>
        </p:nvSpPr>
        <p:spPr>
          <a:xfrm>
            <a:off x="0" y="2267340"/>
            <a:ext cx="1219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Eight machine learning algorithms were used for the Credit risk Prediction dataset: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Neighbour (KNN)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conducting various analyses and implementing different algorithms, we discovered that the Random Forest Regression Algorithm yielded the best results. Specifically, when using an 80-20 train-test ratio, we obtained a Accuracy of 74.5%, which is the Highest Accuracy  value compared to all the other errors we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Credit Risk dataset, we can conclude that the Random Forest Regression Algorithm is the most effective model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F4F-1139-2716-446C-69F36314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79" y="754872"/>
            <a:ext cx="8825658" cy="2677648"/>
          </a:xfrm>
        </p:spPr>
        <p:txBody>
          <a:bodyPr/>
          <a:lstStyle/>
          <a:p>
            <a:r>
              <a:rPr lang="en-US" sz="6600" b="1" i="1"/>
              <a:t>THANK YOU </a:t>
            </a:r>
            <a:endParaRPr lang="en-IN" sz="6600" b="1" i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Graphic 18" descr="Angel face with solid fill with solid fill">
            <a:extLst>
              <a:ext uri="{FF2B5EF4-FFF2-40B4-BE49-F238E27FC236}">
                <a16:creationId xmlns:a16="http://schemas.microsoft.com/office/drawing/2014/main" id="{7295EE65-9FFA-6DB8-9948-F0892CD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433" y="3646604"/>
            <a:ext cx="815159" cy="81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596A-DF7E-2525-9256-A1100AD39D2E}"/>
              </a:ext>
            </a:extLst>
          </p:cNvPr>
          <p:cNvSpPr txBox="1"/>
          <p:nvPr/>
        </p:nvSpPr>
        <p:spPr>
          <a:xfrm>
            <a:off x="10463312" y="368986"/>
            <a:ext cx="80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26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77E2-3448-B8E9-4BA5-69B78CFEC343}"/>
              </a:ext>
            </a:extLst>
          </p:cNvPr>
          <p:cNvSpPr txBox="1"/>
          <p:nvPr/>
        </p:nvSpPr>
        <p:spPr>
          <a:xfrm>
            <a:off x="4538869" y="4594087"/>
            <a:ext cx="1755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97C-C008-5FEC-8DF9-76557D0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1" y="606464"/>
            <a:ext cx="5283969" cy="853141"/>
          </a:xfrm>
        </p:spPr>
        <p:txBody>
          <a:bodyPr/>
          <a:lstStyle/>
          <a:p>
            <a:r>
              <a:rPr lang="en-US" sz="4400" b="1"/>
              <a:t>Objective:</a:t>
            </a:r>
            <a:endParaRPr lang="en-IN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2F4-8E6D-9A29-04E0-7E018CFE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6" y="5053778"/>
            <a:ext cx="8746129" cy="1543663"/>
          </a:xfrm>
          <a:noFill/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800" b="0" i="0" cap="none">
                <a:effectLst/>
                <a:latin typeface="Google Sans"/>
              </a:rPr>
              <a:t>D</a:t>
            </a:r>
            <a:r>
              <a:rPr lang="en-US" sz="2400" b="0" i="0" cap="none">
                <a:effectLst/>
                <a:latin typeface="Google Sans"/>
              </a:rPr>
              <a:t>etermines a borrower's ability to meet their debt obligations and the lender's aim when advancing credit. </a:t>
            </a:r>
            <a:endParaRPr lang="en-IN" sz="2400" cap="non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B68062-149C-D4CB-212A-724BEA2EB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5183"/>
              </p:ext>
            </p:extLst>
          </p:nvPr>
        </p:nvGraphicFramePr>
        <p:xfrm>
          <a:off x="1934548" y="1523999"/>
          <a:ext cx="7918245" cy="35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4F540B-132B-2A37-6EA3-373EE99ECFCB}"/>
              </a:ext>
            </a:extLst>
          </p:cNvPr>
          <p:cNvSpPr txBox="1"/>
          <p:nvPr/>
        </p:nvSpPr>
        <p:spPr>
          <a:xfrm>
            <a:off x="10562370" y="541175"/>
            <a:ext cx="5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07D-94B5-0052-2518-C92447F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/>
              <a:t>Dat</a:t>
            </a:r>
            <a:r>
              <a:rPr lang="en-IN" sz="6000" b="1" i="1"/>
              <a:t>a:</a:t>
            </a:r>
            <a:endParaRPr lang="en-IN" sz="60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908-3FBE-3C50-AB07-E9C29AF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9F24-EEE2-6348-1BB0-0D66DB1318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3665538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Structured and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972-AE26-48EF-0D4F-6831B03512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338" y="2289175"/>
            <a:ext cx="8094662" cy="135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Credit risk prediction involves leveraging both structured data, such as financial statements, and unstructured data, such as customer behavior patterns.</a:t>
            </a:r>
          </a:p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E755F-F6B2-B763-C5F2-67E7D7E716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041900"/>
            <a:ext cx="3303588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Big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876F-2EF2-862B-B4AA-BD2432B2CD8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694113"/>
            <a:ext cx="3146425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External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4B27B-9D7D-7B03-873A-A9B8744058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97338" y="5041900"/>
            <a:ext cx="8094662" cy="284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Dealing with large volumes of data requires efficient processing techniques, such as distributed computing or cloud-based solutions.</a:t>
            </a:r>
          </a:p>
          <a:p>
            <a:pPr marL="0" indent="0">
              <a:buNone/>
            </a:pPr>
            <a:endParaRPr lang="en-IN" sz="2000" b="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57AAA-893D-386C-A74A-134532BE4B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57600" y="3739961"/>
            <a:ext cx="8534400" cy="28479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Additional data sources like credit bureaus and economic indicators complement internal data to enhance the accuracy of credit risk prediction models.</a:t>
            </a:r>
          </a:p>
          <a:p>
            <a:pPr marL="0" indent="0">
              <a:buNone/>
            </a:pPr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0DB4F-B0B7-B435-86C2-DF1D4993DFB7}"/>
              </a:ext>
            </a:extLst>
          </p:cNvPr>
          <p:cNvSpPr txBox="1"/>
          <p:nvPr/>
        </p:nvSpPr>
        <p:spPr>
          <a:xfrm>
            <a:off x="1229084" y="6172438"/>
            <a:ext cx="1120877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Verdana"/>
                <a:ea typeface="Verdana"/>
              </a:rPr>
              <a:t>       The data consists of 21 columns and 1000 observations</a:t>
            </a:r>
            <a:r>
              <a:rPr lang="en-US" sz="2400"/>
              <a:t>.</a:t>
            </a:r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4716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7EC-AC84-D568-A0F8-4474FAFB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9" y="136331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/>
              </a:rPr>
              <a:t>Data Cleaning:</a:t>
            </a:r>
            <a:endParaRPr lang="en-IN" sz="4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2AB6B-7536-8199-73A3-7F9570E1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176CA-F514-A01C-FCA2-EFF0DDBCF7D6}"/>
              </a:ext>
            </a:extLst>
          </p:cNvPr>
          <p:cNvSpPr txBox="1"/>
          <p:nvPr/>
        </p:nvSpPr>
        <p:spPr>
          <a:xfrm>
            <a:off x="6567948" y="2428568"/>
            <a:ext cx="542740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100">
              <a:solidFill>
                <a:srgbClr val="D5D5D5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8FA46CC-2996-641F-C70B-1EC63BEE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5" r="-1"/>
          <a:stretch/>
        </p:blipFill>
        <p:spPr>
          <a:xfrm>
            <a:off x="6853447" y="1296611"/>
            <a:ext cx="4932082" cy="43552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89915-7D10-9402-04CC-44D63545E81E}"/>
              </a:ext>
            </a:extLst>
          </p:cNvPr>
          <p:cNvSpPr txBox="1"/>
          <p:nvPr/>
        </p:nvSpPr>
        <p:spPr>
          <a:xfrm>
            <a:off x="612475" y="2510287"/>
            <a:ext cx="5359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Removal of unwanted observations​</a:t>
            </a:r>
          </a:p>
          <a:p>
            <a:pPr marL="228600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Fixing Structural errors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  <a:p>
            <a:pPr marL="228600" lvl="1" indent="-228600">
              <a:buChar char="•"/>
            </a:pPr>
            <a:endParaRPr lang="en-IN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Managing Unwanted outliers​</a:t>
            </a:r>
          </a:p>
          <a:p>
            <a:pPr marL="228600" lvl="1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Handling missing data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2502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C9F-29E6-C8D1-9F72-540C928F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84" y="235076"/>
            <a:ext cx="11140750" cy="2677648"/>
          </a:xfrm>
        </p:spPr>
        <p:txBody>
          <a:bodyPr/>
          <a:lstStyle/>
          <a:p>
            <a:r>
              <a:rPr lang="en-IN" sz="4000" b="1" i="1">
                <a:latin typeface="Arial Black"/>
              </a:rPr>
              <a:t>Exploratory Data Analysis (EDA)</a:t>
            </a:r>
            <a:endParaRPr lang="en-IN" sz="4000" b="1" i="1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E73E-CEA5-FAF7-A8CE-884D4D1C648C}"/>
              </a:ext>
            </a:extLst>
          </p:cNvPr>
          <p:cNvSpPr txBox="1"/>
          <p:nvPr/>
        </p:nvSpPr>
        <p:spPr>
          <a:xfrm>
            <a:off x="10571584" y="485192"/>
            <a:ext cx="34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7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63D-76CA-A2D5-03BB-D27ED9242DB2}"/>
              </a:ext>
            </a:extLst>
          </p:cNvPr>
          <p:cNvSpPr txBox="1"/>
          <p:nvPr/>
        </p:nvSpPr>
        <p:spPr>
          <a:xfrm>
            <a:off x="895739" y="3427333"/>
            <a:ext cx="105249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cs typeface="Calibri"/>
              </a:rPr>
              <a:t>In EDA we find Heat map , Distribution </a:t>
            </a:r>
            <a:r>
              <a:rPr lang="en-US" i="1" err="1">
                <a:cs typeface="Calibri"/>
              </a:rPr>
              <a:t>polt</a:t>
            </a:r>
            <a:r>
              <a:rPr lang="en-US" i="1">
                <a:cs typeface="Calibri"/>
              </a:rPr>
              <a:t> , Box plot , Scatter plots , </a:t>
            </a:r>
            <a:r>
              <a:rPr lang="en-US" i="1">
                <a:ea typeface="+mn-lt"/>
                <a:cs typeface="+mn-lt"/>
              </a:rPr>
              <a:t>Pair plots </a:t>
            </a:r>
            <a:r>
              <a:rPr lang="en-US" i="1">
                <a:cs typeface="Calibri"/>
              </a:rPr>
              <a:t>and at last we have credit risk prediction Classification using EDA.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9B1-DBA0-65E2-EA7D-8CDA2F477BB9}"/>
              </a:ext>
            </a:extLst>
          </p:cNvPr>
          <p:cNvSpPr txBox="1"/>
          <p:nvPr/>
        </p:nvSpPr>
        <p:spPr>
          <a:xfrm>
            <a:off x="3677266" y="0"/>
            <a:ext cx="63713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B94D9-5880-FA75-3273-0150D9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2" y="3532969"/>
            <a:ext cx="5853630" cy="31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BCE3F-5576-7F3A-85E1-7EED7B768B75}"/>
              </a:ext>
            </a:extLst>
          </p:cNvPr>
          <p:cNvSpPr txBox="1"/>
          <p:nvPr/>
        </p:nvSpPr>
        <p:spPr>
          <a:xfrm>
            <a:off x="7132208" y="1649743"/>
            <a:ext cx="4906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i="1">
                <a:latin typeface="Roboto"/>
                <a:ea typeface="Roboto"/>
                <a:cs typeface="Roboto"/>
              </a:rPr>
              <a:t>  </a:t>
            </a:r>
            <a:r>
              <a:rPr lang="en-IN" sz="2400" b="1" i="1">
                <a:effectLst/>
                <a:latin typeface="Roboto"/>
                <a:ea typeface="Roboto"/>
                <a:cs typeface="Roboto"/>
              </a:rPr>
              <a:t>Pair plot</a:t>
            </a:r>
            <a:endParaRPr lang="en-IN" sz="2400" b="0" i="0">
              <a:effectLst/>
              <a:latin typeface="Roboto"/>
              <a:ea typeface="Roboto"/>
              <a:cs typeface="Roboto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26C059D-4173-8A04-67DD-9D12BDE3B486}"/>
              </a:ext>
            </a:extLst>
          </p:cNvPr>
          <p:cNvSpPr/>
          <p:nvPr/>
        </p:nvSpPr>
        <p:spPr>
          <a:xfrm>
            <a:off x="5083003" y="4809903"/>
            <a:ext cx="1012997" cy="584775"/>
          </a:xfrm>
          <a:prstGeom prst="leftArrow">
            <a:avLst>
              <a:gd name="adj1" fmla="val 50000"/>
              <a:gd name="adj2" fmla="val 668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E7B8EDE-972A-88B3-74AE-57C3BE2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6467"/>
            <a:ext cx="6096000" cy="33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90851B-DF10-052B-5739-0AFFAD26FD3F}"/>
              </a:ext>
            </a:extLst>
          </p:cNvPr>
          <p:cNvSpPr txBox="1"/>
          <p:nvPr/>
        </p:nvSpPr>
        <p:spPr>
          <a:xfrm>
            <a:off x="968366" y="4710512"/>
            <a:ext cx="42462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  <a:ea typeface="NSimSun"/>
              </a:rPr>
              <a:t>Scatter Plot of Duration and Amount</a:t>
            </a:r>
            <a:endParaRPr lang="en-US" sz="2400" b="1" i="0">
              <a:effectLst/>
              <a:latin typeface="Arial Black"/>
              <a:ea typeface="NSimSu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3C7979-C6AF-E449-AA0E-9EEE6E236C9F}"/>
              </a:ext>
            </a:extLst>
          </p:cNvPr>
          <p:cNvSpPr/>
          <p:nvPr/>
        </p:nvSpPr>
        <p:spPr>
          <a:xfrm>
            <a:off x="6329008" y="1578365"/>
            <a:ext cx="964005" cy="584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15B7-D111-EF11-9F41-2813CB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B54424-C6C1-A8E2-24CD-9EF1B3E0364D}"/>
              </a:ext>
            </a:extLst>
          </p:cNvPr>
          <p:cNvSpPr txBox="1"/>
          <p:nvPr/>
        </p:nvSpPr>
        <p:spPr>
          <a:xfrm>
            <a:off x="7445636" y="1395775"/>
            <a:ext cx="33626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>
                <a:effectLst/>
                <a:latin typeface="Arial Black"/>
              </a:rPr>
              <a:t>Scatter Plot of Duration and Age</a:t>
            </a:r>
            <a:endParaRPr lang="en-US" sz="2400" i="0">
              <a:effectLst/>
              <a:latin typeface="Arial Blac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B406-1123-60B2-E7DE-2BB8CDB6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" y="142532"/>
            <a:ext cx="6407573" cy="2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E262B7-CCD0-1E4F-FC4B-CD3A4DD16B3D}"/>
              </a:ext>
            </a:extLst>
          </p:cNvPr>
          <p:cNvSpPr/>
          <p:nvPr/>
        </p:nvSpPr>
        <p:spPr>
          <a:xfrm>
            <a:off x="6787619" y="1625966"/>
            <a:ext cx="6587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89C2-2B6E-E570-2FDF-D903F325A604}"/>
              </a:ext>
            </a:extLst>
          </p:cNvPr>
          <p:cNvSpPr txBox="1"/>
          <p:nvPr/>
        </p:nvSpPr>
        <p:spPr>
          <a:xfrm>
            <a:off x="7295535" y="48995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B25E-26BC-CE69-BDB1-E3CB21D8DE7C}"/>
              </a:ext>
            </a:extLst>
          </p:cNvPr>
          <p:cNvSpPr txBox="1"/>
          <p:nvPr/>
        </p:nvSpPr>
        <p:spPr>
          <a:xfrm>
            <a:off x="7447935" y="50519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E411-6D70-7510-8531-CEF6050B4076}"/>
              </a:ext>
            </a:extLst>
          </p:cNvPr>
          <p:cNvSpPr txBox="1"/>
          <p:nvPr/>
        </p:nvSpPr>
        <p:spPr>
          <a:xfrm>
            <a:off x="7600335" y="52043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C0F3-7C4E-85C5-6ADD-50B67139C7A3}"/>
              </a:ext>
            </a:extLst>
          </p:cNvPr>
          <p:cNvSpPr txBox="1"/>
          <p:nvPr/>
        </p:nvSpPr>
        <p:spPr>
          <a:xfrm>
            <a:off x="7737987" y="44540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0D6C-E936-EA49-9D78-DA1142FBD6AA}"/>
              </a:ext>
            </a:extLst>
          </p:cNvPr>
          <p:cNvSpPr txBox="1"/>
          <p:nvPr/>
        </p:nvSpPr>
        <p:spPr>
          <a:xfrm>
            <a:off x="7890387" y="46064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1709E-935B-02AB-8FF7-5DC28F348948}"/>
              </a:ext>
            </a:extLst>
          </p:cNvPr>
          <p:cNvSpPr txBox="1"/>
          <p:nvPr/>
        </p:nvSpPr>
        <p:spPr>
          <a:xfrm>
            <a:off x="1016921" y="4790268"/>
            <a:ext cx="41983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</a:rPr>
              <a:t>Scatter Plot of Amount and Age</a:t>
            </a:r>
            <a:endParaRPr lang="en-US" sz="2400" b="1" i="0">
              <a:effectLst/>
              <a:latin typeface="Arial Blac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33E-A884-5B55-8413-8B9A8874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9" y="3277722"/>
            <a:ext cx="6270343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93EA9AD-8D46-8503-6315-D1CDECB957FD}"/>
              </a:ext>
            </a:extLst>
          </p:cNvPr>
          <p:cNvSpPr/>
          <p:nvPr/>
        </p:nvSpPr>
        <p:spPr>
          <a:xfrm>
            <a:off x="4989660" y="4833281"/>
            <a:ext cx="768054" cy="41971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0548D-22B3-E001-10E7-64ED5F3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Credit Risk Prediction Classification Project </vt:lpstr>
      <vt:lpstr>PowerPoint Presentation</vt:lpstr>
      <vt:lpstr>Project Background/Introduction </vt:lpstr>
      <vt:lpstr>Objective:</vt:lpstr>
      <vt:lpstr>Data:</vt:lpstr>
      <vt:lpstr>Data Cleaning: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vakharia</dc:creator>
  <cp:revision>7</cp:revision>
  <dcterms:created xsi:type="dcterms:W3CDTF">2023-10-17T18:10:36Z</dcterms:created>
  <dcterms:modified xsi:type="dcterms:W3CDTF">2024-02-23T10:21:56Z</dcterms:modified>
</cp:coreProperties>
</file>