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88" r:id="rId4"/>
    <p:sldId id="297" r:id="rId5"/>
    <p:sldId id="298" r:id="rId6"/>
    <p:sldId id="291" r:id="rId7"/>
    <p:sldId id="287" r:id="rId8"/>
    <p:sldId id="273" r:id="rId9"/>
    <p:sldId id="282" r:id="rId10"/>
    <p:sldId id="292" r:id="rId11"/>
    <p:sldId id="293" r:id="rId12"/>
    <p:sldId id="294" r:id="rId13"/>
    <p:sldId id="295" r:id="rId14"/>
    <p:sldId id="296" r:id="rId15"/>
    <p:sldId id="286" r:id="rId16"/>
    <p:sldId id="285" r:id="rId17"/>
    <p:sldId id="264" r:id="rId18"/>
    <p:sldId id="265" r:id="rId19"/>
    <p:sldId id="266" r:id="rId20"/>
    <p:sldId id="268" r:id="rId21"/>
    <p:sldId id="272" r:id="rId22"/>
    <p:sldId id="277" r:id="rId23"/>
    <p:sldId id="281" r:id="rId24"/>
    <p:sldId id="280" r:id="rId25"/>
    <p:sldId id="279" r:id="rId26"/>
    <p:sldId id="278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8F6C-CAD3-41F1-AFD8-2FDF14F12D0D}" v="185" dt="2024-02-01T17:48:29.436"/>
    <p1510:client id="{6FE578CA-9ADE-464B-BED3-A49D046D6ECF}" v="48" dt="2024-02-01T12:32:31.464"/>
    <p1510:client id="{C086426E-0C7D-42A7-A957-92C2176DB329}" v="2079" dt="2024-02-01T17:03:24.460"/>
    <p1510:client id="{D8C36859-47BC-4617-9AF9-D2200EE05A8E}" v="24" dt="2024-02-01T15:41:5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25497F-A6E7-958E-44C2-A1454D860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D070-D048-49BB-3206-F45277461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CAC-6A7D-4DA1-9377-97681900CF1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F6E5-839B-58B5-BD9B-240F18CD4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EC46-DBFA-14B5-4E86-9825C9083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BF8-9330-4F2B-A331-95A2D999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9CD9-F3F5-402B-90AC-0C9BB7F6410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F97B-41D8-4C8D-826C-A7172837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63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C46-7918-4C36-A395-6575F5435E2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1010-E97A-46A7-923C-965B1D49A0F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5ECD-DDA1-4A4F-9C47-80DC74F9E80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15-6680-43E4-A6C0-DDFCCF82CFD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851-8D12-4566-A263-62186638AEDD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A0D-6FD0-4375-BCF8-EAE757FAB0F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2F4-44C0-4EB6-8FF3-6078D6E56C95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72DE-6E7C-4B3D-A080-1873C0A8049F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DB3F-96F9-44D2-80BB-129AF3606AD9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9FF-BF67-4D0C-AE96-C89AC179BB6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1EE-5EC3-4E60-89EC-A69D4EFDFDD9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FC87-EC23-440E-BB52-FEC686C44C88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4C9CE-DB2F-7663-067C-A27CBC3D4025}"/>
              </a:ext>
            </a:extLst>
          </p:cNvPr>
          <p:cNvGrpSpPr/>
          <p:nvPr/>
        </p:nvGrpSpPr>
        <p:grpSpPr>
          <a:xfrm>
            <a:off x="4684959" y="-457046"/>
            <a:ext cx="7880266" cy="7862597"/>
            <a:chOff x="4684959" y="-478974"/>
            <a:chExt cx="7880266" cy="7862597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1A8A14C-561C-7A37-392B-2E2BE3861AB5}"/>
                </a:ext>
              </a:extLst>
            </p:cNvPr>
            <p:cNvSpPr/>
            <p:nvPr/>
          </p:nvSpPr>
          <p:spPr>
            <a:xfrm>
              <a:off x="9843795" y="2052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6CC83C2-4D7B-4C86-2CDB-626026478E7F}"/>
                </a:ext>
              </a:extLst>
            </p:cNvPr>
            <p:cNvSpPr/>
            <p:nvPr/>
          </p:nvSpPr>
          <p:spPr>
            <a:xfrm>
              <a:off x="11109649" y="93616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FE1DC28-1299-884A-6CED-449A7A200CAD}"/>
                </a:ext>
              </a:extLst>
            </p:cNvPr>
            <p:cNvSpPr/>
            <p:nvPr/>
          </p:nvSpPr>
          <p:spPr>
            <a:xfrm>
              <a:off x="9843795" y="166706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67C5C4E-A59F-A0DB-FAEC-2B4B6407A699}"/>
                </a:ext>
              </a:extLst>
            </p:cNvPr>
            <p:cNvSpPr/>
            <p:nvPr/>
          </p:nvSpPr>
          <p:spPr>
            <a:xfrm>
              <a:off x="11109649" y="-4618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3084811-FE5F-1BB4-7C40-6C9D969AFD88}"/>
                </a:ext>
              </a:extLst>
            </p:cNvPr>
            <p:cNvSpPr/>
            <p:nvPr/>
          </p:nvSpPr>
          <p:spPr>
            <a:xfrm>
              <a:off x="9843795" y="312886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290C1C0-1A48-66A4-955F-542F7C07FF00}"/>
                </a:ext>
              </a:extLst>
            </p:cNvPr>
            <p:cNvSpPr/>
            <p:nvPr/>
          </p:nvSpPr>
          <p:spPr>
            <a:xfrm>
              <a:off x="11109649" y="242750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D3D5FA1-B3CB-2B64-FFA7-F0298B839C4B}"/>
                </a:ext>
              </a:extLst>
            </p:cNvPr>
            <p:cNvSpPr/>
            <p:nvPr/>
          </p:nvSpPr>
          <p:spPr>
            <a:xfrm>
              <a:off x="9843795" y="4575105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079780F-6965-2D74-9805-B3C132B0EF1B}"/>
                </a:ext>
              </a:extLst>
            </p:cNvPr>
            <p:cNvSpPr/>
            <p:nvPr/>
          </p:nvSpPr>
          <p:spPr>
            <a:xfrm>
              <a:off x="11109649" y="387375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773B3404-6C0A-388B-FA11-9C34921D32E3}"/>
                </a:ext>
              </a:extLst>
            </p:cNvPr>
            <p:cNvSpPr/>
            <p:nvPr/>
          </p:nvSpPr>
          <p:spPr>
            <a:xfrm>
              <a:off x="11041223" y="536510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06F9778-1352-F9DF-14BB-956B48C626E7}"/>
                </a:ext>
              </a:extLst>
            </p:cNvPr>
            <p:cNvSpPr/>
            <p:nvPr/>
          </p:nvSpPr>
          <p:spPr>
            <a:xfrm>
              <a:off x="9843795" y="60959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599E7E2-AFA2-ECAB-80C7-1DBF3038D4CB}"/>
                </a:ext>
              </a:extLst>
            </p:cNvPr>
            <p:cNvSpPr/>
            <p:nvPr/>
          </p:nvSpPr>
          <p:spPr>
            <a:xfrm>
              <a:off x="8577941" y="234041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FF3348F-01A9-6ACD-DE86-A76B49BF2B70}"/>
                </a:ext>
              </a:extLst>
            </p:cNvPr>
            <p:cNvSpPr/>
            <p:nvPr/>
          </p:nvSpPr>
          <p:spPr>
            <a:xfrm>
              <a:off x="8577941" y="90662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A9276123-2359-178C-2BF3-04F10666A9FA}"/>
                </a:ext>
              </a:extLst>
            </p:cNvPr>
            <p:cNvSpPr/>
            <p:nvPr/>
          </p:nvSpPr>
          <p:spPr>
            <a:xfrm>
              <a:off x="8577941" y="-4789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DD0C7ED-2926-9FF0-BE08-5F454709A979}"/>
                </a:ext>
              </a:extLst>
            </p:cNvPr>
            <p:cNvSpPr/>
            <p:nvPr/>
          </p:nvSpPr>
          <p:spPr>
            <a:xfrm>
              <a:off x="7312087" y="157997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3C411-207C-884C-6920-404ACA345E95}"/>
                </a:ext>
              </a:extLst>
            </p:cNvPr>
            <p:cNvSpPr/>
            <p:nvPr/>
          </p:nvSpPr>
          <p:spPr>
            <a:xfrm>
              <a:off x="7312087" y="19671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AB67666-BBEC-90C1-D427-A3466E4D540F}"/>
                </a:ext>
              </a:extLst>
            </p:cNvPr>
            <p:cNvSpPr/>
            <p:nvPr/>
          </p:nvSpPr>
          <p:spPr>
            <a:xfrm>
              <a:off x="8540619" y="519093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35F2F42-9D98-5151-A152-A6469DEC4B48}"/>
                </a:ext>
              </a:extLst>
            </p:cNvPr>
            <p:cNvSpPr/>
            <p:nvPr/>
          </p:nvSpPr>
          <p:spPr>
            <a:xfrm>
              <a:off x="8528179" y="37726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885175F0-83F4-434B-2C0E-211C3C952986}"/>
                </a:ext>
              </a:extLst>
            </p:cNvPr>
            <p:cNvSpPr/>
            <p:nvPr/>
          </p:nvSpPr>
          <p:spPr>
            <a:xfrm>
              <a:off x="7321418" y="58743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B6F783-64F3-1CD0-1F0A-5FC70F180C7C}"/>
                </a:ext>
              </a:extLst>
            </p:cNvPr>
            <p:cNvSpPr/>
            <p:nvPr/>
          </p:nvSpPr>
          <p:spPr>
            <a:xfrm>
              <a:off x="7277877" y="44818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CAE3139C-575F-2DE1-DF92-B0576B5DE267}"/>
                </a:ext>
              </a:extLst>
            </p:cNvPr>
            <p:cNvSpPr/>
            <p:nvPr/>
          </p:nvSpPr>
          <p:spPr>
            <a:xfrm>
              <a:off x="7319864" y="296323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774EFB4-D1E8-A20E-DA9D-A162856A246E}"/>
                </a:ext>
              </a:extLst>
            </p:cNvPr>
            <p:cNvSpPr/>
            <p:nvPr/>
          </p:nvSpPr>
          <p:spPr>
            <a:xfrm>
              <a:off x="4684959" y="596739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2B8A735-3246-BDBB-8683-F55B91350397}"/>
                </a:ext>
              </a:extLst>
            </p:cNvPr>
            <p:cNvSpPr/>
            <p:nvPr/>
          </p:nvSpPr>
          <p:spPr>
            <a:xfrm>
              <a:off x="4684959" y="45291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D9DCA65-0FB0-6DD3-1971-F16EB4599BF1}"/>
                </a:ext>
              </a:extLst>
            </p:cNvPr>
            <p:cNvSpPr/>
            <p:nvPr/>
          </p:nvSpPr>
          <p:spPr>
            <a:xfrm>
              <a:off x="5993362" y="379285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86556E1-AC86-AE7E-AF93-22E513A8F013}"/>
                </a:ext>
              </a:extLst>
            </p:cNvPr>
            <p:cNvSpPr/>
            <p:nvPr/>
          </p:nvSpPr>
          <p:spPr>
            <a:xfrm>
              <a:off x="6018242" y="524302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3AAACF-D639-04CE-E0A3-F5C2AF5D29BF}"/>
              </a:ext>
            </a:extLst>
          </p:cNvPr>
          <p:cNvSpPr txBox="1"/>
          <p:nvPr/>
        </p:nvSpPr>
        <p:spPr>
          <a:xfrm>
            <a:off x="-58444" y="1382546"/>
            <a:ext cx="80034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rial Black"/>
              </a:rPr>
              <a:t>Concrete Strength Prediction</a:t>
            </a:r>
            <a:endParaRPr lang="en-IN" sz="360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F742-D846-388D-FC1E-89639D67AE9A}"/>
              </a:ext>
            </a:extLst>
          </p:cNvPr>
          <p:cNvSpPr txBox="1"/>
          <p:nvPr/>
        </p:nvSpPr>
        <p:spPr>
          <a:xfrm>
            <a:off x="174756" y="3792859"/>
            <a:ext cx="34309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arenR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K.MANIKANTA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D.BHARATH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ARYAN VAKHARIA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A.VASUDEV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A.AAKASH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F0153-33BB-708A-1290-863FAEC7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4" y="77037"/>
            <a:ext cx="1047975" cy="11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FE1E-FFBB-A7A8-0CF7-9A4CDE1F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" y="75222"/>
            <a:ext cx="1117203" cy="112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4393-3437-30CD-A74B-5937D270E534}"/>
              </a:ext>
            </a:extLst>
          </p:cNvPr>
          <p:cNvSpPr txBox="1"/>
          <p:nvPr/>
        </p:nvSpPr>
        <p:spPr>
          <a:xfrm>
            <a:off x="98945" y="6082459"/>
            <a:ext cx="620791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AURORA’S DEGREE AND P.G. COLLEGE 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(B.SC. COMPUTER SCIENCE &amp;  DATA SCIENCE)​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906A-B8C7-EE28-6F9A-30DE68F5EBEA}"/>
              </a:ext>
            </a:extLst>
          </p:cNvPr>
          <p:cNvSpPr txBox="1"/>
          <p:nvPr/>
        </p:nvSpPr>
        <p:spPr>
          <a:xfrm>
            <a:off x="1238421" y="2195645"/>
            <a:ext cx="53756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REGRESSION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5EC74-6D77-9B9D-A9D2-5C919FA343FE}"/>
              </a:ext>
            </a:extLst>
          </p:cNvPr>
          <p:cNvSpPr txBox="1"/>
          <p:nvPr/>
        </p:nvSpPr>
        <p:spPr>
          <a:xfrm>
            <a:off x="11588978" y="6578417"/>
            <a:ext cx="603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 Black"/>
                <a:cs typeface="Calibri"/>
              </a:rPr>
              <a:t>1</a:t>
            </a:r>
            <a:endParaRPr lang="en-US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039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5D0D-3E7F-65E4-E006-93251F8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10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showing cement and cement&#10;&#10;Description automatically generated">
            <a:extLst>
              <a:ext uri="{FF2B5EF4-FFF2-40B4-BE49-F238E27FC236}">
                <a16:creationId xmlns:a16="http://schemas.microsoft.com/office/drawing/2014/main" id="{4796CC66-7BA2-4147-55BB-05AC018E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" y="2241550"/>
            <a:ext cx="4788131" cy="4114800"/>
          </a:xfrm>
          <a:prstGeom prst="rect">
            <a:avLst/>
          </a:prstGeom>
        </p:spPr>
      </p:pic>
      <p:pic>
        <p:nvPicPr>
          <p:cNvPr id="6" name="Picture 5" descr="A graph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55E406D5-DB36-3B99-D2AF-A392284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79" y="2241550"/>
            <a:ext cx="470982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EA265-0033-28ED-BD6C-089DBF0B5574}"/>
              </a:ext>
            </a:extLst>
          </p:cNvPr>
          <p:cNvSpPr txBox="1"/>
          <p:nvPr/>
        </p:nvSpPr>
        <p:spPr>
          <a:xfrm>
            <a:off x="1913329" y="135939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A036-FC71-2FE2-7A50-7C6ED49F9F03}"/>
              </a:ext>
            </a:extLst>
          </p:cNvPr>
          <p:cNvSpPr txBox="1"/>
          <p:nvPr/>
        </p:nvSpPr>
        <p:spPr>
          <a:xfrm>
            <a:off x="7521854" y="1359397"/>
            <a:ext cx="2653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BLAST FURNACE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DF8A-E4AD-FA45-3DD8-D71B9A9F0463}"/>
              </a:ext>
            </a:extLst>
          </p:cNvPr>
          <p:cNvSpPr txBox="1"/>
          <p:nvPr/>
        </p:nvSpPr>
        <p:spPr>
          <a:xfrm>
            <a:off x="4827972" y="501855"/>
            <a:ext cx="253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Black" panose="020B0A04020102020204" pitchFamily="34" charset="0"/>
              </a:rPr>
              <a:t>BOX PLOT</a:t>
            </a:r>
            <a:endParaRPr lang="en-IN" sz="2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3FE3-8F58-A9FD-7170-1563B10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74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11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with a blue square&#10;&#10;Description automatically generated">
            <a:extLst>
              <a:ext uri="{FF2B5EF4-FFF2-40B4-BE49-F238E27FC236}">
                <a16:creationId xmlns:a16="http://schemas.microsoft.com/office/drawing/2014/main" id="{77D9E7FE-2356-B42B-C8FB-7EA4662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" y="1207140"/>
            <a:ext cx="4693444" cy="4114800"/>
          </a:xfrm>
          <a:prstGeom prst="rect">
            <a:avLst/>
          </a:prstGeom>
        </p:spPr>
      </p:pic>
      <p:pic>
        <p:nvPicPr>
          <p:cNvPr id="6" name="Picture 5" descr="A graph of water and water&#10;&#10;Description automatically generated">
            <a:extLst>
              <a:ext uri="{FF2B5EF4-FFF2-40B4-BE49-F238E27FC236}">
                <a16:creationId xmlns:a16="http://schemas.microsoft.com/office/drawing/2014/main" id="{C938C7BF-CADA-4A48-DABA-8697868D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65" y="1208843"/>
            <a:ext cx="4703944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C5C20-C632-DD69-4991-42FBBB77BA9D}"/>
              </a:ext>
            </a:extLst>
          </p:cNvPr>
          <p:cNvSpPr txBox="1"/>
          <p:nvPr/>
        </p:nvSpPr>
        <p:spPr>
          <a:xfrm>
            <a:off x="2247626" y="405668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FLY 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D8670-C555-62CE-C99C-AA75EDC5C6D5}"/>
              </a:ext>
            </a:extLst>
          </p:cNvPr>
          <p:cNvSpPr txBox="1"/>
          <p:nvPr/>
        </p:nvSpPr>
        <p:spPr>
          <a:xfrm>
            <a:off x="8353494" y="404572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92774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774-8024-3E19-845E-B6B8C95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12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of a graph showing a blue rectangle&#10;&#10;Description automatically generated">
            <a:extLst>
              <a:ext uri="{FF2B5EF4-FFF2-40B4-BE49-F238E27FC236}">
                <a16:creationId xmlns:a16="http://schemas.microsoft.com/office/drawing/2014/main" id="{D3441529-1E7B-91FC-35C6-C79DACA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1371600"/>
            <a:ext cx="467921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7230A-EBAC-0B65-A237-ACF2AE3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93" y="1371600"/>
            <a:ext cx="4725591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D648-0A7A-77EB-12C9-65B290D3FD74}"/>
              </a:ext>
            </a:extLst>
          </p:cNvPr>
          <p:cNvSpPr txBox="1"/>
          <p:nvPr/>
        </p:nvSpPr>
        <p:spPr>
          <a:xfrm>
            <a:off x="1408878" y="470320"/>
            <a:ext cx="3102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SUPER PLASTICIZER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8B0E-12DE-9F49-0D48-3F0D72158221}"/>
              </a:ext>
            </a:extLst>
          </p:cNvPr>
          <p:cNvSpPr txBox="1"/>
          <p:nvPr/>
        </p:nvSpPr>
        <p:spPr>
          <a:xfrm>
            <a:off x="7553120" y="459392"/>
            <a:ext cx="348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14506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44-9733-562F-31AA-9F36FCA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13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BB09-A834-9F68-0EF7-D7223AD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0" y="1312416"/>
            <a:ext cx="4724230" cy="4114800"/>
          </a:xfrm>
          <a:prstGeom prst="rect">
            <a:avLst/>
          </a:prstGeom>
        </p:spPr>
      </p:pic>
      <p:pic>
        <p:nvPicPr>
          <p:cNvPr id="6" name="Picture 5" descr="A graph with a bar graph and numbers&#10;&#10;Description automatically generated">
            <a:extLst>
              <a:ext uri="{FF2B5EF4-FFF2-40B4-BE49-F238E27FC236}">
                <a16:creationId xmlns:a16="http://schemas.microsoft.com/office/drawing/2014/main" id="{B87E8B34-0618-95B1-BF7F-B9E4C5B5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70" y="1312416"/>
            <a:ext cx="475570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C54E4-0628-3941-5DA8-A6DB79B6D45B}"/>
              </a:ext>
            </a:extLst>
          </p:cNvPr>
          <p:cNvSpPr txBox="1"/>
          <p:nvPr/>
        </p:nvSpPr>
        <p:spPr>
          <a:xfrm>
            <a:off x="1885813" y="449524"/>
            <a:ext cx="3135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FINE AGGREGATE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34D-4091-E3CC-8897-0C7FF37CD7CF}"/>
              </a:ext>
            </a:extLst>
          </p:cNvPr>
          <p:cNvSpPr txBox="1"/>
          <p:nvPr/>
        </p:nvSpPr>
        <p:spPr>
          <a:xfrm>
            <a:off x="8616630" y="481319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369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592A-91D8-A430-7E92-ED629F4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rgbClr val="000000"/>
                </a:solidFill>
                <a:latin typeface="Arial Black"/>
              </a:rPr>
              <a:pPr/>
              <a:t>14</a:t>
            </a:fld>
            <a:endParaRPr lang="en-US" sz="2000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7A74-C26B-AAD7-739C-DBD7FCCF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6" y="1371600"/>
            <a:ext cx="4700016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AD40-B454-4719-9F45-72402127ABFA}"/>
              </a:ext>
            </a:extLst>
          </p:cNvPr>
          <p:cNvSpPr txBox="1"/>
          <p:nvPr/>
        </p:nvSpPr>
        <p:spPr>
          <a:xfrm>
            <a:off x="2116058" y="59205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CC_STRENGTH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1327-08F4-0F79-036E-8416596C3292}"/>
              </a:ext>
            </a:extLst>
          </p:cNvPr>
          <p:cNvSpPr txBox="1"/>
          <p:nvPr/>
        </p:nvSpPr>
        <p:spPr>
          <a:xfrm>
            <a:off x="6743566" y="1105287"/>
            <a:ext cx="333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/>
              <a:t>Box plot</a:t>
            </a:r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18B3-6261-E605-403D-2DD1EDCFD709}"/>
              </a:ext>
            </a:extLst>
          </p:cNvPr>
          <p:cNvSpPr txBox="1"/>
          <p:nvPr/>
        </p:nvSpPr>
        <p:spPr>
          <a:xfrm>
            <a:off x="7454096" y="1874728"/>
            <a:ext cx="41668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It is a simple way to visualize the shape of our data. It makes comparing characteristics of data between categories very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769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4E6F4D-A96B-97D3-5390-F10B4E509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78" y="1847553"/>
            <a:ext cx="4846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36FA0-F141-FABA-DFF3-CEE41C0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9" y="1847999"/>
            <a:ext cx="4810907" cy="4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F628-0009-5563-8787-D322BE8D7F84}"/>
              </a:ext>
            </a:extLst>
          </p:cNvPr>
          <p:cNvSpPr txBox="1"/>
          <p:nvPr/>
        </p:nvSpPr>
        <p:spPr>
          <a:xfrm>
            <a:off x="731914" y="1185985"/>
            <a:ext cx="45060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 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/>
              </a:rPr>
              <a:t>SCATTER PLOT OF  FLYASH</a:t>
            </a:r>
            <a:endParaRPr lang="en-US" sz="2800">
              <a:latin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6EA1-622F-FE08-7053-1E25D39BCD23}"/>
              </a:ext>
            </a:extLst>
          </p:cNvPr>
          <p:cNvSpPr txBox="1"/>
          <p:nvPr/>
        </p:nvSpPr>
        <p:spPr>
          <a:xfrm>
            <a:off x="7065974" y="1122506"/>
            <a:ext cx="48079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SCATTER PLOT OF CEMENT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B22-761E-0082-2469-0BF90E7A9D8C}"/>
              </a:ext>
            </a:extLst>
          </p:cNvPr>
          <p:cNvSpPr txBox="1"/>
          <p:nvPr/>
        </p:nvSpPr>
        <p:spPr>
          <a:xfrm>
            <a:off x="152479" y="300995"/>
            <a:ext cx="11721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SCATTER PLOT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CB2-7E37-4E0A-3D86-8DF48E6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135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15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156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7EF853-1198-11EC-E7F6-9807FF456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201461"/>
            <a:ext cx="6834023" cy="55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B87BC-7984-DC53-01F0-05A3075095A5}"/>
              </a:ext>
            </a:extLst>
          </p:cNvPr>
          <p:cNvSpPr txBox="1"/>
          <p:nvPr/>
        </p:nvSpPr>
        <p:spPr>
          <a:xfrm>
            <a:off x="188140" y="123077"/>
            <a:ext cx="1189619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>
                <a:ea typeface="Calibri Light" panose="020F0302020204030204" pitchFamily="34" charset="0"/>
                <a:cs typeface="Calibri Light"/>
              </a:rPr>
              <a:t>CONCRETE COMPRESSIVE STRENGTH GIVING OUT THE LINEAER REGRESSION USING CEMENT DATA </a:t>
            </a:r>
            <a:endParaRPr lang="en-IN" sz="3600" b="1"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FE4D-730A-5D15-D15F-05325DB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23" y="6491422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61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6B14F-0A0B-A394-4145-7E8BCC8E9C4D}"/>
              </a:ext>
            </a:extLst>
          </p:cNvPr>
          <p:cNvSpPr txBox="1"/>
          <p:nvPr/>
        </p:nvSpPr>
        <p:spPr>
          <a:xfrm>
            <a:off x="460809" y="513579"/>
            <a:ext cx="1113230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>
                <a:latin typeface="Arial Black" panose="020B0A04020102020204" pitchFamily="34" charset="0"/>
              </a:rPr>
              <a:t>Linear Regression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FF2F-2C0F-1E93-42D0-7DCD566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004" y="6493673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394AB-A8D4-F8A5-13C6-2892FC27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758"/>
              </p:ext>
            </p:extLst>
          </p:nvPr>
        </p:nvGraphicFramePr>
        <p:xfrm>
          <a:off x="1144972" y="1377334"/>
          <a:ext cx="10281038" cy="5167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8.1254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103.5824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8.0707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70-30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7.8627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10.0395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10.0372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</a:p>
                    <a:p>
                      <a:pPr algn="ctr"/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</a:t>
                      </a:r>
                      <a:r>
                        <a:rPr lang="en-IN" sz="2400"/>
                        <a:t>.3127</a:t>
                      </a:r>
                      <a:endParaRPr lang="en-US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04-38B3-27EB-B2DD-39E0167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7" y="352529"/>
            <a:ext cx="5390868" cy="1280890"/>
          </a:xfrm>
        </p:spPr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Random Forest</a:t>
            </a:r>
            <a:br>
              <a:rPr lang="en-IN" b="1"/>
            </a:b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AAE7-1A53-DB1C-5447-0BBE3D5E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41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18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C2847-1574-CECA-4B32-902A7016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7915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34.6264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4.6955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5.8844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36.5034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4.7877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6.0418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37.3213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4.7377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6.1091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34.9917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4.5233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5.9153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38.0660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4.7051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6.1697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37.5765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4.6373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6.1299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18D0-2AF6-74B2-32AC-4B6385F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45" y="278002"/>
            <a:ext cx="7907855" cy="1612686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Ridge Regression</a:t>
            </a:r>
            <a:b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6DF7-5EF9-F659-2805-68AF0BC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22" y="649062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19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CD445F-5322-EA82-009C-09F575F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2903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106.5231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8.1262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10.3210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103.6145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8.0719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10.1791</a:t>
                      </a: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100.8336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7.8650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65-35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7.9204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10.0372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8D9D-3D71-74A7-17E5-B967B48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28" y="6444062"/>
            <a:ext cx="3502742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2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DA423-0912-3C55-AE8F-74763E85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7938"/>
              </p:ext>
            </p:extLst>
          </p:nvPr>
        </p:nvGraphicFramePr>
        <p:xfrm>
          <a:off x="1984489" y="1151222"/>
          <a:ext cx="8114891" cy="49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91">
                  <a:extLst>
                    <a:ext uri="{9D8B030D-6E8A-4147-A177-3AD203B41FA5}">
                      <a16:colId xmlns:a16="http://schemas.microsoft.com/office/drawing/2014/main" val="999675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1871397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    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 Slide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96364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Imported Libraries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u="none"/>
                        <a:t> 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8123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</a:t>
                      </a:r>
                      <a:r>
                        <a:rPr lang="en-IN" b="1" err="1"/>
                        <a:t>Techinical</a:t>
                      </a:r>
                      <a:r>
                        <a:rPr lang="en-IN" b="1"/>
                        <a:t> Approximations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 i="1"/>
                        <a:t>                                     4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1787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/>
                        <a:t>                  </a:t>
                      </a:r>
                      <a:r>
                        <a:rPr lang="en-IN" b="1"/>
                        <a:t>Project Background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9598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Data Quality Matters 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6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7170"/>
                  </a:ext>
                </a:extLst>
              </a:tr>
              <a:tr h="1076184">
                <a:tc>
                  <a:txBody>
                    <a:bodyPr/>
                    <a:lstStyle/>
                    <a:p>
                      <a:pPr lvl="1"/>
                      <a:r>
                        <a:rPr lang="en-IN" b="1"/>
                        <a:t>                       EDA</a:t>
                      </a:r>
                      <a:endParaRPr lang="en-US"/>
                    </a:p>
                    <a:p>
                      <a:pPr lvl="1">
                        <a:buNone/>
                      </a:pPr>
                      <a:r>
                        <a:rPr lang="en-IN" b="1"/>
                        <a:t>(</a:t>
                      </a:r>
                      <a:r>
                        <a:rPr lang="en-IN" b="1" err="1"/>
                        <a:t>Pairplots,Heatmap,Distribution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Plot,Box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plots,Scatter</a:t>
                      </a:r>
                      <a:r>
                        <a:rPr lang="en-IN" b="1"/>
                        <a:t> plots)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43357"/>
                  </a:ext>
                </a:extLst>
              </a:tr>
              <a:tr h="75082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Machine learning Algorithms compression test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0925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Appendix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 i="1"/>
                        <a:t>21</a:t>
                      </a:r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209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         C</a:t>
                      </a:r>
                      <a:r>
                        <a:rPr lang="en-IN" b="1" i="0"/>
                        <a:t>onclusion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6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72AA-4FCC-FF22-DB44-CC9A0854A533}"/>
              </a:ext>
            </a:extLst>
          </p:cNvPr>
          <p:cNvSpPr txBox="1"/>
          <p:nvPr/>
        </p:nvSpPr>
        <p:spPr>
          <a:xfrm>
            <a:off x="4631240" y="128020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INDEX</a:t>
            </a:r>
            <a:endParaRPr lang="en-IN" sz="5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BEA-8D44-450C-721A-DED07F2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89" y="335681"/>
            <a:ext cx="5743808" cy="1614430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Lasso</a:t>
            </a:r>
            <a: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Regression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i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7567-3119-A001-071A-2862377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72" y="6495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19CFA-2467-FEF6-A70F-651F8BF7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4529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107.2080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8.1472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10.3541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104.8714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8.0974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10.2405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0.5906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101.1815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7.8825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10.0589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100.8840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100.2494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10.3077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55-45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8.1341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10.2691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2E7-16C1-460B-75A4-F360E27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4" y="108990"/>
            <a:ext cx="8062837" cy="236113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ML Algorithms Evaluation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5AF9-6889-4C43-6349-B5275FD4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514" y="6493525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CCF4B-81CA-E474-44AB-8AA8F3BE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3062"/>
              </p:ext>
            </p:extLst>
          </p:nvPr>
        </p:nvGraphicFramePr>
        <p:xfrm>
          <a:off x="1178560" y="2149337"/>
          <a:ext cx="9834880" cy="3137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2293919984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233006122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ML </a:t>
                      </a:r>
                      <a:r>
                        <a:rPr lang="en-US" sz="2900" err="1"/>
                        <a:t>ALgorithm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MSE</a:t>
                      </a:r>
                      <a:endParaRPr lang="en-IN" sz="2900"/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374276009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Linear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73008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Ridge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132861219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>
                          <a:solidFill>
                            <a:srgbClr val="FF0000"/>
                          </a:solidFill>
                        </a:rPr>
                        <a:t>Lasso Regression</a:t>
                      </a:r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28593207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Random Forest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34.6264</a:t>
                      </a:r>
                      <a:endParaRPr lang="en-IN" sz="3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10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7F6-5627-40FB-834B-F288380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3" y="447129"/>
            <a:ext cx="10460551" cy="1275408"/>
          </a:xfrm>
        </p:spPr>
        <p:txBody>
          <a:bodyPr>
            <a:normAutofit/>
          </a:bodyPr>
          <a:lstStyle/>
          <a:p>
            <a:pPr algn="ctr"/>
            <a:r>
              <a:rPr lang="en-IN" sz="5400" b="1">
                <a:latin typeface="Arial Black"/>
              </a:rPr>
              <a:t>APPENDIX: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BBD1-44E0-D5C6-E836-E9396F4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46" y="6491136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F3B6-662C-4C67-421D-2F2DF41105B8}"/>
              </a:ext>
            </a:extLst>
          </p:cNvPr>
          <p:cNvSpPr txBox="1"/>
          <p:nvPr/>
        </p:nvSpPr>
        <p:spPr>
          <a:xfrm>
            <a:off x="942906" y="1940632"/>
            <a:ext cx="1026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next coming part of appendix have code picture of following </a:t>
            </a:r>
          </a:p>
          <a:p>
            <a:r>
              <a:rPr lang="en-US" b="1">
                <a:cs typeface="Calibri"/>
              </a:rPr>
              <a:t> * Linear regression </a:t>
            </a:r>
          </a:p>
          <a:p>
            <a:r>
              <a:rPr lang="en-US" b="1">
                <a:cs typeface="Calibri"/>
              </a:rPr>
              <a:t>  *Rigid regression</a:t>
            </a:r>
          </a:p>
          <a:p>
            <a:r>
              <a:rPr lang="en-US" b="1">
                <a:cs typeface="Calibri"/>
              </a:rPr>
              <a:t>  *Lasso regression and </a:t>
            </a:r>
          </a:p>
          <a:p>
            <a:r>
              <a:rPr lang="en-US" b="1">
                <a:cs typeface="Calibri"/>
              </a:rPr>
              <a:t>  *Random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4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7EB-4399-07A0-C671-CD7F4BB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0" y="624110"/>
            <a:ext cx="11508140" cy="128089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Linear</a:t>
            </a:r>
            <a:r>
              <a:rPr lang="en-US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967B-4382-87DD-40B0-D795CE3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BEE6-84E2-029A-3973-56723EEC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80424"/>
            <a:ext cx="10013548" cy="3574090"/>
          </a:xfrm>
        </p:spPr>
      </p:pic>
    </p:spTree>
    <p:extLst>
      <p:ext uri="{BB962C8B-B14F-4D97-AF65-F5344CB8AC3E}">
        <p14:creationId xmlns:p14="http://schemas.microsoft.com/office/powerpoint/2010/main" val="34985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E55-F160-9772-67D7-AC2A66D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24" y="433610"/>
            <a:ext cx="11049672" cy="128089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Rigid</a:t>
            </a:r>
            <a:r>
              <a:rPr lang="en-US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0C16-996C-AA9C-1713-0A63D9B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4D2F90-B611-A9AC-2A61-CB8CB3A3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1" y="2207116"/>
            <a:ext cx="9411516" cy="3101609"/>
          </a:xfrm>
        </p:spPr>
      </p:pic>
    </p:spTree>
    <p:extLst>
      <p:ext uri="{BB962C8B-B14F-4D97-AF65-F5344CB8AC3E}">
        <p14:creationId xmlns:p14="http://schemas.microsoft.com/office/powerpoint/2010/main" val="82868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039-EE80-BD5B-5A1D-12A77CD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6" y="634136"/>
            <a:ext cx="11290880" cy="1280890"/>
          </a:xfrm>
        </p:spPr>
        <p:txBody>
          <a:bodyPr/>
          <a:lstStyle/>
          <a:p>
            <a:pPr algn="ctr"/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Lasso</a:t>
            </a:r>
            <a:r>
              <a:rPr lang="en-IN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980-A9F1-BB85-4B60-0625F2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619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25</a:t>
            </a:r>
          </a:p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5D8527-044D-5A76-93B7-0F613C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310510"/>
            <a:ext cx="1009737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58C-C378-8508-C14F-C003CA7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58" y="634136"/>
            <a:ext cx="11159312" cy="1280890"/>
          </a:xfrm>
        </p:spPr>
        <p:txBody>
          <a:bodyPr/>
          <a:lstStyle/>
          <a:p>
            <a:pPr algn="ctr"/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Random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Forest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6DE9-E163-0B10-00FD-47A08993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59755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26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DC2E3-8FB6-9A03-D2E0-9DEA773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5" y="2356769"/>
            <a:ext cx="8992379" cy="3162574"/>
          </a:xfrm>
        </p:spPr>
      </p:pic>
    </p:spTree>
    <p:extLst>
      <p:ext uri="{BB962C8B-B14F-4D97-AF65-F5344CB8AC3E}">
        <p14:creationId xmlns:p14="http://schemas.microsoft.com/office/powerpoint/2010/main" val="35813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02E-BCF0-2B05-51A1-936D65F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3303" y="119257"/>
            <a:ext cx="9078653" cy="1449576"/>
          </a:xfrm>
        </p:spPr>
        <p:txBody>
          <a:bodyPr>
            <a:noAutofit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  <a:br>
              <a:rPr lang="en-IN" sz="4800" b="1">
                <a:latin typeface="Arial Black" panose="020B0A04020102020204" pitchFamily="34" charset="0"/>
              </a:rPr>
            </a:br>
            <a:endParaRPr lang="en-IN" sz="48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9D1A-764A-DA53-752D-63B083B06F1C}"/>
              </a:ext>
            </a:extLst>
          </p:cNvPr>
          <p:cNvSpPr txBox="1"/>
          <p:nvPr/>
        </p:nvSpPr>
        <p:spPr>
          <a:xfrm>
            <a:off x="11650975" y="6299156"/>
            <a:ext cx="6685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Arial Black"/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85A8-CDAA-A4FA-F816-D65B69002C00}"/>
              </a:ext>
            </a:extLst>
          </p:cNvPr>
          <p:cNvSpPr txBox="1"/>
          <p:nvPr/>
        </p:nvSpPr>
        <p:spPr>
          <a:xfrm>
            <a:off x="490764" y="1099136"/>
            <a:ext cx="649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prediction were used 4 machine learning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forest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Ridge </a:t>
            </a:r>
            <a:r>
              <a:rPr lang="en-IN" err="1"/>
              <a:t>regreesion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AF18-A9BA-E68B-FA75-B232EF784684}"/>
              </a:ext>
            </a:extLst>
          </p:cNvPr>
          <p:cNvSpPr txBox="1"/>
          <p:nvPr/>
        </p:nvSpPr>
        <p:spPr>
          <a:xfrm>
            <a:off x="490764" y="2796119"/>
            <a:ext cx="109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From the heat map we observe age and super </a:t>
            </a:r>
            <a:r>
              <a:rPr lang="en-US" err="1"/>
              <a:t>plastisizer</a:t>
            </a:r>
            <a:r>
              <a:rPr lang="en-US"/>
              <a:t> are 2 other feature which are strongly correlated with compressive strength and super plasticizer seems to have  -</a:t>
            </a:r>
            <a:r>
              <a:rPr lang="en-US" err="1"/>
              <a:t>ve</a:t>
            </a:r>
            <a:r>
              <a:rPr lang="en-US"/>
              <a:t> highly correlation with </a:t>
            </a:r>
            <a:r>
              <a:rPr lang="en-US" err="1"/>
              <a:t>water,positive</a:t>
            </a:r>
            <a:r>
              <a:rPr lang="en-US"/>
              <a:t> correlation with fly and fine aggregate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0087-52E7-A325-3876-2B26808A7853}"/>
              </a:ext>
            </a:extLst>
          </p:cNvPr>
          <p:cNvSpPr txBox="1"/>
          <p:nvPr/>
        </p:nvSpPr>
        <p:spPr>
          <a:xfrm>
            <a:off x="490764" y="3974284"/>
            <a:ext cx="73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/>
              <a:t>Strenght</a:t>
            </a:r>
            <a:r>
              <a:rPr lang="en-US"/>
              <a:t> </a:t>
            </a:r>
            <a:r>
              <a:rPr lang="en-US" err="1"/>
              <a:t>decreses</a:t>
            </a:r>
            <a:r>
              <a:rPr lang="en-US"/>
              <a:t> with increase in </a:t>
            </a:r>
            <a:r>
              <a:rPr lang="en-US" err="1"/>
              <a:t>water,strength</a:t>
            </a:r>
            <a:r>
              <a:rPr lang="en-US"/>
              <a:t> increase with increase in super </a:t>
            </a:r>
            <a:r>
              <a:rPr lang="en-US" err="1"/>
              <a:t>platicizer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E2D-5342-4FBF-3C15-583DC79D572C}"/>
              </a:ext>
            </a:extLst>
          </p:cNvPr>
          <p:cNvSpPr txBox="1"/>
          <p:nvPr/>
        </p:nvSpPr>
        <p:spPr>
          <a:xfrm>
            <a:off x="490764" y="4875450"/>
            <a:ext cx="107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Comparing the root mean square error (RMSE),mean square error(MSE),mean absolute error(MAE) and R2 score linear </a:t>
            </a:r>
            <a:r>
              <a:rPr lang="en-US" err="1"/>
              <a:t>regression,lasso</a:t>
            </a:r>
            <a:r>
              <a:rPr lang="en-US"/>
              <a:t> </a:t>
            </a:r>
            <a:r>
              <a:rPr lang="en-US" err="1"/>
              <a:t>regression,Ridge</a:t>
            </a:r>
            <a:r>
              <a:rPr lang="en-US"/>
              <a:t> regression the performance seems to be similar with 3 methods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03180F9-81DA-A93E-9101-7479BB9FADB0}"/>
              </a:ext>
            </a:extLst>
          </p:cNvPr>
          <p:cNvSpPr/>
          <p:nvPr/>
        </p:nvSpPr>
        <p:spPr>
          <a:xfrm>
            <a:off x="3053325" y="1882561"/>
            <a:ext cx="6046975" cy="259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E846-2046-C524-7D53-EA05B700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2703518"/>
            <a:ext cx="7572456" cy="1065894"/>
          </a:xfrm>
        </p:spPr>
        <p:txBody>
          <a:bodyPr/>
          <a:lstStyle/>
          <a:p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b="1" i="1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Graphic 19" descr="Angel face outline with solid fill">
            <a:extLst>
              <a:ext uri="{FF2B5EF4-FFF2-40B4-BE49-F238E27FC236}">
                <a16:creationId xmlns:a16="http://schemas.microsoft.com/office/drawing/2014/main" id="{EE7F17B1-1D4E-2DB2-13D5-B8D9A8A0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220" y="20107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7DA81-46D1-F8B8-E05D-18D32FBE5E78}"/>
              </a:ext>
            </a:extLst>
          </p:cNvPr>
          <p:cNvSpPr txBox="1"/>
          <p:nvPr/>
        </p:nvSpPr>
        <p:spPr>
          <a:xfrm>
            <a:off x="4736460" y="3782590"/>
            <a:ext cx="2609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from 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FDA6-6519-4F50-7A31-321D56A5F87B}"/>
              </a:ext>
            </a:extLst>
          </p:cNvPr>
          <p:cNvSpPr txBox="1"/>
          <p:nvPr/>
        </p:nvSpPr>
        <p:spPr>
          <a:xfrm>
            <a:off x="11654762" y="6457812"/>
            <a:ext cx="822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62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B7641D-DFA4-3D86-1467-CE2A0792FCA5}"/>
              </a:ext>
            </a:extLst>
          </p:cNvPr>
          <p:cNvSpPr txBox="1"/>
          <p:nvPr/>
        </p:nvSpPr>
        <p:spPr>
          <a:xfrm>
            <a:off x="978878" y="672655"/>
            <a:ext cx="8961360" cy="461665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 IMPORTED 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D8A9A-3E5E-52EB-38E9-C862478E573D}"/>
              </a:ext>
            </a:extLst>
          </p:cNvPr>
          <p:cNvSpPr txBox="1"/>
          <p:nvPr/>
        </p:nvSpPr>
        <p:spPr>
          <a:xfrm>
            <a:off x="841933" y="1915213"/>
            <a:ext cx="37460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BACB1-3052-51F5-21CF-D4533F18011D}"/>
              </a:ext>
            </a:extLst>
          </p:cNvPr>
          <p:cNvSpPr txBox="1"/>
          <p:nvPr/>
        </p:nvSpPr>
        <p:spPr>
          <a:xfrm>
            <a:off x="5504064" y="1661728"/>
            <a:ext cx="4949830" cy="830997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MACHINE LEARNING</a:t>
            </a:r>
            <a:endParaRPr lang="en-IN" sz="2400">
              <a:solidFill>
                <a:schemeClr val="tx1"/>
              </a:solidFill>
              <a:latin typeface="Arial Black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DEF2B-44FD-B280-B891-8E98E7A66964}"/>
              </a:ext>
            </a:extLst>
          </p:cNvPr>
          <p:cNvSpPr txBox="1"/>
          <p:nvPr/>
        </p:nvSpPr>
        <p:spPr>
          <a:xfrm>
            <a:off x="2036203" y="2636765"/>
            <a:ext cx="16694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latin typeface="Arial Black"/>
              </a:rPr>
              <a:t>Pandas​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1BE3-0912-791B-64F7-1EE203E0FBCF}"/>
              </a:ext>
            </a:extLst>
          </p:cNvPr>
          <p:cNvSpPr txBox="1"/>
          <p:nvPr/>
        </p:nvSpPr>
        <p:spPr>
          <a:xfrm>
            <a:off x="2017744" y="3671836"/>
            <a:ext cx="1301154" cy="38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Seaborn​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F522-EECF-8D17-D7D9-2B4E12639E03}"/>
              </a:ext>
            </a:extLst>
          </p:cNvPr>
          <p:cNvSpPr txBox="1"/>
          <p:nvPr/>
        </p:nvSpPr>
        <p:spPr>
          <a:xfrm>
            <a:off x="1909210" y="3096361"/>
            <a:ext cx="1517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Matplotlib​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72221-68FD-B775-9D27-8264389AD9D2}"/>
              </a:ext>
            </a:extLst>
          </p:cNvPr>
          <p:cNvSpPr txBox="1"/>
          <p:nvPr/>
        </p:nvSpPr>
        <p:spPr>
          <a:xfrm>
            <a:off x="2135172" y="4214799"/>
            <a:ext cx="12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 Black" panose="020B0A04020102020204" pitchFamily="34" charset="0"/>
              </a:rPr>
              <a:t>Numpy</a:t>
            </a:r>
            <a:r>
              <a:rPr lang="en-US" b="1">
                <a:latin typeface="Arial Black" panose="020B0A04020102020204" pitchFamily="34" charset="0"/>
              </a:rPr>
              <a:t> </a:t>
            </a:r>
            <a:endParaRPr lang="en-IN" b="1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2015F-5FD6-F8DD-9BFD-1461F7AFA4D2}"/>
              </a:ext>
            </a:extLst>
          </p:cNvPr>
          <p:cNvCxnSpPr>
            <a:cxnSpLocks/>
          </p:cNvCxnSpPr>
          <p:nvPr/>
        </p:nvCxnSpPr>
        <p:spPr>
          <a:xfrm>
            <a:off x="5429782" y="1522176"/>
            <a:ext cx="0" cy="481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2C80D2-2794-0790-D974-949235321575}"/>
              </a:ext>
            </a:extLst>
          </p:cNvPr>
          <p:cNvSpPr txBox="1"/>
          <p:nvPr/>
        </p:nvSpPr>
        <p:spPr>
          <a:xfrm>
            <a:off x="6664160" y="2626993"/>
            <a:ext cx="2628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2B527-D8DA-212A-966F-D3BB3FDCB059}"/>
              </a:ext>
            </a:extLst>
          </p:cNvPr>
          <p:cNvSpPr txBox="1"/>
          <p:nvPr/>
        </p:nvSpPr>
        <p:spPr>
          <a:xfrm>
            <a:off x="6821712" y="3087127"/>
            <a:ext cx="2075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Arial Black"/>
              </a:rPr>
              <a:t>Random Forest</a:t>
            </a:r>
            <a:endParaRPr lang="en-IN" b="1" i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B7-801A-8A0B-B1C5-DFA3B9C2DD6B}"/>
              </a:ext>
            </a:extLst>
          </p:cNvPr>
          <p:cNvSpPr txBox="1"/>
          <p:nvPr/>
        </p:nvSpPr>
        <p:spPr>
          <a:xfrm>
            <a:off x="6762219" y="3607563"/>
            <a:ext cx="29909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Ridge 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9F2E-49DC-3EF2-E90A-609C91C7DD1A}"/>
              </a:ext>
            </a:extLst>
          </p:cNvPr>
          <p:cNvSpPr txBox="1"/>
          <p:nvPr/>
        </p:nvSpPr>
        <p:spPr>
          <a:xfrm>
            <a:off x="6762049" y="4102521"/>
            <a:ext cx="287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Lasso</a:t>
            </a:r>
            <a:r>
              <a:rPr lang="en-IN" sz="1800" b="1" i="1">
                <a:latin typeface="Arial Black"/>
                <a:cs typeface="Times New Roman"/>
              </a:rPr>
              <a:t> </a:t>
            </a:r>
            <a:r>
              <a:rPr lang="en-IN" sz="1800" b="1">
                <a:latin typeface="Arial Black"/>
                <a:cs typeface="Times New Roman"/>
              </a:rPr>
              <a:t>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E46EA-1F23-C4CB-ECC7-0E6BB4B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578" y="6493400"/>
            <a:ext cx="3424084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3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3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0F1E-072A-4DD2-CA34-2DA8A2B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ED0B1-027A-A119-8AE8-7951ACFE252B}"/>
              </a:ext>
            </a:extLst>
          </p:cNvPr>
          <p:cNvSpPr txBox="1"/>
          <p:nvPr/>
        </p:nvSpPr>
        <p:spPr>
          <a:xfrm>
            <a:off x="393290" y="859423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About the data: 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AD3CC-6BE0-5A96-E39E-C008286BE56C}"/>
              </a:ext>
            </a:extLst>
          </p:cNvPr>
          <p:cNvSpPr txBox="1"/>
          <p:nvPr/>
        </p:nvSpPr>
        <p:spPr>
          <a:xfrm>
            <a:off x="393290" y="1474839"/>
            <a:ext cx="1056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pridiction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of compressive strength of concrete is the project all about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049CA-9917-30A5-D2B3-F48E0ECCEBEE}"/>
              </a:ext>
            </a:extLst>
          </p:cNvPr>
          <p:cNvSpPr txBox="1"/>
          <p:nvPr/>
        </p:nvSpPr>
        <p:spPr>
          <a:xfrm>
            <a:off x="393290" y="2611241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Objective:</a:t>
            </a:r>
            <a:endParaRPr lang="en-IN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89C08-13CC-62BA-D963-37F89BEAE63E}"/>
              </a:ext>
            </a:extLst>
          </p:cNvPr>
          <p:cNvSpPr txBox="1"/>
          <p:nvPr/>
        </p:nvSpPr>
        <p:spPr>
          <a:xfrm>
            <a:off x="393290" y="3316756"/>
            <a:ext cx="1056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Objective of our project is to investigate , check the data and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data given of the errors which effect the compressive strength of concrete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A8142-9D54-FFAB-8EEC-6C4C85F08CF8}"/>
              </a:ext>
            </a:extLst>
          </p:cNvPr>
          <p:cNvSpPr txBox="1"/>
          <p:nvPr/>
        </p:nvSpPr>
        <p:spPr>
          <a:xfrm>
            <a:off x="393290" y="5402243"/>
            <a:ext cx="916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the data given we test and by using machine learning models to get the best of all from the dataset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86EE9-E47C-2607-710F-414F179BA619}"/>
              </a:ext>
            </a:extLst>
          </p:cNvPr>
          <p:cNvSpPr txBox="1"/>
          <p:nvPr/>
        </p:nvSpPr>
        <p:spPr>
          <a:xfrm>
            <a:off x="393290" y="4790387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The path: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0489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9C3B-4745-A864-316B-8C672A7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FE32C-5C7D-638C-CFC9-FEED7F8D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752"/>
              </p:ext>
            </p:extLst>
          </p:nvPr>
        </p:nvGraphicFramePr>
        <p:xfrm>
          <a:off x="188754" y="2126922"/>
          <a:ext cx="11726779" cy="4409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200000" sx="1000" sy="1000" algn="ctr" rotWithShape="0">
                    <a:srgbClr val="FEFEFE"/>
                  </a:outerShdw>
                </a:effectLst>
                <a:tableStyleId>{073A0DAA-6AF3-43AB-8588-CEC1D06C72B9}</a:tableStyleId>
              </a:tblPr>
              <a:tblGrid>
                <a:gridCol w="4299284">
                  <a:extLst>
                    <a:ext uri="{9D8B030D-6E8A-4147-A177-3AD203B41FA5}">
                      <a16:colId xmlns:a16="http://schemas.microsoft.com/office/drawing/2014/main" val="3403223702"/>
                    </a:ext>
                  </a:extLst>
                </a:gridCol>
                <a:gridCol w="7427495">
                  <a:extLst>
                    <a:ext uri="{9D8B030D-6E8A-4147-A177-3AD203B41FA5}">
                      <a16:colId xmlns:a16="http://schemas.microsoft.com/office/drawing/2014/main" val="1366899302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r>
                        <a:rPr lang="en-US" sz="2000"/>
                        <a:t>CONCRETE COMPRESSIVE STRENGHT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DEPENDENT VARIABLES,CONCRETE STRENGTH </a:t>
                      </a:r>
                      <a:endParaRPr lang="en-IN" sz="2000"/>
                    </a:p>
                  </a:txBody>
                  <a:tcPr marL="104067" marR="104067" marT="55234" marB="55234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5569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Cement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Cement quantify measured in kg/m3.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38866073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Blast furnace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Blast furnace slag usage in kg/m^3.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260376981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Fly ash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fly ash usage, in kg/m^3 as SCM.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177961604"/>
                  </a:ext>
                </a:extLst>
              </a:tr>
              <a:tr h="506903">
                <a:tc>
                  <a:txBody>
                    <a:bodyPr/>
                    <a:lstStyle/>
                    <a:p>
                      <a:r>
                        <a:rPr lang="en-US" sz="2000"/>
                        <a:t>Water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water-to-cement ratio, is measured in kg/m^3. 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1802978140"/>
                  </a:ext>
                </a:extLst>
              </a:tr>
              <a:tr h="622224">
                <a:tc>
                  <a:txBody>
                    <a:bodyPr/>
                    <a:lstStyle/>
                    <a:p>
                      <a:r>
                        <a:rPr lang="en-US" sz="2000"/>
                        <a:t>S</a:t>
                      </a:r>
                      <a:r>
                        <a:rPr lang="en-IN" sz="2000" err="1"/>
                        <a:t>uper</a:t>
                      </a:r>
                      <a:r>
                        <a:rPr lang="en-IN" sz="2000"/>
                        <a:t> plasticizer</a:t>
                      </a:r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amount of superplasticizer needed for concrete workability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455145577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Coarse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Coarse aggregate quantity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585230677"/>
                  </a:ext>
                </a:extLst>
              </a:tr>
              <a:tr h="616559">
                <a:tc>
                  <a:txBody>
                    <a:bodyPr/>
                    <a:lstStyle/>
                    <a:p>
                      <a:r>
                        <a:rPr lang="en-US" sz="2000"/>
                        <a:t>Fine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fine aggregate used in the mix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3011562746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Concrete age at strength </a:t>
                      </a:r>
                      <a:r>
                        <a:rPr lang="en-US" sz="2000" err="1"/>
                        <a:t>measurment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034741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4CFC-6C8F-840D-51F0-4DDFAF0E83C6}"/>
              </a:ext>
            </a:extLst>
          </p:cNvPr>
          <p:cNvSpPr txBox="1"/>
          <p:nvPr/>
        </p:nvSpPr>
        <p:spPr>
          <a:xfrm>
            <a:off x="3929815" y="136525"/>
            <a:ext cx="43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and Data Cleaning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CE6A-2371-1065-858F-B518B6D9EDB2}"/>
              </a:ext>
            </a:extLst>
          </p:cNvPr>
          <p:cNvSpPr txBox="1"/>
          <p:nvPr/>
        </p:nvSpPr>
        <p:spPr>
          <a:xfrm>
            <a:off x="385011" y="639453"/>
            <a:ext cx="40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introduction: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CB5A-3EBC-F513-7BAC-2C183309D644}"/>
              </a:ext>
            </a:extLst>
          </p:cNvPr>
          <p:cNvSpPr txBox="1"/>
          <p:nvPr/>
        </p:nvSpPr>
        <p:spPr>
          <a:xfrm>
            <a:off x="385011" y="1101118"/>
            <a:ext cx="689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data consists of 9 </a:t>
            </a:r>
            <a:r>
              <a:rPr lang="en-US" sz="2000" err="1"/>
              <a:t>colomns</a:t>
            </a:r>
            <a:r>
              <a:rPr lang="en-US" sz="2000"/>
              <a:t> and 1030 observation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5CDC-FEF5-C48A-1C81-F3EA89B28A46}"/>
              </a:ext>
            </a:extLst>
          </p:cNvPr>
          <p:cNvSpPr txBox="1"/>
          <p:nvPr/>
        </p:nvSpPr>
        <p:spPr>
          <a:xfrm>
            <a:off x="385011" y="1615266"/>
            <a:ext cx="23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33D4-A601-8A12-D95E-D4C684467C93}"/>
              </a:ext>
            </a:extLst>
          </p:cNvPr>
          <p:cNvSpPr txBox="1"/>
          <p:nvPr/>
        </p:nvSpPr>
        <p:spPr>
          <a:xfrm>
            <a:off x="11863078" y="6540043"/>
            <a:ext cx="778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  <a:cs typeface="Calibri"/>
              </a:rPr>
              <a:t>5</a:t>
            </a:r>
            <a:endParaRPr lang="en-US" sz="20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837-19F7-AF3B-F658-D0F520C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1875447"/>
            <a:ext cx="11622966" cy="1325563"/>
          </a:xfrm>
        </p:spPr>
        <p:txBody>
          <a:bodyPr/>
          <a:lstStyle/>
          <a:p>
            <a:pPr algn="ctr"/>
            <a:r>
              <a:rPr lang="en-IN" sz="4400" b="1">
                <a:latin typeface="Arial Black"/>
              </a:rPr>
              <a:t>Exploratory Data Analysis (EDA)</a:t>
            </a:r>
            <a:r>
              <a:rPr lang="en-IN" b="1">
                <a:latin typeface="Arial Black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280AA-1EDD-6ACF-A930-EBDE7DD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163" y="6490359"/>
            <a:ext cx="3050458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8BA0-DC8E-87EB-C22C-59281368DBCD}"/>
              </a:ext>
            </a:extLst>
          </p:cNvPr>
          <p:cNvSpPr txBox="1"/>
          <p:nvPr/>
        </p:nvSpPr>
        <p:spPr>
          <a:xfrm>
            <a:off x="783927" y="3387884"/>
            <a:ext cx="106296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 EDA we find Heat map , Distribution plot , Box plot , Scatter plots , </a:t>
            </a:r>
            <a:r>
              <a:rPr lang="en-US" sz="2400">
                <a:ea typeface="+mn-lt"/>
                <a:cs typeface="+mn-lt"/>
              </a:rPr>
              <a:t>Pair plots </a:t>
            </a:r>
            <a:r>
              <a:rPr lang="en-US" sz="2400">
                <a:cs typeface="Calibri"/>
              </a:rPr>
              <a:t>and at last we have Concrete Compressive Strength prediction regression output using cements data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45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F5D0A7-98E1-C69B-0C82-DE9878B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6" y="589460"/>
            <a:ext cx="6858000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5E78-0550-68B9-9910-FE9A33B7754C}"/>
              </a:ext>
            </a:extLst>
          </p:cNvPr>
          <p:cNvSpPr txBox="1"/>
          <p:nvPr/>
        </p:nvSpPr>
        <p:spPr>
          <a:xfrm>
            <a:off x="255639" y="2113460"/>
            <a:ext cx="366219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Arial Black" panose="020B0A04020102020204" pitchFamily="34" charset="0"/>
              </a:rPr>
              <a:t>PAIR PLOT:</a:t>
            </a:r>
            <a:endParaRPr lang="en-IN" sz="4400" b="1">
              <a:latin typeface="Arial Black" panose="020B0A0402010202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046-FAA5-33B1-E313-20105CD2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95" y="649051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7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ED16F-CF58-A5D1-1ED5-49FEE4A2BCB9}"/>
              </a:ext>
            </a:extLst>
          </p:cNvPr>
          <p:cNvSpPr txBox="1"/>
          <p:nvPr/>
        </p:nvSpPr>
        <p:spPr>
          <a:xfrm>
            <a:off x="366092" y="3190170"/>
            <a:ext cx="3913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pair plot is a data visualization that plots pair-wise relationships between all the variables of a dataset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8FA-CD78-833D-772D-61C605DF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1" y="486158"/>
            <a:ext cx="11357817" cy="1280890"/>
          </a:xfrm>
        </p:spPr>
        <p:txBody>
          <a:bodyPr>
            <a:noAutofit/>
          </a:bodyPr>
          <a:lstStyle/>
          <a:p>
            <a:r>
              <a:rPr lang="en-IN" sz="5400" b="1" err="1">
                <a:latin typeface="Arial Black"/>
                <a:cs typeface="Times New Roman"/>
              </a:rPr>
              <a:t>HeatMap</a:t>
            </a:r>
            <a:r>
              <a:rPr lang="en-IN" sz="5400" b="1">
                <a:latin typeface="Arial Black"/>
                <a:cs typeface="Times New Roman"/>
              </a:rPr>
              <a:t>:</a:t>
            </a:r>
            <a:endParaRPr lang="en-IN" sz="5400" b="1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1EDA-CA57-F223-1164-032D49E67AF4}"/>
              </a:ext>
            </a:extLst>
          </p:cNvPr>
          <p:cNvSpPr txBox="1"/>
          <p:nvPr/>
        </p:nvSpPr>
        <p:spPr>
          <a:xfrm>
            <a:off x="220938" y="2110750"/>
            <a:ext cx="4096614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  <a:cs typeface="Times New Roman"/>
              </a:rPr>
              <a:t>Key Insights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Cement is highly positively correlated with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is highly negatively correlated </a:t>
            </a:r>
            <a:r>
              <a:rPr lang="en-IN" sz="2400">
                <a:latin typeface="Arial Rounded MT Bold"/>
                <a:cs typeface="Times New Roman"/>
              </a:rPr>
              <a:t>with</a:t>
            </a:r>
            <a:r>
              <a:rPr lang="en-IN" sz="2000">
                <a:latin typeface="Arial Rounded MT Bold"/>
                <a:cs typeface="Times New Roman"/>
              </a:rPr>
              <a:t>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has a strong correlation with Super Plasticizer.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E2E8B-FBFE-CA02-E672-D741F7E4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55" y="610840"/>
            <a:ext cx="7118555" cy="55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DF46-5C93-6CD2-729F-CBA5608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478" y="649522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8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36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B95BBE-71DA-F50A-D722-BD260D96A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820" y="1457922"/>
            <a:ext cx="5577851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A330-FE59-F81C-E333-A972E02BBE51}"/>
              </a:ext>
            </a:extLst>
          </p:cNvPr>
          <p:cNvSpPr txBox="1"/>
          <p:nvPr/>
        </p:nvSpPr>
        <p:spPr>
          <a:xfrm>
            <a:off x="4462359" y="7455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4CBC-F4FC-B029-72D9-753410BA601B}"/>
              </a:ext>
            </a:extLst>
          </p:cNvPr>
          <p:cNvSpPr txBox="1"/>
          <p:nvPr/>
        </p:nvSpPr>
        <p:spPr>
          <a:xfrm>
            <a:off x="186388" y="339884"/>
            <a:ext cx="11523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Distribution Plot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291-FB3B-50F1-501E-A859B5C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8409" y="6494531"/>
            <a:ext cx="6980903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9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3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Ridge Regression </vt:lpstr>
      <vt:lpstr>Lasso Regression </vt:lpstr>
      <vt:lpstr>ML Algorithms Evaluation </vt:lpstr>
      <vt:lpstr>APPENDIX:</vt:lpstr>
      <vt:lpstr>Linear Regression</vt:lpstr>
      <vt:lpstr>Rigid Regression</vt:lpstr>
      <vt:lpstr>Lasso Regression</vt:lpstr>
      <vt:lpstr>Random Forest Regression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kothamanikanta2@outlook.com</dc:creator>
  <cp:revision>2</cp:revision>
  <dcterms:created xsi:type="dcterms:W3CDTF">2023-10-16T10:29:53Z</dcterms:created>
  <dcterms:modified xsi:type="dcterms:W3CDTF">2024-02-02T07:10:07Z</dcterms:modified>
</cp:coreProperties>
</file>