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9"/>
  </p:notesMasterIdLst>
  <p:sldIdLst>
    <p:sldId id="256" r:id="rId3"/>
    <p:sldId id="257" r:id="rId4"/>
    <p:sldId id="258" r:id="rId5"/>
    <p:sldId id="259" r:id="rId6"/>
    <p:sldId id="260" r:id="rId7"/>
    <p:sldId id="261" r:id="rId8"/>
    <p:sldId id="262" r:id="rId9"/>
    <p:sldId id="263" r:id="rId10"/>
    <p:sldId id="269" r:id="rId11"/>
    <p:sldId id="264" r:id="rId12"/>
    <p:sldId id="265" r:id="rId13"/>
    <p:sldId id="270" r:id="rId14"/>
    <p:sldId id="266" r:id="rId15"/>
    <p:sldId id="267"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0AAFA-6229-48C1-8D4B-C44639E1CD47}"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D597C-C8BD-4DEA-90DC-DE9FC976769B}" type="slidenum">
              <a:rPr lang="en-US" smtClean="0"/>
              <a:t>‹#›</a:t>
            </a:fld>
            <a:endParaRPr lang="en-US"/>
          </a:p>
        </p:txBody>
      </p:sp>
    </p:spTree>
    <p:extLst>
      <p:ext uri="{BB962C8B-B14F-4D97-AF65-F5344CB8AC3E}">
        <p14:creationId xmlns:p14="http://schemas.microsoft.com/office/powerpoint/2010/main" val="222020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D597C-C8BD-4DEA-90DC-DE9FC976769B}" type="slidenum">
              <a:rPr lang="en-US" smtClean="0"/>
              <a:t>2</a:t>
            </a:fld>
            <a:endParaRPr lang="en-US"/>
          </a:p>
        </p:txBody>
      </p:sp>
    </p:spTree>
    <p:extLst>
      <p:ext uri="{BB962C8B-B14F-4D97-AF65-F5344CB8AC3E}">
        <p14:creationId xmlns:p14="http://schemas.microsoft.com/office/powerpoint/2010/main" val="2062449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52068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61374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454427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0BC562D-F103-4E89-829C-837E749C0FC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3701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1029724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C5B8A0-6E41-4BB6-B8EF-9AEAE0F980E3}"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4163741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C5B8A0-6E41-4BB6-B8EF-9AEAE0F980E3}"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02779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403501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FC5B8A0-6E41-4BB6-B8EF-9AEAE0F980E3}" type="datetimeFigureOut">
              <a:rPr lang="en-US" smtClean="0"/>
              <a:t>3/4/2020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0BC562D-F103-4E89-829C-837E749C0FCB}" type="slidenum">
              <a:rPr lang="en-US" smtClean="0"/>
              <a:t>‹#›</a:t>
            </a:fld>
            <a:endParaRPr lang="en-US"/>
          </a:p>
        </p:txBody>
      </p:sp>
    </p:spTree>
    <p:extLst>
      <p:ext uri="{BB962C8B-B14F-4D97-AF65-F5344CB8AC3E}">
        <p14:creationId xmlns:p14="http://schemas.microsoft.com/office/powerpoint/2010/main" val="4001366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7F19-6909-4793-846E-8D3FD324A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B7AA44-EDBC-4955-8845-AC02AC419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C0C571-D98D-4536-8FB1-7BB6BE176133}"/>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a:extLst>
              <a:ext uri="{FF2B5EF4-FFF2-40B4-BE49-F238E27FC236}">
                <a16:creationId xmlns:a16="http://schemas.microsoft.com/office/drawing/2014/main" id="{AE6CF26A-2C29-48CE-87AF-FB24D3588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D4299-8570-418A-A686-19DF63DB5D31}"/>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1384157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D26C-C86C-46BE-B857-0398E666D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D76E3-9D31-46CC-A0AE-6205909A5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DD5A5-644F-4CF2-9F5E-986B707B3B45}"/>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a:extLst>
              <a:ext uri="{FF2B5EF4-FFF2-40B4-BE49-F238E27FC236}">
                <a16:creationId xmlns:a16="http://schemas.microsoft.com/office/drawing/2014/main" id="{33028427-35E4-424B-B5F2-BF658FC6C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47082-F319-4769-9547-EDDBD9649492}"/>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2644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6989251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2503-C67C-46A4-9F69-4ECE10B43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98ED7-AC74-47C9-8BF5-6B8744132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099C6-7177-487A-BC87-ACB2A237CBBE}"/>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a:extLst>
              <a:ext uri="{FF2B5EF4-FFF2-40B4-BE49-F238E27FC236}">
                <a16:creationId xmlns:a16="http://schemas.microsoft.com/office/drawing/2014/main" id="{2FC14AA4-4F9A-4EBB-BA4B-E0059A318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0A7F8-0A5E-4E39-95FE-5605B899995C}"/>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457341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B784-4FEE-4DD7-AFDD-DF9A3C782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DA045-913C-4044-8D6D-A281AE02B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61C004-70FE-4711-8694-1BD2B82AF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23FC2E-DE1E-489B-B693-72CE739ADBF4}"/>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a:extLst>
              <a:ext uri="{FF2B5EF4-FFF2-40B4-BE49-F238E27FC236}">
                <a16:creationId xmlns:a16="http://schemas.microsoft.com/office/drawing/2014/main" id="{BDAD2ACC-B842-4B7C-BE11-F34AFFDB4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FD5CD-0385-463A-9D69-11F6AEC3A672}"/>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91998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3504-D87F-4175-9AD0-7F3220309A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FA9DD-4EA3-46D6-B364-823D9EC82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9B832-4788-444C-8482-C90D6DC3E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7957C0-0D62-40D2-8CB8-C9401A704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18EC3-8B99-4805-9F83-5FBDCABBB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17588-217B-4990-957F-A67B280301B7}"/>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8" name="Footer Placeholder 7">
            <a:extLst>
              <a:ext uri="{FF2B5EF4-FFF2-40B4-BE49-F238E27FC236}">
                <a16:creationId xmlns:a16="http://schemas.microsoft.com/office/drawing/2014/main" id="{3A302754-9F3B-4D80-B8F2-EE4E2B0357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2F1DAC-FD7D-4C92-8B8C-5E7C9AED3FCE}"/>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786816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2B7E-4156-41A3-BCF1-E43453DED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F01FAB-4DCA-4881-A2A8-B6B948D58C64}"/>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4" name="Footer Placeholder 3">
            <a:extLst>
              <a:ext uri="{FF2B5EF4-FFF2-40B4-BE49-F238E27FC236}">
                <a16:creationId xmlns:a16="http://schemas.microsoft.com/office/drawing/2014/main" id="{7D582238-7CBE-4482-954C-CC58E9523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5D2C2-52BF-4F4B-95EF-D451C735F80C}"/>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8180402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9C851-63A0-40C7-A452-6CF8CC089647}"/>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3" name="Footer Placeholder 2">
            <a:extLst>
              <a:ext uri="{FF2B5EF4-FFF2-40B4-BE49-F238E27FC236}">
                <a16:creationId xmlns:a16="http://schemas.microsoft.com/office/drawing/2014/main" id="{CE99E925-2410-417D-8F3C-79E1BC9C22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78D8DD-8DC1-45D8-B9AD-FD328218401B}"/>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285324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A48E-513E-4F73-995B-3E00AB27E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D5013E-1CB8-47BA-BCB9-6605A9701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18A836-5DB0-4D8A-A985-B8707FCB5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8AB7C-2E66-4BF9-B4D7-297015DB617B}"/>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a:extLst>
              <a:ext uri="{FF2B5EF4-FFF2-40B4-BE49-F238E27FC236}">
                <a16:creationId xmlns:a16="http://schemas.microsoft.com/office/drawing/2014/main" id="{08E6E1F0-1031-4ADC-A299-082F085D3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682F4-FDC4-49DC-9FFC-E216033D0CAB}"/>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5872655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2D26-7B51-4B93-A9AD-850969F20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2BE79D-0349-42BB-ABD3-9B91DE5E5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370F3F-5EC8-42C9-8E70-6F58AB5A5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2ED60-F4C3-4263-8EA8-7B860405F3D6}"/>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a:extLst>
              <a:ext uri="{FF2B5EF4-FFF2-40B4-BE49-F238E27FC236}">
                <a16:creationId xmlns:a16="http://schemas.microsoft.com/office/drawing/2014/main" id="{C2C27DE2-FDF2-453F-94F8-C572D03AC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B43DC-EC9C-4C55-817B-1CB5A6112067}"/>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4253794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BDD2-3DB4-4B12-A6F8-4F997ACB0C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FD257D-CE40-4DD8-A701-0CDBEE9A48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1EFC5-B172-4E86-A975-EC4EF54CD6F8}"/>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a:extLst>
              <a:ext uri="{FF2B5EF4-FFF2-40B4-BE49-F238E27FC236}">
                <a16:creationId xmlns:a16="http://schemas.microsoft.com/office/drawing/2014/main" id="{C063BADE-D174-4C29-A6E9-B5671CB68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D07DC-FC32-4598-AAB6-95580A0566E4}"/>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5767924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8D943-3259-4EBC-9F78-807B8113E0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7092F-6BF8-4EDE-A5D2-0B1415FFE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A8868-5A54-4B08-8C7C-2D37DA36C481}"/>
              </a:ext>
            </a:extLst>
          </p:cNvPr>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a:extLst>
              <a:ext uri="{FF2B5EF4-FFF2-40B4-BE49-F238E27FC236}">
                <a16:creationId xmlns:a16="http://schemas.microsoft.com/office/drawing/2014/main" id="{62ADAD15-191A-422D-BD4E-6E179DE2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FCF9-319F-434B-B3CB-B9C453F6FE2A}"/>
              </a:ext>
            </a:extLst>
          </p:cNvPr>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45163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5B8A0-6E41-4BB6-B8EF-9AEAE0F980E3}"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05798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897137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5B8A0-6E41-4BB6-B8EF-9AEAE0F980E3}"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317467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5B8A0-6E41-4BB6-B8EF-9AEAE0F980E3}"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81275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C5B8A0-6E41-4BB6-B8EF-9AEAE0F980E3}"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411506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74557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5B8A0-6E41-4BB6-B8EF-9AEAE0F980E3}"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C562D-F103-4E89-829C-837E749C0FCB}" type="slidenum">
              <a:rPr lang="en-US" smtClean="0"/>
              <a:t>‹#›</a:t>
            </a:fld>
            <a:endParaRPr lang="en-US"/>
          </a:p>
        </p:txBody>
      </p:sp>
    </p:spTree>
    <p:extLst>
      <p:ext uri="{BB962C8B-B14F-4D97-AF65-F5344CB8AC3E}">
        <p14:creationId xmlns:p14="http://schemas.microsoft.com/office/powerpoint/2010/main" val="282834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C5B8A0-6E41-4BB6-B8EF-9AEAE0F980E3}" type="datetimeFigureOut">
              <a:rPr lang="en-US" smtClean="0"/>
              <a:t>3/4/2020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0BC562D-F103-4E89-829C-837E749C0FCB}" type="slidenum">
              <a:rPr lang="en-US" smtClean="0"/>
              <a:t>‹#›</a:t>
            </a:fld>
            <a:endParaRPr lang="en-US"/>
          </a:p>
        </p:txBody>
      </p:sp>
    </p:spTree>
    <p:extLst>
      <p:ext uri="{BB962C8B-B14F-4D97-AF65-F5344CB8AC3E}">
        <p14:creationId xmlns:p14="http://schemas.microsoft.com/office/powerpoint/2010/main" val="22801747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092EC-1AE2-4606-87E0-8DF9025B3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F11CA7-28B3-481E-BF20-C531A5FDB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B69E7-E40D-4AA8-93DC-37478CBF21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5B8A0-6E41-4BB6-B8EF-9AEAE0F980E3}" type="datetimeFigureOut">
              <a:rPr lang="en-US" smtClean="0"/>
              <a:t>3/4/2020</a:t>
            </a:fld>
            <a:endParaRPr lang="en-US"/>
          </a:p>
        </p:txBody>
      </p:sp>
      <p:sp>
        <p:nvSpPr>
          <p:cNvPr id="5" name="Footer Placeholder 4">
            <a:extLst>
              <a:ext uri="{FF2B5EF4-FFF2-40B4-BE49-F238E27FC236}">
                <a16:creationId xmlns:a16="http://schemas.microsoft.com/office/drawing/2014/main" id="{C5BF42DB-39F0-4BD2-BC0E-69F6BE929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5FEE2D-34E6-41E2-9DA1-171AB72AA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C562D-F103-4E89-829C-837E749C0FCB}" type="slidenum">
              <a:rPr lang="en-US" smtClean="0"/>
              <a:t>‹#›</a:t>
            </a:fld>
            <a:endParaRPr lang="en-US"/>
          </a:p>
        </p:txBody>
      </p:sp>
    </p:spTree>
    <p:extLst>
      <p:ext uri="{BB962C8B-B14F-4D97-AF65-F5344CB8AC3E}">
        <p14:creationId xmlns:p14="http://schemas.microsoft.com/office/powerpoint/2010/main" val="16602055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loudflare.com/learning/security/threats/social-engineering-attac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oudflare.com/learning/ddos/glossary/web-application-firewall-waf/" TargetMode="External"/><Relationship Id="rId2" Type="http://schemas.openxmlformats.org/officeDocument/2006/relationships/hyperlink" Target="https://www.cloudflare.com/learning/ddos/glossary/tcp-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287F-8A5D-45B8-8708-3DFE8F382A66}"/>
              </a:ext>
            </a:extLst>
          </p:cNvPr>
          <p:cNvSpPr>
            <a:spLocks noGrp="1"/>
          </p:cNvSpPr>
          <p:nvPr>
            <p:ph type="ctrTitle"/>
          </p:nvPr>
        </p:nvSpPr>
        <p:spPr>
          <a:xfrm>
            <a:off x="6802213" y="132592"/>
            <a:ext cx="4210345" cy="2769041"/>
          </a:xfrm>
        </p:spPr>
        <p:txBody>
          <a:bodyPr>
            <a:normAutofit/>
          </a:bodyPr>
          <a:lstStyle/>
          <a:p>
            <a:r>
              <a:rPr lang="en-US" b="1" dirty="0">
                <a:solidFill>
                  <a:srgbClr val="002060"/>
                </a:solidFill>
              </a:rPr>
              <a:t>Web application Security</a:t>
            </a:r>
          </a:p>
        </p:txBody>
      </p:sp>
      <p:pic>
        <p:nvPicPr>
          <p:cNvPr id="6" name="Picture 5">
            <a:extLst>
              <a:ext uri="{FF2B5EF4-FFF2-40B4-BE49-F238E27FC236}">
                <a16:creationId xmlns:a16="http://schemas.microsoft.com/office/drawing/2014/main" id="{9121448D-536A-490B-B174-F651750DBA1D}"/>
              </a:ext>
            </a:extLst>
          </p:cNvPr>
          <p:cNvPicPr>
            <a:picLocks noChangeAspect="1"/>
          </p:cNvPicPr>
          <p:nvPr/>
        </p:nvPicPr>
        <p:blipFill rotWithShape="1">
          <a:blip r:embed="rId2">
            <a:extLst>
              <a:ext uri="{28A0092B-C50C-407E-A947-70E740481C1C}">
                <a14:useLocalDpi xmlns:a14="http://schemas.microsoft.com/office/drawing/2010/main" val="0"/>
              </a:ext>
            </a:extLst>
          </a:blip>
          <a:srcRect r="2635"/>
          <a:stretch/>
        </p:blipFill>
        <p:spPr>
          <a:xfrm>
            <a:off x="-23853" y="7951"/>
            <a:ext cx="6376946" cy="6938963"/>
          </a:xfrm>
          <a:prstGeom prst="rect">
            <a:avLst/>
          </a:prstGeom>
        </p:spPr>
      </p:pic>
      <p:sp>
        <p:nvSpPr>
          <p:cNvPr id="3" name="TextBox 2">
            <a:extLst>
              <a:ext uri="{FF2B5EF4-FFF2-40B4-BE49-F238E27FC236}">
                <a16:creationId xmlns:a16="http://schemas.microsoft.com/office/drawing/2014/main" id="{1A0FCE09-5F7F-4386-BB3D-C8CF1EB5F6D8}"/>
              </a:ext>
            </a:extLst>
          </p:cNvPr>
          <p:cNvSpPr txBox="1"/>
          <p:nvPr/>
        </p:nvSpPr>
        <p:spPr>
          <a:xfrm>
            <a:off x="6802213" y="5727503"/>
            <a:ext cx="5192078" cy="646331"/>
          </a:xfrm>
          <a:prstGeom prst="rect">
            <a:avLst/>
          </a:prstGeom>
          <a:noFill/>
        </p:spPr>
        <p:txBody>
          <a:bodyPr wrap="square" rtlCol="0">
            <a:spAutoFit/>
          </a:bodyPr>
          <a:lstStyle/>
          <a:p>
            <a:r>
              <a:rPr lang="en-US" dirty="0"/>
              <a:t>Submitted by-                                            Submitted to -</a:t>
            </a:r>
          </a:p>
          <a:p>
            <a:r>
              <a:rPr lang="en-US" dirty="0"/>
              <a:t> Aryan Vani                                            Mr. Gaurav </a:t>
            </a:r>
            <a:r>
              <a:rPr lang="en-US" dirty="0" err="1"/>
              <a:t>Thulla</a:t>
            </a:r>
            <a:endParaRPr lang="en-US" dirty="0"/>
          </a:p>
        </p:txBody>
      </p:sp>
    </p:spTree>
    <p:extLst>
      <p:ext uri="{BB962C8B-B14F-4D97-AF65-F5344CB8AC3E}">
        <p14:creationId xmlns:p14="http://schemas.microsoft.com/office/powerpoint/2010/main" val="388358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A189-1C51-42B4-97D3-132EFFD739E9}"/>
              </a:ext>
            </a:extLst>
          </p:cNvPr>
          <p:cNvSpPr>
            <a:spLocks noGrp="1"/>
          </p:cNvSpPr>
          <p:nvPr>
            <p:ph type="title"/>
          </p:nvPr>
        </p:nvSpPr>
        <p:spPr>
          <a:xfrm>
            <a:off x="924232" y="365125"/>
            <a:ext cx="10429568" cy="1325563"/>
          </a:xfrm>
        </p:spPr>
        <p:txBody>
          <a:bodyPr/>
          <a:lstStyle/>
          <a:p>
            <a:r>
              <a:rPr lang="en-US" u="sng" dirty="0"/>
              <a:t>Denial-of-Service attack prevention</a:t>
            </a:r>
          </a:p>
        </p:txBody>
      </p:sp>
      <p:sp>
        <p:nvSpPr>
          <p:cNvPr id="3" name="Content Placeholder 2">
            <a:extLst>
              <a:ext uri="{FF2B5EF4-FFF2-40B4-BE49-F238E27FC236}">
                <a16:creationId xmlns:a16="http://schemas.microsoft.com/office/drawing/2014/main" id="{820C9338-1444-4CF1-B53B-2C218C5A991A}"/>
              </a:ext>
            </a:extLst>
          </p:cNvPr>
          <p:cNvSpPr>
            <a:spLocks noGrp="1"/>
          </p:cNvSpPr>
          <p:nvPr>
            <p:ph idx="1"/>
          </p:nvPr>
        </p:nvSpPr>
        <p:spPr/>
        <p:txBody>
          <a:bodyPr>
            <a:normAutofit fontScale="92500"/>
          </a:bodyPr>
          <a:lstStyle/>
          <a:p>
            <a:r>
              <a:rPr lang="en-US" dirty="0"/>
              <a:t>Deploy an </a:t>
            </a:r>
            <a:r>
              <a:rPr lang="en-US" b="1" dirty="0"/>
              <a:t>antivirus</a:t>
            </a:r>
            <a:r>
              <a:rPr lang="en-US" dirty="0"/>
              <a:t> program and </a:t>
            </a:r>
            <a:r>
              <a:rPr lang="en-US" b="1" dirty="0"/>
              <a:t>firewall</a:t>
            </a:r>
            <a:r>
              <a:rPr lang="en-US" dirty="0"/>
              <a:t> into your network if not already done. This helps in restricting the bandwidth usage to authenticated users only.</a:t>
            </a:r>
          </a:p>
          <a:p>
            <a:r>
              <a:rPr lang="en-US" b="1" dirty="0"/>
              <a:t>Server configuration</a:t>
            </a:r>
            <a:r>
              <a:rPr lang="en-US" dirty="0"/>
              <a:t> can help diminish the probability of being attacked. If you’re a network administrator at some firm, take a look at your network configurations and harden the firewall policies to block out unauthenticated users from addressing the server’s resources.</a:t>
            </a:r>
          </a:p>
          <a:p>
            <a:r>
              <a:rPr lang="en-US" dirty="0"/>
              <a:t>Some </a:t>
            </a:r>
            <a:r>
              <a:rPr lang="en-US" b="1" dirty="0"/>
              <a:t>third-party services</a:t>
            </a:r>
            <a:r>
              <a:rPr lang="en-US" dirty="0"/>
              <a:t> offer guidance and protection against DoS attacks. These can be expensive but effective as well. If you have the capital to deploy such services in your network, better get going.</a:t>
            </a:r>
          </a:p>
          <a:p>
            <a:endParaRPr lang="en-US" dirty="0"/>
          </a:p>
        </p:txBody>
      </p:sp>
    </p:spTree>
    <p:extLst>
      <p:ext uri="{BB962C8B-B14F-4D97-AF65-F5344CB8AC3E}">
        <p14:creationId xmlns:p14="http://schemas.microsoft.com/office/powerpoint/2010/main" val="312698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EF2E-B212-4513-8618-0C4B80AE51EB}"/>
              </a:ext>
            </a:extLst>
          </p:cNvPr>
          <p:cNvSpPr>
            <a:spLocks noGrp="1"/>
          </p:cNvSpPr>
          <p:nvPr>
            <p:ph type="title"/>
          </p:nvPr>
        </p:nvSpPr>
        <p:spPr/>
        <p:txBody>
          <a:bodyPr/>
          <a:lstStyle/>
          <a:p>
            <a:r>
              <a:rPr lang="en-US" u="sng" dirty="0"/>
              <a:t>Data Breach</a:t>
            </a:r>
            <a:br>
              <a:rPr lang="en-US" dirty="0"/>
            </a:br>
            <a:endParaRPr lang="en-US" dirty="0"/>
          </a:p>
        </p:txBody>
      </p:sp>
      <p:sp>
        <p:nvSpPr>
          <p:cNvPr id="3" name="Content Placeholder 2">
            <a:extLst>
              <a:ext uri="{FF2B5EF4-FFF2-40B4-BE49-F238E27FC236}">
                <a16:creationId xmlns:a16="http://schemas.microsoft.com/office/drawing/2014/main" id="{945409FC-9825-4109-A73E-700004E53B8B}"/>
              </a:ext>
            </a:extLst>
          </p:cNvPr>
          <p:cNvSpPr>
            <a:spLocks noGrp="1"/>
          </p:cNvSpPr>
          <p:nvPr>
            <p:ph idx="1"/>
          </p:nvPr>
        </p:nvSpPr>
        <p:spPr>
          <a:xfrm>
            <a:off x="413469" y="2336873"/>
            <a:ext cx="9880714" cy="3599316"/>
          </a:xfrm>
        </p:spPr>
        <p:txBody>
          <a:bodyPr>
            <a:normAutofit fontScale="92500" lnSpcReduction="10000"/>
          </a:bodyPr>
          <a:lstStyle/>
          <a:p>
            <a:r>
              <a:rPr lang="en-US" b="1" dirty="0"/>
              <a:t>A data breach </a:t>
            </a:r>
            <a:r>
              <a:rPr lang="en-US" dirty="0"/>
              <a:t>is the release of confidential, private, or otherwise sensitive information into an unsecured environment. A data breach can occur accidentally, or as the result of a deliberate attack.</a:t>
            </a:r>
          </a:p>
          <a:p>
            <a:r>
              <a:rPr lang="en-US" dirty="0"/>
              <a:t>Millions of people are affected by data breaches every year, and they can range in scope from a doctor accidentally looking at the wrong patient’s chart, to a team of elite agents cracking government computers to uncover military secrets.</a:t>
            </a:r>
          </a:p>
          <a:p>
            <a:pPr marL="0" indent="0">
              <a:buNone/>
            </a:pPr>
            <a:r>
              <a:rPr lang="en-US" dirty="0"/>
              <a:t>Data breaches are a major concern for cyber-security because sensitive data is constantly being transmitted over the Internet. This continuous transfer of information makes it possible for attackers in any location to attempt data breaches on almost any person or business they choose.</a:t>
            </a:r>
          </a:p>
        </p:txBody>
      </p:sp>
    </p:spTree>
    <p:extLst>
      <p:ext uri="{BB962C8B-B14F-4D97-AF65-F5344CB8AC3E}">
        <p14:creationId xmlns:p14="http://schemas.microsoft.com/office/powerpoint/2010/main" val="384235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52AA-9547-48E2-AD62-EC8B80CF657E}"/>
              </a:ext>
            </a:extLst>
          </p:cNvPr>
          <p:cNvSpPr>
            <a:spLocks noGrp="1"/>
          </p:cNvSpPr>
          <p:nvPr>
            <p:ph type="title"/>
          </p:nvPr>
        </p:nvSpPr>
        <p:spPr/>
        <p:txBody>
          <a:bodyPr/>
          <a:lstStyle/>
          <a:p>
            <a:endParaRPr lang="en-US"/>
          </a:p>
        </p:txBody>
      </p:sp>
      <p:pic>
        <p:nvPicPr>
          <p:cNvPr id="3074" name="Picture 2" descr="Image result for DATA BREACH">
            <a:extLst>
              <a:ext uri="{FF2B5EF4-FFF2-40B4-BE49-F238E27FC236}">
                <a16:creationId xmlns:a16="http://schemas.microsoft.com/office/drawing/2014/main" id="{A3C77490-CA9B-4570-ADFF-635646857B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865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7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19EE-F432-4653-A73B-7395904F14EB}"/>
              </a:ext>
            </a:extLst>
          </p:cNvPr>
          <p:cNvSpPr>
            <a:spLocks noGrp="1"/>
          </p:cNvSpPr>
          <p:nvPr>
            <p:ph type="title"/>
          </p:nvPr>
        </p:nvSpPr>
        <p:spPr/>
        <p:txBody>
          <a:bodyPr/>
          <a:lstStyle/>
          <a:p>
            <a:r>
              <a:rPr lang="en-US" u="sng" dirty="0"/>
              <a:t>Common examples of a data breach</a:t>
            </a:r>
            <a:br>
              <a:rPr lang="en-US" dirty="0"/>
            </a:br>
            <a:endParaRPr lang="en-US" dirty="0"/>
          </a:p>
        </p:txBody>
      </p:sp>
      <p:sp>
        <p:nvSpPr>
          <p:cNvPr id="3" name="Content Placeholder 2">
            <a:extLst>
              <a:ext uri="{FF2B5EF4-FFF2-40B4-BE49-F238E27FC236}">
                <a16:creationId xmlns:a16="http://schemas.microsoft.com/office/drawing/2014/main" id="{61307A9F-9E7A-4948-B525-D5629F648347}"/>
              </a:ext>
            </a:extLst>
          </p:cNvPr>
          <p:cNvSpPr>
            <a:spLocks noGrp="1"/>
          </p:cNvSpPr>
          <p:nvPr>
            <p:ph idx="1"/>
          </p:nvPr>
        </p:nvSpPr>
        <p:spPr/>
        <p:txBody>
          <a:bodyPr/>
          <a:lstStyle/>
          <a:p>
            <a:r>
              <a:rPr lang="en-US" b="1" dirty="0"/>
              <a:t>Lost or stolen credentials</a:t>
            </a:r>
            <a:r>
              <a:rPr lang="en-US" dirty="0"/>
              <a:t> - The simplest way to view private data online is by using someone else’s login credentials to sign into a service.</a:t>
            </a:r>
          </a:p>
          <a:p>
            <a:r>
              <a:rPr lang="en-US" b="1" dirty="0"/>
              <a:t>Social engineering attacks</a:t>
            </a:r>
            <a:r>
              <a:rPr lang="en-US" dirty="0"/>
              <a:t> - </a:t>
            </a:r>
            <a:r>
              <a:rPr lang="en-US" u="sng" dirty="0">
                <a:hlinkClick r:id="rId2"/>
              </a:rPr>
              <a:t>Social engineering</a:t>
            </a:r>
            <a:r>
              <a:rPr lang="en-US" dirty="0"/>
              <a:t> involves using psychological manipulation to trick people into handing over sensitive information.</a:t>
            </a:r>
          </a:p>
          <a:p>
            <a:r>
              <a:rPr lang="en-US" b="1" dirty="0"/>
              <a:t>Insider Threats</a:t>
            </a:r>
            <a:r>
              <a:rPr lang="en-US" dirty="0"/>
              <a:t> - These involve people who have access to protected information deliberately exposing that data, often for personal gain.</a:t>
            </a:r>
          </a:p>
        </p:txBody>
      </p:sp>
    </p:spTree>
    <p:extLst>
      <p:ext uri="{BB962C8B-B14F-4D97-AF65-F5344CB8AC3E}">
        <p14:creationId xmlns:p14="http://schemas.microsoft.com/office/powerpoint/2010/main" val="209552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C657-E668-4C34-AD2D-7FA337423C1C}"/>
              </a:ext>
            </a:extLst>
          </p:cNvPr>
          <p:cNvSpPr>
            <a:spLocks noGrp="1"/>
          </p:cNvSpPr>
          <p:nvPr>
            <p:ph type="title"/>
          </p:nvPr>
        </p:nvSpPr>
        <p:spPr/>
        <p:txBody>
          <a:bodyPr/>
          <a:lstStyle/>
          <a:p>
            <a:r>
              <a:rPr lang="en-US" dirty="0"/>
              <a:t>How can data breaches be prevented?</a:t>
            </a:r>
            <a:br>
              <a:rPr lang="en-US" dirty="0"/>
            </a:br>
            <a:endParaRPr lang="en-US" dirty="0"/>
          </a:p>
        </p:txBody>
      </p:sp>
      <p:sp>
        <p:nvSpPr>
          <p:cNvPr id="3" name="Content Placeholder 2">
            <a:extLst>
              <a:ext uri="{FF2B5EF4-FFF2-40B4-BE49-F238E27FC236}">
                <a16:creationId xmlns:a16="http://schemas.microsoft.com/office/drawing/2014/main" id="{56ACAA08-831C-4890-881E-53AA2401D04E}"/>
              </a:ext>
            </a:extLst>
          </p:cNvPr>
          <p:cNvSpPr>
            <a:spLocks noGrp="1"/>
          </p:cNvSpPr>
          <p:nvPr>
            <p:ph idx="1"/>
          </p:nvPr>
        </p:nvSpPr>
        <p:spPr/>
        <p:txBody>
          <a:bodyPr>
            <a:normAutofit fontScale="92500"/>
          </a:bodyPr>
          <a:lstStyle/>
          <a:p>
            <a:pPr marL="0" indent="0">
              <a:buNone/>
            </a:pPr>
            <a:r>
              <a:rPr lang="en-US" dirty="0"/>
              <a:t>Practices such as not using credit cards with suspicious vendors and choosing long, unique passwords for online services will stop some of the easiest and most common data breach attacks. Keeping software up to date with security patches and using security software such as antivirus and malware blockers will also help mitigate data breaches.</a:t>
            </a:r>
          </a:p>
          <a:p>
            <a:pPr marL="0" indent="0">
              <a:buNone/>
            </a:pPr>
            <a:r>
              <a:rPr lang="en-US" dirty="0"/>
              <a:t>Users can help combat data breaches by ensuring that their employees only have the minimum amount of access and permissions necessary to do their jobs. It is also a good idea for a company </a:t>
            </a:r>
            <a:r>
              <a:rPr lang="en-US"/>
              <a:t>or institute to </a:t>
            </a:r>
            <a:r>
              <a:rPr lang="en-US" dirty="0"/>
              <a:t>prepare a response plan to be executed in the case of a data breach, with a goal of minimizing or containing the leak of information.</a:t>
            </a:r>
          </a:p>
          <a:p>
            <a:pPr marL="0" indent="0">
              <a:buNone/>
            </a:pPr>
            <a:endParaRPr lang="en-US" dirty="0"/>
          </a:p>
        </p:txBody>
      </p:sp>
    </p:spTree>
    <p:extLst>
      <p:ext uri="{BB962C8B-B14F-4D97-AF65-F5344CB8AC3E}">
        <p14:creationId xmlns:p14="http://schemas.microsoft.com/office/powerpoint/2010/main" val="1065177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2552-E9F9-4A70-B385-8F57C4EEB430}"/>
              </a:ext>
            </a:extLst>
          </p:cNvPr>
          <p:cNvSpPr>
            <a:spLocks noGrp="1"/>
          </p:cNvSpPr>
          <p:nvPr>
            <p:ph type="title"/>
          </p:nvPr>
        </p:nvSpPr>
        <p:spPr/>
        <p:txBody>
          <a:bodyPr>
            <a:normAutofit fontScale="90000"/>
          </a:bodyPr>
          <a:lstStyle/>
          <a:p>
            <a:pPr fontAlgn="base"/>
            <a:br>
              <a:rPr lang="en-US" b="1" dirty="0"/>
            </a:br>
            <a:br>
              <a:rPr lang="en-US" b="1" dirty="0"/>
            </a:br>
            <a:br>
              <a:rPr lang="en-US" b="1" dirty="0"/>
            </a:br>
            <a:r>
              <a:rPr lang="en-US" b="1" dirty="0"/>
              <a:t>Essential cyber security measures</a:t>
            </a:r>
            <a:br>
              <a:rPr lang="en-US" b="1" dirty="0"/>
            </a:br>
            <a:br>
              <a:rPr lang="en-US" b="1" dirty="0"/>
            </a:br>
            <a:br>
              <a:rPr lang="en-US" dirty="0"/>
            </a:br>
            <a:endParaRPr lang="en-US" dirty="0"/>
          </a:p>
        </p:txBody>
      </p:sp>
      <p:sp>
        <p:nvSpPr>
          <p:cNvPr id="3" name="Content Placeholder 2">
            <a:extLst>
              <a:ext uri="{FF2B5EF4-FFF2-40B4-BE49-F238E27FC236}">
                <a16:creationId xmlns:a16="http://schemas.microsoft.com/office/drawing/2014/main" id="{903F4DBE-8669-49CF-9684-D169F8320E92}"/>
              </a:ext>
            </a:extLst>
          </p:cNvPr>
          <p:cNvSpPr>
            <a:spLocks noGrp="1"/>
          </p:cNvSpPr>
          <p:nvPr>
            <p:ph idx="1"/>
          </p:nvPr>
        </p:nvSpPr>
        <p:spPr/>
        <p:txBody>
          <a:bodyPr>
            <a:normAutofit fontScale="92500" lnSpcReduction="20000"/>
          </a:bodyPr>
          <a:lstStyle/>
          <a:p>
            <a:r>
              <a:rPr lang="en-US" b="1" dirty="0"/>
              <a:t>Use strong passwords</a:t>
            </a:r>
            <a:br>
              <a:rPr lang="en-US" dirty="0"/>
            </a:br>
            <a:r>
              <a:rPr lang="en-US" dirty="0"/>
              <a:t>Strong passwords are vital to good online security</a:t>
            </a:r>
          </a:p>
          <a:p>
            <a:r>
              <a:rPr lang="en-US" b="1" dirty="0"/>
              <a:t>Control access</a:t>
            </a:r>
            <a:br>
              <a:rPr lang="en-US" dirty="0"/>
            </a:br>
            <a:r>
              <a:rPr lang="en-US" dirty="0"/>
              <a:t>Make sure that individuals can only access data and services for which they are </a:t>
            </a:r>
            <a:r>
              <a:rPr lang="en-US" dirty="0" err="1"/>
              <a:t>authorised</a:t>
            </a:r>
            <a:r>
              <a:rPr lang="en-US" dirty="0"/>
              <a:t>. </a:t>
            </a:r>
          </a:p>
          <a:p>
            <a:r>
              <a:rPr lang="en-US" b="1" dirty="0"/>
              <a:t>Put up a firewall</a:t>
            </a:r>
            <a:br>
              <a:rPr lang="en-US" dirty="0"/>
            </a:br>
            <a:r>
              <a:rPr lang="en-US" dirty="0"/>
              <a:t>Firewalls are effectively gatekeepers between your computer and the internet, and one of the major barriers to prevent the spread of cyber threats such as viruses and malware. </a:t>
            </a:r>
          </a:p>
          <a:p>
            <a:r>
              <a:rPr lang="en-US" b="1" dirty="0"/>
              <a:t>Use security software</a:t>
            </a:r>
            <a:br>
              <a:rPr lang="en-US" dirty="0"/>
            </a:br>
            <a:r>
              <a:rPr lang="en-US" dirty="0"/>
              <a:t>You should use security software, such as anti-spyware, anti-malware and anti-virus programs, to help detect and remove malicious code if it slips into your network. </a:t>
            </a:r>
          </a:p>
        </p:txBody>
      </p:sp>
    </p:spTree>
    <p:extLst>
      <p:ext uri="{BB962C8B-B14F-4D97-AF65-F5344CB8AC3E}">
        <p14:creationId xmlns:p14="http://schemas.microsoft.com/office/powerpoint/2010/main" val="314235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FD4-EBFF-4ABC-92B9-980FF27E0E65}"/>
              </a:ext>
            </a:extLst>
          </p:cNvPr>
          <p:cNvSpPr>
            <a:spLocks noGrp="1"/>
          </p:cNvSpPr>
          <p:nvPr>
            <p:ph type="ctrTitle"/>
          </p:nvPr>
        </p:nvSpPr>
        <p:spPr>
          <a:xfrm>
            <a:off x="680322" y="2610142"/>
            <a:ext cx="8144134" cy="1373070"/>
          </a:xfrm>
        </p:spPr>
        <p:txBody>
          <a:bodyPr/>
          <a:lstStyle/>
          <a:p>
            <a:pPr algn="ctr"/>
            <a:r>
              <a:rPr lang="en-US" dirty="0"/>
              <a:t>Thank you</a:t>
            </a:r>
          </a:p>
        </p:txBody>
      </p:sp>
    </p:spTree>
    <p:extLst>
      <p:ext uri="{BB962C8B-B14F-4D97-AF65-F5344CB8AC3E}">
        <p14:creationId xmlns:p14="http://schemas.microsoft.com/office/powerpoint/2010/main" val="185083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A7E0-7139-4D88-A524-D48881F0DE22}"/>
              </a:ext>
            </a:extLst>
          </p:cNvPr>
          <p:cNvSpPr>
            <a:spLocks noGrp="1"/>
          </p:cNvSpPr>
          <p:nvPr>
            <p:ph type="title"/>
          </p:nvPr>
        </p:nvSpPr>
        <p:spPr/>
        <p:txBody>
          <a:bodyPr>
            <a:normAutofit fontScale="90000"/>
          </a:bodyPr>
          <a:lstStyle/>
          <a:p>
            <a:br>
              <a:rPr lang="en-US" u="sng" dirty="0"/>
            </a:br>
            <a:br>
              <a:rPr lang="en-US" u="sng" dirty="0"/>
            </a:br>
            <a:r>
              <a:rPr lang="en-US" u="sng" dirty="0"/>
              <a:t>What Is Web Application Security?</a:t>
            </a:r>
            <a:br>
              <a:rPr lang="en-US" u="sng" dirty="0"/>
            </a:br>
            <a:br>
              <a:rPr lang="en-US" u="sng" dirty="0"/>
            </a:br>
            <a:endParaRPr lang="en-US" u="sng" dirty="0"/>
          </a:p>
        </p:txBody>
      </p:sp>
      <p:sp>
        <p:nvSpPr>
          <p:cNvPr id="3" name="Content Placeholder 2">
            <a:extLst>
              <a:ext uri="{FF2B5EF4-FFF2-40B4-BE49-F238E27FC236}">
                <a16:creationId xmlns:a16="http://schemas.microsoft.com/office/drawing/2014/main" id="{1CB7A50E-9316-411B-B4E5-A5831D296853}"/>
              </a:ext>
            </a:extLst>
          </p:cNvPr>
          <p:cNvSpPr>
            <a:spLocks noGrp="1"/>
          </p:cNvSpPr>
          <p:nvPr>
            <p:ph idx="1"/>
          </p:nvPr>
        </p:nvSpPr>
        <p:spPr/>
        <p:txBody>
          <a:bodyPr/>
          <a:lstStyle/>
          <a:p>
            <a:pPr marL="0" indent="0">
              <a:buNone/>
            </a:pPr>
            <a:r>
              <a:rPr lang="en-US" dirty="0"/>
              <a:t>Web application security is a central component of any web-based activity. The global nature of the Internet exposes web properties to attack from different locations and various levels of scale and complexity. Web application security deals specifically with the security surrounding websites, web applications and web services such as APIs.</a:t>
            </a:r>
          </a:p>
        </p:txBody>
      </p:sp>
    </p:spTree>
    <p:extLst>
      <p:ext uri="{BB962C8B-B14F-4D97-AF65-F5344CB8AC3E}">
        <p14:creationId xmlns:p14="http://schemas.microsoft.com/office/powerpoint/2010/main" val="315504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D51E-BF0C-49C6-BA59-7A2D6FBE1635}"/>
              </a:ext>
            </a:extLst>
          </p:cNvPr>
          <p:cNvSpPr>
            <a:spLocks noGrp="1"/>
          </p:cNvSpPr>
          <p:nvPr>
            <p:ph type="title"/>
          </p:nvPr>
        </p:nvSpPr>
        <p:spPr/>
        <p:txBody>
          <a:bodyPr>
            <a:normAutofit fontScale="90000"/>
          </a:bodyPr>
          <a:lstStyle/>
          <a:p>
            <a:br>
              <a:rPr lang="en-US" u="sng" dirty="0"/>
            </a:br>
            <a:r>
              <a:rPr lang="en-US" u="sng" dirty="0"/>
              <a:t>What are common web app security vulnerabilities?</a:t>
            </a:r>
            <a:br>
              <a:rPr lang="en-US" u="sng" dirty="0"/>
            </a:br>
            <a:endParaRPr lang="en-US" u="sng" dirty="0"/>
          </a:p>
        </p:txBody>
      </p:sp>
      <p:sp>
        <p:nvSpPr>
          <p:cNvPr id="3" name="Content Placeholder 2">
            <a:extLst>
              <a:ext uri="{FF2B5EF4-FFF2-40B4-BE49-F238E27FC236}">
                <a16:creationId xmlns:a16="http://schemas.microsoft.com/office/drawing/2014/main" id="{826E3A47-2E6A-4CC6-8321-CFA76B42F880}"/>
              </a:ext>
            </a:extLst>
          </p:cNvPr>
          <p:cNvSpPr>
            <a:spLocks noGrp="1"/>
          </p:cNvSpPr>
          <p:nvPr>
            <p:ph idx="1"/>
          </p:nvPr>
        </p:nvSpPr>
        <p:spPr/>
        <p:txBody>
          <a:bodyPr/>
          <a:lstStyle/>
          <a:p>
            <a:pPr marL="0" indent="0">
              <a:buNone/>
            </a:pPr>
            <a:r>
              <a:rPr lang="en-US" dirty="0"/>
              <a:t>Attacks against web apps range from targeted database manipulation to large-scale network disruption. Let’s explore some of the common methods of attack or “vectors” commonly exploited.</a:t>
            </a:r>
          </a:p>
          <a:p>
            <a:pPr marL="0" indent="0">
              <a:buNone/>
            </a:pPr>
            <a:endParaRPr lang="en-US" dirty="0"/>
          </a:p>
          <a:p>
            <a:pPr marL="0" indent="0">
              <a:buNone/>
            </a:pPr>
            <a:r>
              <a:rPr lang="en-US" u="sng" dirty="0"/>
              <a:t>Cross site scripting (XSS)</a:t>
            </a:r>
          </a:p>
          <a:p>
            <a:pPr marL="0" indent="0">
              <a:buNone/>
            </a:pPr>
            <a:r>
              <a:rPr lang="en-US" u="sng" dirty="0"/>
              <a:t>SQL injection (</a:t>
            </a:r>
            <a:r>
              <a:rPr lang="en-US" u="sng" dirty="0" err="1"/>
              <a:t>SQi</a:t>
            </a:r>
            <a:r>
              <a:rPr lang="en-US" u="sng" dirty="0"/>
              <a:t>)</a:t>
            </a:r>
          </a:p>
          <a:p>
            <a:pPr marL="0" indent="0">
              <a:buNone/>
            </a:pPr>
            <a:r>
              <a:rPr lang="en-US" u="sng" dirty="0"/>
              <a:t>Denial-of-service (DoS)</a:t>
            </a:r>
          </a:p>
          <a:p>
            <a:pPr marL="0" indent="0">
              <a:buNone/>
            </a:pPr>
            <a:r>
              <a:rPr lang="en-US" u="sng" dirty="0"/>
              <a:t>Data breach</a:t>
            </a:r>
          </a:p>
        </p:txBody>
      </p:sp>
    </p:spTree>
    <p:extLst>
      <p:ext uri="{BB962C8B-B14F-4D97-AF65-F5344CB8AC3E}">
        <p14:creationId xmlns:p14="http://schemas.microsoft.com/office/powerpoint/2010/main" val="127428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F105-0F7B-46B5-AF9B-DF53C9B2B65B}"/>
              </a:ext>
            </a:extLst>
          </p:cNvPr>
          <p:cNvSpPr>
            <a:spLocks noGrp="1"/>
          </p:cNvSpPr>
          <p:nvPr>
            <p:ph type="title"/>
          </p:nvPr>
        </p:nvSpPr>
        <p:spPr/>
        <p:txBody>
          <a:bodyPr/>
          <a:lstStyle/>
          <a:p>
            <a:r>
              <a:rPr lang="en-US" u="sng" dirty="0"/>
              <a:t>Cross site scripting (XSS)</a:t>
            </a:r>
            <a:br>
              <a:rPr lang="en-US" dirty="0"/>
            </a:br>
            <a:endParaRPr lang="en-US" dirty="0"/>
          </a:p>
        </p:txBody>
      </p:sp>
      <p:sp>
        <p:nvSpPr>
          <p:cNvPr id="3" name="Content Placeholder 2">
            <a:extLst>
              <a:ext uri="{FF2B5EF4-FFF2-40B4-BE49-F238E27FC236}">
                <a16:creationId xmlns:a16="http://schemas.microsoft.com/office/drawing/2014/main" id="{908B387D-97E4-4C72-A5F0-44F4BD7E2B43}"/>
              </a:ext>
            </a:extLst>
          </p:cNvPr>
          <p:cNvSpPr>
            <a:spLocks noGrp="1"/>
          </p:cNvSpPr>
          <p:nvPr>
            <p:ph idx="1"/>
          </p:nvPr>
        </p:nvSpPr>
        <p:spPr>
          <a:xfrm>
            <a:off x="838200" y="2002606"/>
            <a:ext cx="10515600" cy="4667250"/>
          </a:xfrm>
        </p:spPr>
        <p:txBody>
          <a:bodyPr>
            <a:normAutofit/>
          </a:bodyPr>
          <a:lstStyle/>
          <a:p>
            <a:r>
              <a:rPr lang="en-US" dirty="0"/>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r>
              <a:rPr lang="en-US" dirty="0"/>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a:t>
            </a:r>
          </a:p>
          <a:p>
            <a:endParaRPr lang="en-US" dirty="0"/>
          </a:p>
        </p:txBody>
      </p:sp>
    </p:spTree>
    <p:extLst>
      <p:ext uri="{BB962C8B-B14F-4D97-AF65-F5344CB8AC3E}">
        <p14:creationId xmlns:p14="http://schemas.microsoft.com/office/powerpoint/2010/main" val="424517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83F3-DBC6-4BAB-A83E-856DCB4C8CD7}"/>
              </a:ext>
            </a:extLst>
          </p:cNvPr>
          <p:cNvSpPr>
            <a:spLocks noGrp="1"/>
          </p:cNvSpPr>
          <p:nvPr>
            <p:ph type="title"/>
          </p:nvPr>
        </p:nvSpPr>
        <p:spPr>
          <a:xfrm>
            <a:off x="838200" y="748583"/>
            <a:ext cx="10515600" cy="1335856"/>
          </a:xfrm>
        </p:spPr>
        <p:txBody>
          <a:bodyPr/>
          <a:lstStyle/>
          <a:p>
            <a:r>
              <a:rPr lang="en-US" u="sng" dirty="0"/>
              <a:t>How to prevent cross-site scripting</a:t>
            </a:r>
            <a:br>
              <a:rPr lang="en-US" u="sng" dirty="0"/>
            </a:br>
            <a:endParaRPr lang="en-US" u="sng" dirty="0"/>
          </a:p>
        </p:txBody>
      </p:sp>
      <p:sp>
        <p:nvSpPr>
          <p:cNvPr id="3" name="Content Placeholder 2">
            <a:extLst>
              <a:ext uri="{FF2B5EF4-FFF2-40B4-BE49-F238E27FC236}">
                <a16:creationId xmlns:a16="http://schemas.microsoft.com/office/drawing/2014/main" id="{16CF32CD-BD42-4E72-9F86-3A9C6179EAE6}"/>
              </a:ext>
            </a:extLst>
          </p:cNvPr>
          <p:cNvSpPr>
            <a:spLocks noGrp="1"/>
          </p:cNvSpPr>
          <p:nvPr>
            <p:ph idx="1"/>
          </p:nvPr>
        </p:nvSpPr>
        <p:spPr/>
        <p:txBody>
          <a:bodyPr>
            <a:normAutofit lnSpcReduction="10000"/>
          </a:bodyPr>
          <a:lstStyle/>
          <a:p>
            <a:pPr marL="0" indent="0">
              <a:buNone/>
            </a:pPr>
            <a:r>
              <a:rPr lang="en-US" b="1" dirty="0"/>
              <a:t>If possible, avoiding HTML in inputs</a:t>
            </a:r>
            <a:r>
              <a:rPr lang="en-US" dirty="0"/>
              <a:t> - One very effective way to avoid persistent cross-site scripting attacks is to prevent users from posting HTML into form inputs.</a:t>
            </a:r>
          </a:p>
          <a:p>
            <a:pPr marL="0" indent="0">
              <a:buNone/>
            </a:pPr>
            <a:r>
              <a:rPr lang="en-US" b="1" dirty="0"/>
              <a:t>Taking cookie security measures</a:t>
            </a:r>
            <a:r>
              <a:rPr lang="en-US" dirty="0"/>
              <a:t> - Web applications can also set special rules for their cookie handling that can mitigate cookie-theft via cross-site scripting attacks. Cookies can be tied to particular </a:t>
            </a:r>
            <a:r>
              <a:rPr lang="en-US" u="sng" dirty="0">
                <a:hlinkClick r:id="rId2"/>
              </a:rPr>
              <a:t>IP addresses</a:t>
            </a:r>
            <a:r>
              <a:rPr lang="en-US" dirty="0"/>
              <a:t> so that cross-site scripting attackers cannot access them.</a:t>
            </a:r>
          </a:p>
          <a:p>
            <a:pPr marL="0" indent="0">
              <a:buNone/>
            </a:pPr>
            <a:r>
              <a:rPr lang="en-US" b="1" dirty="0"/>
              <a:t>Setting WAF rules</a:t>
            </a:r>
            <a:r>
              <a:rPr lang="en-US" dirty="0"/>
              <a:t> - A </a:t>
            </a:r>
            <a:r>
              <a:rPr lang="en-US" u="sng" dirty="0">
                <a:hlinkClick r:id="rId3"/>
              </a:rPr>
              <a:t>WAF</a:t>
            </a:r>
            <a:r>
              <a:rPr lang="en-US" dirty="0"/>
              <a:t> can also be configured to enforce rules which will prevent reflected cross-site scripting. These WAF rules employ strategies that will block strange requests to the server, including cross-site scripting attacks.</a:t>
            </a:r>
          </a:p>
        </p:txBody>
      </p:sp>
    </p:spTree>
    <p:extLst>
      <p:ext uri="{BB962C8B-B14F-4D97-AF65-F5344CB8AC3E}">
        <p14:creationId xmlns:p14="http://schemas.microsoft.com/office/powerpoint/2010/main" val="349836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DBAB-C3B7-459B-BAC8-F33D4AF65E4B}"/>
              </a:ext>
            </a:extLst>
          </p:cNvPr>
          <p:cNvSpPr>
            <a:spLocks noGrp="1"/>
          </p:cNvSpPr>
          <p:nvPr>
            <p:ph type="title"/>
          </p:nvPr>
        </p:nvSpPr>
        <p:spPr/>
        <p:txBody>
          <a:bodyPr/>
          <a:lstStyle/>
          <a:p>
            <a:r>
              <a:rPr lang="en-US" u="sng" dirty="0"/>
              <a:t>What is SQL injection (</a:t>
            </a:r>
            <a:r>
              <a:rPr lang="en-US" u="sng" dirty="0" err="1"/>
              <a:t>SQi</a:t>
            </a:r>
            <a:r>
              <a:rPr lang="en-US" u="sng" dirty="0"/>
              <a:t>)?</a:t>
            </a:r>
            <a:br>
              <a:rPr lang="en-US" u="sng" dirty="0"/>
            </a:br>
            <a:endParaRPr lang="en-US" u="sng" dirty="0"/>
          </a:p>
        </p:txBody>
      </p:sp>
      <p:sp>
        <p:nvSpPr>
          <p:cNvPr id="3" name="Content Placeholder 2">
            <a:extLst>
              <a:ext uri="{FF2B5EF4-FFF2-40B4-BE49-F238E27FC236}">
                <a16:creationId xmlns:a16="http://schemas.microsoft.com/office/drawing/2014/main" id="{30C1274E-E215-4ECD-91C1-2271E907DE17}"/>
              </a:ext>
            </a:extLst>
          </p:cNvPr>
          <p:cNvSpPr>
            <a:spLocks noGrp="1"/>
          </p:cNvSpPr>
          <p:nvPr>
            <p:ph idx="1"/>
          </p:nvPr>
        </p:nvSpPr>
        <p:spPr/>
        <p:txBody>
          <a:bodyPr>
            <a:normAutofit lnSpcReduction="10000"/>
          </a:bodyPr>
          <a:lstStyle/>
          <a:p>
            <a:r>
              <a:rPr lang="en-US" dirty="0"/>
              <a:t>Structured Query Language (SQL*) Injection is a code injection technique used to modify or retrieve data from SQL databases. By inserting specialized SQL statements into an entry field, an attacker is able to execute commands that allow for the retrieval of data from the database, the destruction of sensitive data, or other manipulative behaviors.</a:t>
            </a:r>
          </a:p>
          <a:p>
            <a:r>
              <a:rPr lang="en-US" dirty="0"/>
              <a:t>With the proper SQL command execution, the unauthorized user is able to spoof the identity of a more privileged user, make themselves or others database administrators, tamper with existing data, modify transactions and balances, and retrieve and/or destroy all server data</a:t>
            </a:r>
          </a:p>
          <a:p>
            <a:endParaRPr lang="en-US" dirty="0"/>
          </a:p>
        </p:txBody>
      </p:sp>
    </p:spTree>
    <p:extLst>
      <p:ext uri="{BB962C8B-B14F-4D97-AF65-F5344CB8AC3E}">
        <p14:creationId xmlns:p14="http://schemas.microsoft.com/office/powerpoint/2010/main" val="375473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CDCC-FF71-4414-9134-9210CB38CE09}"/>
              </a:ext>
            </a:extLst>
          </p:cNvPr>
          <p:cNvSpPr>
            <a:spLocks noGrp="1"/>
          </p:cNvSpPr>
          <p:nvPr>
            <p:ph type="title"/>
          </p:nvPr>
        </p:nvSpPr>
        <p:spPr/>
        <p:txBody>
          <a:bodyPr/>
          <a:lstStyle/>
          <a:p>
            <a:r>
              <a:rPr lang="en-US" u="sng" dirty="0"/>
              <a:t>How is a SQL Injection attack prevented?</a:t>
            </a:r>
            <a:br>
              <a:rPr lang="en-US" u="sng" dirty="0"/>
            </a:br>
            <a:endParaRPr lang="en-US" u="sng" dirty="0"/>
          </a:p>
        </p:txBody>
      </p:sp>
      <p:sp>
        <p:nvSpPr>
          <p:cNvPr id="3" name="Content Placeholder 2">
            <a:extLst>
              <a:ext uri="{FF2B5EF4-FFF2-40B4-BE49-F238E27FC236}">
                <a16:creationId xmlns:a16="http://schemas.microsoft.com/office/drawing/2014/main" id="{643CF1AB-5CE1-4DA6-B17A-D5AE7799312C}"/>
              </a:ext>
            </a:extLst>
          </p:cNvPr>
          <p:cNvSpPr>
            <a:spLocks noGrp="1"/>
          </p:cNvSpPr>
          <p:nvPr>
            <p:ph idx="1"/>
          </p:nvPr>
        </p:nvSpPr>
        <p:spPr/>
        <p:txBody>
          <a:bodyPr>
            <a:normAutofit lnSpcReduction="10000"/>
          </a:bodyPr>
          <a:lstStyle/>
          <a:p>
            <a:r>
              <a:rPr lang="en-US" b="1" dirty="0"/>
              <a:t>Use of Prepared Statements (with Parameterized Queries)</a:t>
            </a:r>
            <a:r>
              <a:rPr lang="en-US" dirty="0"/>
              <a:t> - This method of sanitizing database inputs involves forcing the developers to first define all the SQL code, and then to pass only specific parameters to the SQL query</a:t>
            </a:r>
          </a:p>
          <a:p>
            <a:r>
              <a:rPr lang="en-US" b="1" dirty="0"/>
              <a:t>Escape All User Supplied Input</a:t>
            </a:r>
            <a:r>
              <a:rPr lang="en-US" dirty="0"/>
              <a:t> - When writing SQL, specific characters or words have particular meaning.</a:t>
            </a:r>
          </a:p>
          <a:p>
            <a:r>
              <a:rPr lang="en-US" b="1" dirty="0"/>
              <a:t>Use of Stored Procedures</a:t>
            </a:r>
            <a:r>
              <a:rPr lang="en-US" dirty="0"/>
              <a:t> -By properly limiting the permissions of the database account running SQL queries, even non-robust application code that is vulnerable to SQL injection will lack the permissions necessary to manipulate unrelated database tables</a:t>
            </a:r>
          </a:p>
        </p:txBody>
      </p:sp>
    </p:spTree>
    <p:extLst>
      <p:ext uri="{BB962C8B-B14F-4D97-AF65-F5344CB8AC3E}">
        <p14:creationId xmlns:p14="http://schemas.microsoft.com/office/powerpoint/2010/main" val="18905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C66F-B3B1-437D-9DD2-C8558C21F4F7}"/>
              </a:ext>
            </a:extLst>
          </p:cNvPr>
          <p:cNvSpPr>
            <a:spLocks noGrp="1"/>
          </p:cNvSpPr>
          <p:nvPr>
            <p:ph type="title"/>
          </p:nvPr>
        </p:nvSpPr>
        <p:spPr/>
        <p:txBody>
          <a:bodyPr/>
          <a:lstStyle/>
          <a:p>
            <a:r>
              <a:rPr lang="en-US" u="sng" dirty="0"/>
              <a:t>Denial-of-Service (DoS) Attack</a:t>
            </a:r>
            <a:br>
              <a:rPr lang="en-US" u="sng" dirty="0"/>
            </a:br>
            <a:endParaRPr lang="en-US" u="sng" dirty="0"/>
          </a:p>
        </p:txBody>
      </p:sp>
      <p:sp>
        <p:nvSpPr>
          <p:cNvPr id="3" name="Content Placeholder 2">
            <a:extLst>
              <a:ext uri="{FF2B5EF4-FFF2-40B4-BE49-F238E27FC236}">
                <a16:creationId xmlns:a16="http://schemas.microsoft.com/office/drawing/2014/main" id="{7269B3C7-9AEC-4471-80CD-22E437A1C775}"/>
              </a:ext>
            </a:extLst>
          </p:cNvPr>
          <p:cNvSpPr>
            <a:spLocks noGrp="1"/>
          </p:cNvSpPr>
          <p:nvPr>
            <p:ph idx="1"/>
          </p:nvPr>
        </p:nvSpPr>
        <p:spPr/>
        <p:txBody>
          <a:bodyPr>
            <a:normAutofit fontScale="92500"/>
          </a:bodyPr>
          <a:lstStyle/>
          <a:p>
            <a:pPr marL="0" indent="0">
              <a:buNone/>
            </a:pPr>
            <a:r>
              <a:rPr lang="en-US" dirty="0"/>
              <a:t>A denial-of-service (DoS) attack is a type of cyber attack in which a malicious actor aims to render a computer or other device unavailable to its intended users by interrupting the device's normal functioning. DoS attacks typically function by overwhelming or flooding a targeted machine with requests until normal traffic is unable to be processed, resulting in denial-of-service to addition users. A DoS attack is characterized by using a single computer to launch the attack.</a:t>
            </a:r>
          </a:p>
          <a:p>
            <a:pPr marL="0" indent="0">
              <a:buNone/>
            </a:pPr>
            <a:r>
              <a:rPr lang="en-US" dirty="0"/>
              <a:t>The primary focus of a DoS attack is to oversaturate the capacity of a targeted machine, resulting in denial-of-service to additional requests. The multiple attack vectors of DoS attacks can be grouped by their similarities.</a:t>
            </a:r>
          </a:p>
        </p:txBody>
      </p:sp>
    </p:spTree>
    <p:extLst>
      <p:ext uri="{BB962C8B-B14F-4D97-AF65-F5344CB8AC3E}">
        <p14:creationId xmlns:p14="http://schemas.microsoft.com/office/powerpoint/2010/main" val="75116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2CF3-0425-4869-8506-59A6639F00B4}"/>
              </a:ext>
            </a:extLst>
          </p:cNvPr>
          <p:cNvSpPr>
            <a:spLocks noGrp="1"/>
          </p:cNvSpPr>
          <p:nvPr>
            <p:ph type="title"/>
          </p:nvPr>
        </p:nvSpPr>
        <p:spPr/>
        <p:txBody>
          <a:bodyPr/>
          <a:lstStyle/>
          <a:p>
            <a:endParaRPr lang="en-US"/>
          </a:p>
        </p:txBody>
      </p:sp>
      <p:pic>
        <p:nvPicPr>
          <p:cNvPr id="2050" name="Picture 2" descr="Icy Blue Snowflakes">
            <a:extLst>
              <a:ext uri="{FF2B5EF4-FFF2-40B4-BE49-F238E27FC236}">
                <a16:creationId xmlns:a16="http://schemas.microsoft.com/office/drawing/2014/main" id="{3FC23056-3C9D-446F-8D8E-82E7A00A3C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2995"/>
            <a:ext cx="12134335" cy="703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904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1317</Words>
  <Application>Microsoft Office PowerPoint</Application>
  <PresentationFormat>Widescreen</PresentationFormat>
  <Paragraphs>51</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Trebuchet MS</vt:lpstr>
      <vt:lpstr>Berlin</vt:lpstr>
      <vt:lpstr>Office Theme</vt:lpstr>
      <vt:lpstr>Web application Security</vt:lpstr>
      <vt:lpstr>  What Is Web Application Security?  </vt:lpstr>
      <vt:lpstr> What are common web app security vulnerabilities? </vt:lpstr>
      <vt:lpstr>Cross site scripting (XSS) </vt:lpstr>
      <vt:lpstr>How to prevent cross-site scripting </vt:lpstr>
      <vt:lpstr>What is SQL injection (SQi)? </vt:lpstr>
      <vt:lpstr>How is a SQL Injection attack prevented? </vt:lpstr>
      <vt:lpstr>Denial-of-Service (DoS) Attack </vt:lpstr>
      <vt:lpstr>PowerPoint Presentation</vt:lpstr>
      <vt:lpstr>Denial-of-Service attack prevention</vt:lpstr>
      <vt:lpstr>Data Breach </vt:lpstr>
      <vt:lpstr>PowerPoint Presentation</vt:lpstr>
      <vt:lpstr>Common examples of a data breach </vt:lpstr>
      <vt:lpstr>How can data breaches be prevented? </vt:lpstr>
      <vt:lpstr>   Essential cyber security measures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dc:title>
  <dc:creator>parth vani</dc:creator>
  <cp:lastModifiedBy>parth vani</cp:lastModifiedBy>
  <cp:revision>17</cp:revision>
  <dcterms:created xsi:type="dcterms:W3CDTF">2020-03-03T16:59:31Z</dcterms:created>
  <dcterms:modified xsi:type="dcterms:W3CDTF">2020-03-04T11:53:00Z</dcterms:modified>
</cp:coreProperties>
</file>