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Roboto Bold" charset="1" panose="02000000000000000000"/>
      <p:regular r:id="rId18"/>
    </p:embeddedFont>
    <p:embeddedFont>
      <p:font typeface="Montserrat Light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 Id="rId4" Target="../media/image12.jpeg" Type="http://schemas.openxmlformats.org/officeDocument/2006/relationships/image"/><Relationship Id="rId5" Target="../media/image13.jpeg" Type="http://schemas.openxmlformats.org/officeDocument/2006/relationships/image"/><Relationship Id="rId6" Target="../media/image14.jpeg" Type="http://schemas.openxmlformats.org/officeDocument/2006/relationships/image"/><Relationship Id="rId7" Target="../media/image15.png" Type="http://schemas.openxmlformats.org/officeDocument/2006/relationships/image"/><Relationship Id="rId8" Target="../media/image1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872211" y="-2776467"/>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10463626" y="1621617"/>
            <a:ext cx="753561" cy="75356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367131" y="3714421"/>
            <a:ext cx="10072534" cy="3454219"/>
          </a:xfrm>
          <a:prstGeom prst="rect">
            <a:avLst/>
          </a:prstGeom>
        </p:spPr>
        <p:txBody>
          <a:bodyPr anchor="t" rtlCol="false" tIns="0" lIns="0" bIns="0" rIns="0">
            <a:spAutoFit/>
          </a:bodyPr>
          <a:lstStyle/>
          <a:p>
            <a:pPr algn="l">
              <a:lnSpc>
                <a:spcPts val="13868"/>
              </a:lnSpc>
              <a:spcBef>
                <a:spcPct val="0"/>
              </a:spcBef>
            </a:pPr>
            <a:r>
              <a:rPr lang="en-US" sz="9905" b="true">
                <a:solidFill>
                  <a:srgbClr val="000000"/>
                </a:solidFill>
                <a:latin typeface="Montserrat Bold"/>
                <a:ea typeface="Montserrat Bold"/>
                <a:cs typeface="Montserrat Bold"/>
                <a:sym typeface="Montserrat Bold"/>
              </a:rPr>
              <a:t>Guardian Yan Pitch Deck</a:t>
            </a:r>
          </a:p>
        </p:txBody>
      </p:sp>
      <p:grpSp>
        <p:nvGrpSpPr>
          <p:cNvPr name="Group 7" id="7"/>
          <p:cNvGrpSpPr/>
          <p:nvPr/>
        </p:nvGrpSpPr>
        <p:grpSpPr>
          <a:xfrm rot="0">
            <a:off x="14778711" y="7667323"/>
            <a:ext cx="1578921" cy="1578921"/>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1367131" y="7227854"/>
            <a:ext cx="7173539" cy="554635"/>
          </a:xfrm>
          <a:prstGeom prst="rect">
            <a:avLst/>
          </a:prstGeom>
        </p:spPr>
        <p:txBody>
          <a:bodyPr anchor="t" rtlCol="false" tIns="0" lIns="0" bIns="0" rIns="0">
            <a:spAutoFit/>
          </a:bodyPr>
          <a:lstStyle/>
          <a:p>
            <a:pPr algn="l">
              <a:lnSpc>
                <a:spcPts val="4632"/>
              </a:lnSpc>
              <a:spcBef>
                <a:spcPct val="0"/>
              </a:spcBef>
            </a:pPr>
            <a:r>
              <a:rPr lang="en-US" sz="3308">
                <a:solidFill>
                  <a:srgbClr val="000000"/>
                </a:solidFill>
                <a:latin typeface="Montserrat"/>
                <a:ea typeface="Montserrat"/>
                <a:cs typeface="Montserrat"/>
                <a:sym typeface="Montserrat"/>
              </a:rPr>
              <a:t>Presentated by Aryan Goel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361112" y="4229634"/>
            <a:ext cx="3908246" cy="709734"/>
          </a:xfrm>
          <a:prstGeom prst="rect">
            <a:avLst/>
          </a:prstGeom>
        </p:spPr>
        <p:txBody>
          <a:bodyPr anchor="t" rtlCol="false" tIns="0" lIns="0" bIns="0" rIns="0">
            <a:spAutoFit/>
          </a:bodyPr>
          <a:lstStyle/>
          <a:p>
            <a:pPr algn="l">
              <a:lnSpc>
                <a:spcPts val="5626"/>
              </a:lnSpc>
            </a:pPr>
            <a:r>
              <a:rPr lang="en-US" sz="4688" b="true">
                <a:solidFill>
                  <a:srgbClr val="000000"/>
                </a:solidFill>
                <a:latin typeface="Montserrat Bold"/>
                <a:ea typeface="Montserrat Bold"/>
                <a:cs typeface="Montserrat Bold"/>
                <a:sym typeface="Montserrat Bold"/>
              </a:rPr>
              <a:t>Contact Us</a:t>
            </a:r>
          </a:p>
        </p:txBody>
      </p:sp>
      <p:sp>
        <p:nvSpPr>
          <p:cNvPr name="TextBox 3" id="3"/>
          <p:cNvSpPr txBox="true"/>
          <p:nvPr/>
        </p:nvSpPr>
        <p:spPr>
          <a:xfrm rot="0">
            <a:off x="6039956" y="6699194"/>
            <a:ext cx="5038461" cy="381605"/>
          </a:xfrm>
          <a:prstGeom prst="rect">
            <a:avLst/>
          </a:prstGeom>
        </p:spPr>
        <p:txBody>
          <a:bodyPr anchor="t" rtlCol="false" tIns="0" lIns="0" bIns="0" rIns="0">
            <a:spAutoFit/>
          </a:bodyPr>
          <a:lstStyle/>
          <a:p>
            <a:pPr algn="l">
              <a:lnSpc>
                <a:spcPts val="3129"/>
              </a:lnSpc>
            </a:pPr>
            <a:r>
              <a:rPr lang="en-US" sz="2235">
                <a:solidFill>
                  <a:srgbClr val="000000"/>
                </a:solidFill>
                <a:latin typeface="Montserrat"/>
                <a:ea typeface="Montserrat"/>
                <a:cs typeface="Montserrat"/>
                <a:sym typeface="Montserrat"/>
              </a:rPr>
              <a:t>Aryangoel129@gmail.com</a:t>
            </a:r>
          </a:p>
        </p:txBody>
      </p:sp>
      <p:sp>
        <p:nvSpPr>
          <p:cNvPr name="TextBox 4" id="4"/>
          <p:cNvSpPr txBox="true"/>
          <p:nvPr/>
        </p:nvSpPr>
        <p:spPr>
          <a:xfrm rot="0">
            <a:off x="6039956" y="6194179"/>
            <a:ext cx="2550558" cy="381605"/>
          </a:xfrm>
          <a:prstGeom prst="rect">
            <a:avLst/>
          </a:prstGeom>
        </p:spPr>
        <p:txBody>
          <a:bodyPr anchor="t" rtlCol="false" tIns="0" lIns="0" bIns="0" rIns="0">
            <a:spAutoFit/>
          </a:bodyPr>
          <a:lstStyle/>
          <a:p>
            <a:pPr algn="l">
              <a:lnSpc>
                <a:spcPts val="3129"/>
              </a:lnSpc>
            </a:pPr>
            <a:r>
              <a:rPr lang="en-US" sz="2235">
                <a:solidFill>
                  <a:srgbClr val="000000"/>
                </a:solidFill>
                <a:latin typeface="Montserrat"/>
                <a:ea typeface="Montserrat"/>
                <a:cs typeface="Montserrat"/>
                <a:sym typeface="Montserrat"/>
              </a:rPr>
              <a:t>+91 - 7060513165</a:t>
            </a:r>
          </a:p>
        </p:txBody>
      </p:sp>
      <p:sp>
        <p:nvSpPr>
          <p:cNvPr name="Freeform 5" id="5"/>
          <p:cNvSpPr/>
          <p:nvPr/>
        </p:nvSpPr>
        <p:spPr>
          <a:xfrm flipH="false" flipV="false" rot="0">
            <a:off x="5464109" y="6746819"/>
            <a:ext cx="414154" cy="414154"/>
          </a:xfrm>
          <a:custGeom>
            <a:avLst/>
            <a:gdLst/>
            <a:ahLst/>
            <a:cxnLst/>
            <a:rect r="r" b="b" t="t" l="l"/>
            <a:pathLst>
              <a:path h="414154" w="414154">
                <a:moveTo>
                  <a:pt x="0" y="0"/>
                </a:moveTo>
                <a:lnTo>
                  <a:pt x="414153" y="0"/>
                </a:lnTo>
                <a:lnTo>
                  <a:pt x="414153" y="414153"/>
                </a:lnTo>
                <a:lnTo>
                  <a:pt x="0" y="4141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464109" y="6225141"/>
            <a:ext cx="414154" cy="414154"/>
          </a:xfrm>
          <a:custGeom>
            <a:avLst/>
            <a:gdLst/>
            <a:ahLst/>
            <a:cxnLst/>
            <a:rect r="r" b="b" t="t" l="l"/>
            <a:pathLst>
              <a:path h="414154" w="414154">
                <a:moveTo>
                  <a:pt x="0" y="0"/>
                </a:moveTo>
                <a:lnTo>
                  <a:pt x="414153" y="0"/>
                </a:lnTo>
                <a:lnTo>
                  <a:pt x="414153" y="414153"/>
                </a:lnTo>
                <a:lnTo>
                  <a:pt x="0" y="4141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439688" y="5063339"/>
            <a:ext cx="2769366" cy="503602"/>
          </a:xfrm>
          <a:prstGeom prst="rect">
            <a:avLst/>
          </a:prstGeom>
        </p:spPr>
        <p:txBody>
          <a:bodyPr anchor="t" rtlCol="false" tIns="0" lIns="0" bIns="0" rIns="0">
            <a:spAutoFit/>
          </a:bodyPr>
          <a:lstStyle/>
          <a:p>
            <a:pPr algn="l">
              <a:lnSpc>
                <a:spcPts val="4088"/>
              </a:lnSpc>
            </a:pPr>
            <a:r>
              <a:rPr lang="en-US" sz="2920" b="true">
                <a:solidFill>
                  <a:srgbClr val="000000"/>
                </a:solidFill>
                <a:latin typeface="Montserrat Light Bold"/>
                <a:ea typeface="Montserrat Light Bold"/>
                <a:cs typeface="Montserrat Light Bold"/>
                <a:sym typeface="Montserrat Light Bold"/>
              </a:rPr>
              <a:t>Aryan Goel</a:t>
            </a:r>
          </a:p>
        </p:txBody>
      </p:sp>
      <p:sp>
        <p:nvSpPr>
          <p:cNvPr name="Freeform 8" id="8"/>
          <p:cNvSpPr/>
          <p:nvPr/>
        </p:nvSpPr>
        <p:spPr>
          <a:xfrm flipH="false" flipV="false" rot="-1898322">
            <a:off x="13299669" y="5075791"/>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6"/>
            <a:stretch>
              <a:fillRect l="0" t="0" r="0" b="0"/>
            </a:stretch>
          </a:blipFill>
        </p:spPr>
      </p:sp>
      <p:sp>
        <p:nvSpPr>
          <p:cNvPr name="Freeform 9" id="9"/>
          <p:cNvSpPr/>
          <p:nvPr/>
        </p:nvSpPr>
        <p:spPr>
          <a:xfrm flipH="false" flipV="false" rot="-1898322">
            <a:off x="-3784911" y="-3899454"/>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6"/>
            <a:stretch>
              <a:fillRect l="0" t="0" r="0" b="0"/>
            </a:stretch>
          </a:blipFill>
        </p:spPr>
      </p:sp>
      <p:sp>
        <p:nvSpPr>
          <p:cNvPr name="TextBox 10" id="10"/>
          <p:cNvSpPr txBox="true"/>
          <p:nvPr/>
        </p:nvSpPr>
        <p:spPr>
          <a:xfrm rot="0">
            <a:off x="5361112" y="2575440"/>
            <a:ext cx="8460437" cy="1577994"/>
          </a:xfrm>
          <a:prstGeom prst="rect">
            <a:avLst/>
          </a:prstGeom>
        </p:spPr>
        <p:txBody>
          <a:bodyPr anchor="t" rtlCol="false" tIns="0" lIns="0" bIns="0" rIns="0">
            <a:spAutoFit/>
          </a:bodyPr>
          <a:lstStyle/>
          <a:p>
            <a:pPr algn="l">
              <a:lnSpc>
                <a:spcPts val="12508"/>
              </a:lnSpc>
            </a:pPr>
            <a:r>
              <a:rPr lang="en-US" sz="10424" b="true">
                <a:solidFill>
                  <a:srgbClr val="000000"/>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433688" y="3847159"/>
            <a:ext cx="5071468" cy="396240"/>
          </a:xfrm>
          <a:prstGeom prst="rect">
            <a:avLst/>
          </a:prstGeom>
        </p:spPr>
        <p:txBody>
          <a:bodyPr anchor="t" rtlCol="false" tIns="0" lIns="0" bIns="0" rIns="0">
            <a:spAutoFit/>
          </a:bodyPr>
          <a:lstStyle/>
          <a:p>
            <a:pPr algn="l">
              <a:lnSpc>
                <a:spcPts val="3360"/>
              </a:lnSpc>
            </a:pPr>
            <a:r>
              <a:rPr lang="en-US" sz="2400" b="true">
                <a:solidFill>
                  <a:srgbClr val="000000"/>
                </a:solidFill>
                <a:latin typeface="Montserrat Bold"/>
                <a:ea typeface="Montserrat Bold"/>
                <a:cs typeface="Montserrat Bold"/>
                <a:sym typeface="Montserrat Bold"/>
              </a:rPr>
              <a:t>Product</a:t>
            </a:r>
            <a:r>
              <a:rPr lang="en-US" sz="2400" b="true">
                <a:solidFill>
                  <a:srgbClr val="000000"/>
                </a:solidFill>
                <a:latin typeface="Montserrat Bold"/>
                <a:ea typeface="Montserrat Bold"/>
                <a:cs typeface="Montserrat Bold"/>
                <a:sym typeface="Montserrat Bold"/>
              </a:rPr>
              <a:t> Overview</a:t>
            </a:r>
          </a:p>
        </p:txBody>
      </p:sp>
      <p:sp>
        <p:nvSpPr>
          <p:cNvPr name="TextBox 3" id="3"/>
          <p:cNvSpPr txBox="true"/>
          <p:nvPr/>
        </p:nvSpPr>
        <p:spPr>
          <a:xfrm rot="0">
            <a:off x="1178643" y="3195340"/>
            <a:ext cx="8397219" cy="1246488"/>
          </a:xfrm>
          <a:prstGeom prst="rect">
            <a:avLst/>
          </a:prstGeom>
        </p:spPr>
        <p:txBody>
          <a:bodyPr anchor="t" rtlCol="false" tIns="0" lIns="0" bIns="0" rIns="0">
            <a:spAutoFit/>
          </a:bodyPr>
          <a:lstStyle/>
          <a:p>
            <a:pPr algn="l" marL="0" indent="0" lvl="0">
              <a:lnSpc>
                <a:spcPts val="10276"/>
              </a:lnSpc>
              <a:spcBef>
                <a:spcPct val="0"/>
              </a:spcBef>
            </a:pPr>
            <a:r>
              <a:rPr lang="en-US" b="true" sz="7340" strike="noStrike" u="none">
                <a:solidFill>
                  <a:srgbClr val="000000"/>
                </a:solidFill>
                <a:latin typeface="Montserrat Bold"/>
                <a:ea typeface="Montserrat Bold"/>
                <a:cs typeface="Montserrat Bold"/>
                <a:sym typeface="Montserrat Bold"/>
              </a:rPr>
              <a:t>Introduction</a:t>
            </a:r>
          </a:p>
        </p:txBody>
      </p:sp>
      <p:sp>
        <p:nvSpPr>
          <p:cNvPr name="TextBox 4" id="4"/>
          <p:cNvSpPr txBox="true"/>
          <p:nvPr/>
        </p:nvSpPr>
        <p:spPr>
          <a:xfrm rot="0">
            <a:off x="1178643" y="4727578"/>
            <a:ext cx="7195263" cy="4398760"/>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In today’s fast-paced world, road safety remains a critical concern, with millions of accidents occurring globally every year. Despite advances in vehicle safety technologies, many fatalities and severe injuries could be prevented with quicker emergency response times. Guardian Yan is a cutting-edge vehicle safety solution designed to address this gap. It is an intelligent accident detection and alert system that not only identifies accidents in real-time but also automates the process of notifying emergency contacts and authorities, ensuring help reaches the scene as soon as possible.</a:t>
            </a:r>
          </a:p>
        </p:txBody>
      </p:sp>
      <p:sp>
        <p:nvSpPr>
          <p:cNvPr name="TextBox 5" id="5"/>
          <p:cNvSpPr txBox="true"/>
          <p:nvPr/>
        </p:nvSpPr>
        <p:spPr>
          <a:xfrm rot="0">
            <a:off x="9433688" y="4491720"/>
            <a:ext cx="7675669" cy="4766580"/>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Guardian Yan is an intelligent vehicle safety system designed to detect accidents in real-time using an Accident Detector that identifies sudden changes in the vehicle’s movement. When an accident is detected, the system triggers an alarm, giving the user 15 seconds to cancel it in case of a false alert. If the alarm is not canceled, the system automatically sends a distress message, along with the vehicle's location, through the Communication Module and Location Module to emergency contacts and nearby authorities. Guardian Yan is built using reliable, cost-effective components, making it a practical solution to enhance road safety and speed up emergency response.</a:t>
            </a:r>
          </a:p>
        </p:txBody>
      </p:sp>
      <p:grpSp>
        <p:nvGrpSpPr>
          <p:cNvPr name="Group 6" id="6"/>
          <p:cNvGrpSpPr/>
          <p:nvPr/>
        </p:nvGrpSpPr>
        <p:grpSpPr>
          <a:xfrm rot="0">
            <a:off x="0" y="0"/>
            <a:ext cx="18288000" cy="1874361"/>
            <a:chOff x="0" y="0"/>
            <a:chExt cx="9414331" cy="964887"/>
          </a:xfrm>
        </p:grpSpPr>
        <p:sp>
          <p:nvSpPr>
            <p:cNvPr name="Freeform 7" id="7"/>
            <p:cNvSpPr/>
            <p:nvPr/>
          </p:nvSpPr>
          <p:spPr>
            <a:xfrm flipH="false" flipV="false" rot="0">
              <a:off x="0" y="0"/>
              <a:ext cx="9414331" cy="964887"/>
            </a:xfrm>
            <a:custGeom>
              <a:avLst/>
              <a:gdLst/>
              <a:ahLst/>
              <a:cxnLst/>
              <a:rect r="r" b="b" t="t" l="l"/>
              <a:pathLst>
                <a:path h="964887" w="9414331">
                  <a:moveTo>
                    <a:pt x="0" y="0"/>
                  </a:moveTo>
                  <a:lnTo>
                    <a:pt x="9414331" y="0"/>
                  </a:lnTo>
                  <a:lnTo>
                    <a:pt x="9414331" y="964887"/>
                  </a:lnTo>
                  <a:lnTo>
                    <a:pt x="0" y="964887"/>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8" id="8"/>
            <p:cNvSpPr txBox="true"/>
            <p:nvPr/>
          </p:nvSpPr>
          <p:spPr>
            <a:xfrm>
              <a:off x="0" y="-38100"/>
              <a:ext cx="9414331" cy="1002987"/>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9021581" y="4613278"/>
            <a:ext cx="0" cy="3843312"/>
          </a:xfrm>
          <a:prstGeom prst="line">
            <a:avLst/>
          </a:prstGeom>
          <a:ln cap="flat" w="38100">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7536833">
            <a:off x="-4428213" y="-2916505"/>
            <a:ext cx="9627545" cy="9651674"/>
          </a:xfrm>
          <a:custGeom>
            <a:avLst/>
            <a:gdLst/>
            <a:ahLst/>
            <a:cxnLst/>
            <a:rect r="r" b="b" t="t" l="l"/>
            <a:pathLst>
              <a:path h="9651674" w="9627545">
                <a:moveTo>
                  <a:pt x="0" y="0"/>
                </a:moveTo>
                <a:lnTo>
                  <a:pt x="9627545" y="0"/>
                </a:lnTo>
                <a:lnTo>
                  <a:pt x="9627545" y="9651674"/>
                </a:lnTo>
                <a:lnTo>
                  <a:pt x="0" y="9651674"/>
                </a:lnTo>
                <a:lnTo>
                  <a:pt x="0" y="0"/>
                </a:lnTo>
                <a:close/>
              </a:path>
            </a:pathLst>
          </a:custGeom>
          <a:blipFill>
            <a:blip r:embed="rId2"/>
            <a:stretch>
              <a:fillRect l="0" t="0" r="0" b="0"/>
            </a:stretch>
          </a:blipFill>
        </p:spPr>
      </p:sp>
      <p:grpSp>
        <p:nvGrpSpPr>
          <p:cNvPr name="Group 3" id="3"/>
          <p:cNvGrpSpPr/>
          <p:nvPr/>
        </p:nvGrpSpPr>
        <p:grpSpPr>
          <a:xfrm rot="0">
            <a:off x="7390681" y="2624147"/>
            <a:ext cx="7856037" cy="516306"/>
            <a:chOff x="0" y="0"/>
            <a:chExt cx="3328891" cy="218778"/>
          </a:xfrm>
        </p:grpSpPr>
        <p:sp>
          <p:nvSpPr>
            <p:cNvPr name="Freeform 4" id="4"/>
            <p:cNvSpPr/>
            <p:nvPr/>
          </p:nvSpPr>
          <p:spPr>
            <a:xfrm flipH="false" flipV="false" rot="0">
              <a:off x="0" y="0"/>
              <a:ext cx="3328891" cy="218778"/>
            </a:xfrm>
            <a:custGeom>
              <a:avLst/>
              <a:gdLst/>
              <a:ahLst/>
              <a:cxnLst/>
              <a:rect r="r" b="b" t="t" l="l"/>
              <a:pathLst>
                <a:path h="218778" w="3328891">
                  <a:moveTo>
                    <a:pt x="22666" y="0"/>
                  </a:moveTo>
                  <a:lnTo>
                    <a:pt x="3306225" y="0"/>
                  </a:lnTo>
                  <a:cubicBezTo>
                    <a:pt x="3312237" y="0"/>
                    <a:pt x="3318002" y="2388"/>
                    <a:pt x="3322253" y="6639"/>
                  </a:cubicBezTo>
                  <a:cubicBezTo>
                    <a:pt x="3326504" y="10889"/>
                    <a:pt x="3328891" y="16655"/>
                    <a:pt x="3328891" y="22666"/>
                  </a:cubicBezTo>
                  <a:lnTo>
                    <a:pt x="3328891" y="196112"/>
                  </a:lnTo>
                  <a:cubicBezTo>
                    <a:pt x="3328891" y="208630"/>
                    <a:pt x="3318744" y="218778"/>
                    <a:pt x="3306225" y="218778"/>
                  </a:cubicBezTo>
                  <a:lnTo>
                    <a:pt x="22666" y="218778"/>
                  </a:lnTo>
                  <a:cubicBezTo>
                    <a:pt x="16655" y="218778"/>
                    <a:pt x="10889" y="216390"/>
                    <a:pt x="6639" y="212139"/>
                  </a:cubicBezTo>
                  <a:cubicBezTo>
                    <a:pt x="2388" y="207888"/>
                    <a:pt x="0" y="202123"/>
                    <a:pt x="0" y="196112"/>
                  </a:cubicBezTo>
                  <a:lnTo>
                    <a:pt x="0" y="22666"/>
                  </a:lnTo>
                  <a:cubicBezTo>
                    <a:pt x="0" y="16655"/>
                    <a:pt x="2388" y="10889"/>
                    <a:pt x="6639" y="6639"/>
                  </a:cubicBezTo>
                  <a:cubicBezTo>
                    <a:pt x="10889" y="2388"/>
                    <a:pt x="16655" y="0"/>
                    <a:pt x="226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5" id="5"/>
            <p:cNvSpPr txBox="true"/>
            <p:nvPr/>
          </p:nvSpPr>
          <p:spPr>
            <a:xfrm>
              <a:off x="0" y="-47625"/>
              <a:ext cx="3328891" cy="266403"/>
            </a:xfrm>
            <a:prstGeom prst="rect">
              <a:avLst/>
            </a:prstGeom>
          </p:spPr>
          <p:txBody>
            <a:bodyPr anchor="ctr" rtlCol="false" tIns="0" lIns="0" bIns="0" rIns="0"/>
            <a:lstStyle/>
            <a:p>
              <a:pPr algn="ctr">
                <a:lnSpc>
                  <a:spcPts val="3640"/>
                </a:lnSpc>
              </a:pPr>
              <a:r>
                <a:rPr lang="en-US" sz="2600">
                  <a:solidFill>
                    <a:srgbClr val="FFFFFF"/>
                  </a:solidFill>
                  <a:latin typeface="Montserrat"/>
                  <a:ea typeface="Montserrat"/>
                  <a:cs typeface="Montserrat"/>
                  <a:sym typeface="Montserrat"/>
                </a:rPr>
                <a:t>1. High Fatality Rates in Vehicular Accidents</a:t>
              </a:r>
            </a:p>
          </p:txBody>
        </p:sp>
      </p:grpSp>
      <p:grpSp>
        <p:nvGrpSpPr>
          <p:cNvPr name="Group 6" id="6"/>
          <p:cNvGrpSpPr/>
          <p:nvPr/>
        </p:nvGrpSpPr>
        <p:grpSpPr>
          <a:xfrm rot="0">
            <a:off x="7390681" y="4994559"/>
            <a:ext cx="7856037" cy="529127"/>
            <a:chOff x="0" y="0"/>
            <a:chExt cx="3328891" cy="224211"/>
          </a:xfrm>
        </p:grpSpPr>
        <p:sp>
          <p:nvSpPr>
            <p:cNvPr name="Freeform 7" id="7"/>
            <p:cNvSpPr/>
            <p:nvPr/>
          </p:nvSpPr>
          <p:spPr>
            <a:xfrm flipH="false" flipV="false" rot="0">
              <a:off x="0" y="0"/>
              <a:ext cx="3328891" cy="224211"/>
            </a:xfrm>
            <a:custGeom>
              <a:avLst/>
              <a:gdLst/>
              <a:ahLst/>
              <a:cxnLst/>
              <a:rect r="r" b="b" t="t" l="l"/>
              <a:pathLst>
                <a:path h="224211" w="3328891">
                  <a:moveTo>
                    <a:pt x="22666" y="0"/>
                  </a:moveTo>
                  <a:lnTo>
                    <a:pt x="3306225" y="0"/>
                  </a:lnTo>
                  <a:cubicBezTo>
                    <a:pt x="3312237" y="0"/>
                    <a:pt x="3318002" y="2388"/>
                    <a:pt x="3322253" y="6639"/>
                  </a:cubicBezTo>
                  <a:cubicBezTo>
                    <a:pt x="3326504" y="10889"/>
                    <a:pt x="3328891" y="16655"/>
                    <a:pt x="3328891" y="22666"/>
                  </a:cubicBezTo>
                  <a:lnTo>
                    <a:pt x="3328891" y="201545"/>
                  </a:lnTo>
                  <a:cubicBezTo>
                    <a:pt x="3328891" y="207556"/>
                    <a:pt x="3326504" y="213321"/>
                    <a:pt x="3322253" y="217572"/>
                  </a:cubicBezTo>
                  <a:cubicBezTo>
                    <a:pt x="3318002" y="221823"/>
                    <a:pt x="3312237" y="224211"/>
                    <a:pt x="3306225" y="224211"/>
                  </a:cubicBezTo>
                  <a:lnTo>
                    <a:pt x="22666" y="224211"/>
                  </a:lnTo>
                  <a:cubicBezTo>
                    <a:pt x="16655" y="224211"/>
                    <a:pt x="10889" y="221823"/>
                    <a:pt x="6639" y="217572"/>
                  </a:cubicBezTo>
                  <a:cubicBezTo>
                    <a:pt x="2388" y="213321"/>
                    <a:pt x="0" y="207556"/>
                    <a:pt x="0" y="201545"/>
                  </a:cubicBezTo>
                  <a:lnTo>
                    <a:pt x="0" y="22666"/>
                  </a:lnTo>
                  <a:cubicBezTo>
                    <a:pt x="0" y="16655"/>
                    <a:pt x="2388" y="10889"/>
                    <a:pt x="6639" y="6639"/>
                  </a:cubicBezTo>
                  <a:cubicBezTo>
                    <a:pt x="10889" y="2388"/>
                    <a:pt x="16655" y="0"/>
                    <a:pt x="226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8" id="8"/>
            <p:cNvSpPr txBox="true"/>
            <p:nvPr/>
          </p:nvSpPr>
          <p:spPr>
            <a:xfrm>
              <a:off x="0" y="-47625"/>
              <a:ext cx="3328891" cy="271836"/>
            </a:xfrm>
            <a:prstGeom prst="rect">
              <a:avLst/>
            </a:prstGeom>
          </p:spPr>
          <p:txBody>
            <a:bodyPr anchor="ctr" rtlCol="false" tIns="0" lIns="0" bIns="0" rIns="0"/>
            <a:lstStyle/>
            <a:p>
              <a:pPr algn="ctr">
                <a:lnSpc>
                  <a:spcPts val="3640"/>
                </a:lnSpc>
              </a:pPr>
              <a:r>
                <a:rPr lang="en-US" sz="2600">
                  <a:solidFill>
                    <a:srgbClr val="FFFFFF"/>
                  </a:solidFill>
                  <a:latin typeface="Montserrat"/>
                  <a:ea typeface="Montserrat"/>
                  <a:cs typeface="Montserrat"/>
                  <a:sym typeface="Montserrat"/>
                </a:rPr>
                <a:t>2. Delayed Emergency Response</a:t>
              </a:r>
            </a:p>
          </p:txBody>
        </p:sp>
      </p:grpSp>
      <p:grpSp>
        <p:nvGrpSpPr>
          <p:cNvPr name="Group 9" id="9"/>
          <p:cNvGrpSpPr/>
          <p:nvPr/>
        </p:nvGrpSpPr>
        <p:grpSpPr>
          <a:xfrm rot="0">
            <a:off x="7390681" y="7395407"/>
            <a:ext cx="7856037" cy="532138"/>
            <a:chOff x="0" y="0"/>
            <a:chExt cx="3328891" cy="225486"/>
          </a:xfrm>
        </p:grpSpPr>
        <p:sp>
          <p:nvSpPr>
            <p:cNvPr name="Freeform 10" id="10"/>
            <p:cNvSpPr/>
            <p:nvPr/>
          </p:nvSpPr>
          <p:spPr>
            <a:xfrm flipH="false" flipV="false" rot="0">
              <a:off x="0" y="0"/>
              <a:ext cx="3328891" cy="225486"/>
            </a:xfrm>
            <a:custGeom>
              <a:avLst/>
              <a:gdLst/>
              <a:ahLst/>
              <a:cxnLst/>
              <a:rect r="r" b="b" t="t" l="l"/>
              <a:pathLst>
                <a:path h="225486" w="3328891">
                  <a:moveTo>
                    <a:pt x="22666" y="0"/>
                  </a:moveTo>
                  <a:lnTo>
                    <a:pt x="3306225" y="0"/>
                  </a:lnTo>
                  <a:cubicBezTo>
                    <a:pt x="3312237" y="0"/>
                    <a:pt x="3318002" y="2388"/>
                    <a:pt x="3322253" y="6639"/>
                  </a:cubicBezTo>
                  <a:cubicBezTo>
                    <a:pt x="3326504" y="10889"/>
                    <a:pt x="3328891" y="16655"/>
                    <a:pt x="3328891" y="22666"/>
                  </a:cubicBezTo>
                  <a:lnTo>
                    <a:pt x="3328891" y="202821"/>
                  </a:lnTo>
                  <a:cubicBezTo>
                    <a:pt x="3328891" y="208832"/>
                    <a:pt x="3326504" y="214597"/>
                    <a:pt x="3322253" y="218848"/>
                  </a:cubicBezTo>
                  <a:cubicBezTo>
                    <a:pt x="3318002" y="223098"/>
                    <a:pt x="3312237" y="225486"/>
                    <a:pt x="3306225" y="225486"/>
                  </a:cubicBezTo>
                  <a:lnTo>
                    <a:pt x="22666" y="225486"/>
                  </a:lnTo>
                  <a:cubicBezTo>
                    <a:pt x="16655" y="225486"/>
                    <a:pt x="10889" y="223098"/>
                    <a:pt x="6639" y="218848"/>
                  </a:cubicBezTo>
                  <a:cubicBezTo>
                    <a:pt x="2388" y="214597"/>
                    <a:pt x="0" y="208832"/>
                    <a:pt x="0" y="202821"/>
                  </a:cubicBezTo>
                  <a:lnTo>
                    <a:pt x="0" y="22666"/>
                  </a:lnTo>
                  <a:cubicBezTo>
                    <a:pt x="0" y="16655"/>
                    <a:pt x="2388" y="10889"/>
                    <a:pt x="6639" y="6639"/>
                  </a:cubicBezTo>
                  <a:cubicBezTo>
                    <a:pt x="10889" y="2388"/>
                    <a:pt x="16655" y="0"/>
                    <a:pt x="22666"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1" id="11"/>
            <p:cNvSpPr txBox="true"/>
            <p:nvPr/>
          </p:nvSpPr>
          <p:spPr>
            <a:xfrm>
              <a:off x="0" y="-47625"/>
              <a:ext cx="3328891" cy="273111"/>
            </a:xfrm>
            <a:prstGeom prst="rect">
              <a:avLst/>
            </a:prstGeom>
          </p:spPr>
          <p:txBody>
            <a:bodyPr anchor="ctr" rtlCol="false" tIns="0" lIns="0" bIns="0" rIns="0"/>
            <a:lstStyle/>
            <a:p>
              <a:pPr algn="ctr">
                <a:lnSpc>
                  <a:spcPts val="3640"/>
                </a:lnSpc>
              </a:pPr>
              <a:r>
                <a:rPr lang="en-US" sz="2600">
                  <a:solidFill>
                    <a:srgbClr val="FFFFFF"/>
                  </a:solidFill>
                  <a:latin typeface="Montserrat"/>
                  <a:ea typeface="Montserrat"/>
                  <a:cs typeface="Montserrat"/>
                  <a:sym typeface="Montserrat"/>
                </a:rPr>
                <a:t>3. Lack of Real-Time Communication</a:t>
              </a:r>
            </a:p>
          </p:txBody>
        </p:sp>
      </p:grpSp>
      <p:sp>
        <p:nvSpPr>
          <p:cNvPr name="TextBox 12" id="12"/>
          <p:cNvSpPr txBox="true"/>
          <p:nvPr/>
        </p:nvSpPr>
        <p:spPr>
          <a:xfrm rot="0">
            <a:off x="7390681" y="1028700"/>
            <a:ext cx="8194363" cy="1113616"/>
          </a:xfrm>
          <a:prstGeom prst="rect">
            <a:avLst/>
          </a:prstGeom>
        </p:spPr>
        <p:txBody>
          <a:bodyPr anchor="t" rtlCol="false" tIns="0" lIns="0" bIns="0" rIns="0">
            <a:spAutoFit/>
          </a:bodyPr>
          <a:lstStyle/>
          <a:p>
            <a:pPr algn="l">
              <a:lnSpc>
                <a:spcPts val="8841"/>
              </a:lnSpc>
            </a:pPr>
            <a:r>
              <a:rPr lang="en-US" sz="7368" b="true">
                <a:solidFill>
                  <a:srgbClr val="101010"/>
                </a:solidFill>
                <a:latin typeface="Montserrat Bold"/>
                <a:ea typeface="Montserrat Bold"/>
                <a:cs typeface="Montserrat Bold"/>
                <a:sym typeface="Montserrat Bold"/>
              </a:rPr>
              <a:t>Problems</a:t>
            </a:r>
          </a:p>
        </p:txBody>
      </p:sp>
      <p:sp>
        <p:nvSpPr>
          <p:cNvPr name="TextBox 13" id="13"/>
          <p:cNvSpPr txBox="true"/>
          <p:nvPr/>
        </p:nvSpPr>
        <p:spPr>
          <a:xfrm rot="0">
            <a:off x="7661342" y="3235703"/>
            <a:ext cx="7585377" cy="1564173"/>
          </a:xfrm>
          <a:prstGeom prst="rect">
            <a:avLst/>
          </a:prstGeom>
        </p:spPr>
        <p:txBody>
          <a:bodyPr anchor="t" rtlCol="false" tIns="0" lIns="0" bIns="0" rIns="0">
            <a:spAutoFit/>
          </a:bodyPr>
          <a:lstStyle/>
          <a:p>
            <a:pPr algn="l" marL="0" indent="0" lvl="0">
              <a:lnSpc>
                <a:spcPts val="2510"/>
              </a:lnSpc>
              <a:spcBef>
                <a:spcPct val="0"/>
              </a:spcBef>
            </a:pPr>
            <a:r>
              <a:rPr lang="en-US" sz="1793">
                <a:solidFill>
                  <a:srgbClr val="101010"/>
                </a:solidFill>
                <a:latin typeface="Montserrat"/>
                <a:ea typeface="Montserrat"/>
                <a:cs typeface="Montserrat"/>
                <a:sym typeface="Montserrat"/>
              </a:rPr>
              <a:t>Each year, over 1.35 million people lose their lives in road accidents globally, with many more suffering severe injuries. A significant number of these fatalities are due to delayed emergency response, particularly in rural or remote areas where accidents may go unnoticed for extended periods.</a:t>
            </a:r>
          </a:p>
        </p:txBody>
      </p:sp>
      <p:sp>
        <p:nvSpPr>
          <p:cNvPr name="TextBox 14" id="14"/>
          <p:cNvSpPr txBox="true"/>
          <p:nvPr/>
        </p:nvSpPr>
        <p:spPr>
          <a:xfrm rot="0">
            <a:off x="7661342" y="5618936"/>
            <a:ext cx="7585377" cy="1564173"/>
          </a:xfrm>
          <a:prstGeom prst="rect">
            <a:avLst/>
          </a:prstGeom>
        </p:spPr>
        <p:txBody>
          <a:bodyPr anchor="t" rtlCol="false" tIns="0" lIns="0" bIns="0" rIns="0">
            <a:spAutoFit/>
          </a:bodyPr>
          <a:lstStyle/>
          <a:p>
            <a:pPr algn="l" marL="0" indent="0" lvl="0">
              <a:lnSpc>
                <a:spcPts val="2510"/>
              </a:lnSpc>
              <a:spcBef>
                <a:spcPct val="0"/>
              </a:spcBef>
            </a:pPr>
            <a:r>
              <a:rPr lang="en-US" sz="1793">
                <a:solidFill>
                  <a:srgbClr val="101010"/>
                </a:solidFill>
                <a:latin typeface="Montserrat"/>
                <a:ea typeface="Montserrat"/>
                <a:cs typeface="Montserrat"/>
                <a:sym typeface="Montserrat"/>
              </a:rPr>
              <a:t>In the critical moments after an accident, timely medical intervention can make the difference between life and death. Unfortunately, many current safety systems rely on manual notifications, meaning that if the driver is incapacitated or no one is around to witness the crash, help may not arrive in time.</a:t>
            </a:r>
          </a:p>
        </p:txBody>
      </p:sp>
      <p:sp>
        <p:nvSpPr>
          <p:cNvPr name="TextBox 15" id="15"/>
          <p:cNvSpPr txBox="true"/>
          <p:nvPr/>
        </p:nvSpPr>
        <p:spPr>
          <a:xfrm rot="0">
            <a:off x="7661342" y="8020047"/>
            <a:ext cx="7585377" cy="1564173"/>
          </a:xfrm>
          <a:prstGeom prst="rect">
            <a:avLst/>
          </a:prstGeom>
        </p:spPr>
        <p:txBody>
          <a:bodyPr anchor="t" rtlCol="false" tIns="0" lIns="0" bIns="0" rIns="0">
            <a:spAutoFit/>
          </a:bodyPr>
          <a:lstStyle/>
          <a:p>
            <a:pPr algn="l" marL="0" indent="0" lvl="0">
              <a:lnSpc>
                <a:spcPts val="2510"/>
              </a:lnSpc>
              <a:spcBef>
                <a:spcPct val="0"/>
              </a:spcBef>
            </a:pPr>
            <a:r>
              <a:rPr lang="en-US" sz="1793">
                <a:solidFill>
                  <a:srgbClr val="101010"/>
                </a:solidFill>
                <a:latin typeface="Montserrat"/>
                <a:ea typeface="Montserrat"/>
                <a:cs typeface="Montserrat"/>
                <a:sym typeface="Montserrat"/>
              </a:rPr>
              <a:t>Existing vehicle safety technologies often lack an automated process for instantly alerting authorities or emergency contacts. Without real-time communication and accurate GPS data, emergency services may struggle to respond quickly and effectively, leading to worsened outcomes for accident victims.</a:t>
            </a:r>
          </a:p>
        </p:txBody>
      </p:sp>
      <p:grpSp>
        <p:nvGrpSpPr>
          <p:cNvPr name="Group 16" id="16"/>
          <p:cNvGrpSpPr/>
          <p:nvPr/>
        </p:nvGrpSpPr>
        <p:grpSpPr>
          <a:xfrm rot="7573183">
            <a:off x="1230111" y="7154961"/>
            <a:ext cx="1013029" cy="101302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051465" y="-2544328"/>
            <a:ext cx="9898854" cy="8599630"/>
          </a:xfrm>
          <a:custGeom>
            <a:avLst/>
            <a:gdLst/>
            <a:ahLst/>
            <a:cxnLst/>
            <a:rect r="r" b="b" t="t" l="l"/>
            <a:pathLst>
              <a:path h="8599630" w="9898854">
                <a:moveTo>
                  <a:pt x="0" y="0"/>
                </a:moveTo>
                <a:lnTo>
                  <a:pt x="9898854" y="0"/>
                </a:lnTo>
                <a:lnTo>
                  <a:pt x="9898854" y="8599629"/>
                </a:lnTo>
                <a:lnTo>
                  <a:pt x="0" y="8599629"/>
                </a:lnTo>
                <a:lnTo>
                  <a:pt x="0" y="0"/>
                </a:lnTo>
                <a:close/>
              </a:path>
            </a:pathLst>
          </a:custGeom>
          <a:blipFill>
            <a:blip r:embed="rId2"/>
            <a:stretch>
              <a:fillRect l="0" t="0" r="0" b="0"/>
            </a:stretch>
          </a:blipFill>
        </p:spPr>
      </p:sp>
      <p:sp>
        <p:nvSpPr>
          <p:cNvPr name="TextBox 3" id="3"/>
          <p:cNvSpPr txBox="true"/>
          <p:nvPr/>
        </p:nvSpPr>
        <p:spPr>
          <a:xfrm rot="0">
            <a:off x="1366006" y="1028700"/>
            <a:ext cx="8525731" cy="1114425"/>
          </a:xfrm>
          <a:prstGeom prst="rect">
            <a:avLst/>
          </a:prstGeom>
        </p:spPr>
        <p:txBody>
          <a:bodyPr anchor="t" rtlCol="false" tIns="0" lIns="0" bIns="0" rIns="0">
            <a:spAutoFit/>
          </a:bodyPr>
          <a:lstStyle/>
          <a:p>
            <a:pPr algn="l" marL="0" indent="0" lvl="0">
              <a:lnSpc>
                <a:spcPts val="8841"/>
              </a:lnSpc>
              <a:spcBef>
                <a:spcPct val="0"/>
              </a:spcBef>
            </a:pPr>
            <a:r>
              <a:rPr lang="en-US" b="true" sz="7368" strike="noStrike" u="none">
                <a:solidFill>
                  <a:srgbClr val="101010"/>
                </a:solidFill>
                <a:latin typeface="Montserrat Bold"/>
                <a:ea typeface="Montserrat Bold"/>
                <a:cs typeface="Montserrat Bold"/>
                <a:sym typeface="Montserrat Bold"/>
              </a:rPr>
              <a:t>Objectives</a:t>
            </a:r>
          </a:p>
        </p:txBody>
      </p:sp>
      <p:sp>
        <p:nvSpPr>
          <p:cNvPr name="TextBox 4" id="4"/>
          <p:cNvSpPr txBox="true"/>
          <p:nvPr/>
        </p:nvSpPr>
        <p:spPr>
          <a:xfrm rot="0">
            <a:off x="6094723" y="4397808"/>
            <a:ext cx="2227883" cy="390920"/>
          </a:xfrm>
          <a:prstGeom prst="rect">
            <a:avLst/>
          </a:prstGeom>
        </p:spPr>
        <p:txBody>
          <a:bodyPr anchor="t" rtlCol="false" tIns="0" lIns="0" bIns="0" rIns="0">
            <a:spAutoFit/>
          </a:bodyPr>
          <a:lstStyle/>
          <a:p>
            <a:pPr algn="ctr" marL="0" indent="0" lvl="0">
              <a:lnSpc>
                <a:spcPts val="3209"/>
              </a:lnSpc>
              <a:spcBef>
                <a:spcPct val="0"/>
              </a:spcBef>
            </a:pPr>
            <a:r>
              <a:rPr lang="en-US" b="true" sz="2292" strike="noStrike" u="none">
                <a:solidFill>
                  <a:srgbClr val="000000"/>
                </a:solidFill>
                <a:latin typeface="Montserrat Bold"/>
                <a:ea typeface="Montserrat Bold"/>
                <a:cs typeface="Montserrat Bold"/>
                <a:sym typeface="Montserrat Bold"/>
              </a:rPr>
              <a:t>Objective 2</a:t>
            </a:r>
          </a:p>
        </p:txBody>
      </p:sp>
      <p:sp>
        <p:nvSpPr>
          <p:cNvPr name="TextBox 5" id="5"/>
          <p:cNvSpPr txBox="true"/>
          <p:nvPr/>
        </p:nvSpPr>
        <p:spPr>
          <a:xfrm rot="0">
            <a:off x="1720734" y="5068439"/>
            <a:ext cx="3083587" cy="3295302"/>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Enhance Road Safety: Reduce fatalities and severe injuries by providing real-time accident detection and automated emergency alerts to accelerate response times.</a:t>
            </a:r>
          </a:p>
        </p:txBody>
      </p:sp>
      <p:sp>
        <p:nvSpPr>
          <p:cNvPr name="TextBox 6" id="6"/>
          <p:cNvSpPr txBox="true"/>
          <p:nvPr/>
        </p:nvSpPr>
        <p:spPr>
          <a:xfrm rot="0">
            <a:off x="1985937" y="4397808"/>
            <a:ext cx="2227883" cy="390920"/>
          </a:xfrm>
          <a:prstGeom prst="rect">
            <a:avLst/>
          </a:prstGeom>
        </p:spPr>
        <p:txBody>
          <a:bodyPr anchor="t" rtlCol="false" tIns="0" lIns="0" bIns="0" rIns="0">
            <a:spAutoFit/>
          </a:bodyPr>
          <a:lstStyle/>
          <a:p>
            <a:pPr algn="ctr" marL="0" indent="0" lvl="0">
              <a:lnSpc>
                <a:spcPts val="3209"/>
              </a:lnSpc>
              <a:spcBef>
                <a:spcPct val="0"/>
              </a:spcBef>
            </a:pPr>
            <a:r>
              <a:rPr lang="en-US" b="true" sz="2292" strike="noStrike" u="none">
                <a:solidFill>
                  <a:srgbClr val="000000"/>
                </a:solidFill>
                <a:latin typeface="Montserrat Bold"/>
                <a:ea typeface="Montserrat Bold"/>
                <a:cs typeface="Montserrat Bold"/>
                <a:sym typeface="Montserrat Bold"/>
              </a:rPr>
              <a:t>Objective 1</a:t>
            </a:r>
          </a:p>
        </p:txBody>
      </p:sp>
      <p:sp>
        <p:nvSpPr>
          <p:cNvPr name="TextBox 7" id="7"/>
          <p:cNvSpPr txBox="true"/>
          <p:nvPr/>
        </p:nvSpPr>
        <p:spPr>
          <a:xfrm rot="0">
            <a:off x="10199030" y="4397808"/>
            <a:ext cx="2227883" cy="390920"/>
          </a:xfrm>
          <a:prstGeom prst="rect">
            <a:avLst/>
          </a:prstGeom>
        </p:spPr>
        <p:txBody>
          <a:bodyPr anchor="t" rtlCol="false" tIns="0" lIns="0" bIns="0" rIns="0">
            <a:spAutoFit/>
          </a:bodyPr>
          <a:lstStyle/>
          <a:p>
            <a:pPr algn="ctr" marL="0" indent="0" lvl="0">
              <a:lnSpc>
                <a:spcPts val="3209"/>
              </a:lnSpc>
              <a:spcBef>
                <a:spcPct val="0"/>
              </a:spcBef>
            </a:pPr>
            <a:r>
              <a:rPr lang="en-US" b="true" sz="2292" strike="noStrike" u="none">
                <a:solidFill>
                  <a:srgbClr val="000000"/>
                </a:solidFill>
                <a:latin typeface="Montserrat Bold"/>
                <a:ea typeface="Montserrat Bold"/>
                <a:cs typeface="Montserrat Bold"/>
                <a:sym typeface="Montserrat Bold"/>
              </a:rPr>
              <a:t>Objective 3</a:t>
            </a:r>
          </a:p>
        </p:txBody>
      </p:sp>
      <p:sp>
        <p:nvSpPr>
          <p:cNvPr name="TextBox 8" id="8"/>
          <p:cNvSpPr txBox="true"/>
          <p:nvPr/>
        </p:nvSpPr>
        <p:spPr>
          <a:xfrm rot="0">
            <a:off x="5983599" y="5068439"/>
            <a:ext cx="3083587" cy="3295302"/>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Enhance Road Safety: Reduce fatalities and severe injuries by providing real-time accident detection and automated emergency alerts to accelerate response times.</a:t>
            </a:r>
          </a:p>
        </p:txBody>
      </p:sp>
      <p:sp>
        <p:nvSpPr>
          <p:cNvPr name="TextBox 9" id="9"/>
          <p:cNvSpPr txBox="true"/>
          <p:nvPr/>
        </p:nvSpPr>
        <p:spPr>
          <a:xfrm rot="0">
            <a:off x="10199030" y="5105400"/>
            <a:ext cx="3107236" cy="3663122"/>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Provide Cost-Effective Integration: Offer an affordable, easy-to-install system that can be integrated into various vehicles, making advanced safety features accessible to a wider audience.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grpSp>
        <p:nvGrpSpPr>
          <p:cNvPr name="Group 2" id="2"/>
          <p:cNvGrpSpPr/>
          <p:nvPr/>
        </p:nvGrpSpPr>
        <p:grpSpPr>
          <a:xfrm rot="0">
            <a:off x="522821" y="636933"/>
            <a:ext cx="17177026" cy="8995198"/>
            <a:chOff x="0" y="0"/>
            <a:chExt cx="4523990" cy="2369106"/>
          </a:xfrm>
        </p:grpSpPr>
        <p:sp>
          <p:nvSpPr>
            <p:cNvPr name="Freeform 3" id="3"/>
            <p:cNvSpPr/>
            <p:nvPr/>
          </p:nvSpPr>
          <p:spPr>
            <a:xfrm flipH="false" flipV="false" rot="0">
              <a:off x="0" y="0"/>
              <a:ext cx="4523990" cy="2369106"/>
            </a:xfrm>
            <a:custGeom>
              <a:avLst/>
              <a:gdLst/>
              <a:ahLst/>
              <a:cxnLst/>
              <a:rect r="r" b="b" t="t" l="l"/>
              <a:pathLst>
                <a:path h="2369106" w="4523990">
                  <a:moveTo>
                    <a:pt x="10366" y="0"/>
                  </a:moveTo>
                  <a:lnTo>
                    <a:pt x="4513624" y="0"/>
                  </a:lnTo>
                  <a:cubicBezTo>
                    <a:pt x="4519349" y="0"/>
                    <a:pt x="4523990" y="4641"/>
                    <a:pt x="4523990" y="10366"/>
                  </a:cubicBezTo>
                  <a:lnTo>
                    <a:pt x="4523990" y="2358739"/>
                  </a:lnTo>
                  <a:cubicBezTo>
                    <a:pt x="4523990" y="2361489"/>
                    <a:pt x="4522898" y="2364125"/>
                    <a:pt x="4520954" y="2366069"/>
                  </a:cubicBezTo>
                  <a:cubicBezTo>
                    <a:pt x="4519010" y="2368013"/>
                    <a:pt x="4516373" y="2369106"/>
                    <a:pt x="4513624" y="2369106"/>
                  </a:cubicBezTo>
                  <a:lnTo>
                    <a:pt x="10366" y="2369106"/>
                  </a:lnTo>
                  <a:cubicBezTo>
                    <a:pt x="7617" y="2369106"/>
                    <a:pt x="4980" y="2368013"/>
                    <a:pt x="3036" y="2366069"/>
                  </a:cubicBezTo>
                  <a:cubicBezTo>
                    <a:pt x="1092" y="2364125"/>
                    <a:pt x="0" y="2361489"/>
                    <a:pt x="0" y="2358739"/>
                  </a:cubicBezTo>
                  <a:lnTo>
                    <a:pt x="0" y="10366"/>
                  </a:lnTo>
                  <a:cubicBezTo>
                    <a:pt x="0" y="7617"/>
                    <a:pt x="1092" y="4980"/>
                    <a:pt x="3036" y="3036"/>
                  </a:cubicBezTo>
                  <a:cubicBezTo>
                    <a:pt x="4980" y="1092"/>
                    <a:pt x="7617" y="0"/>
                    <a:pt x="10366" y="0"/>
                  </a:cubicBezTo>
                  <a:close/>
                </a:path>
              </a:pathLst>
            </a:custGeom>
            <a:solidFill>
              <a:srgbClr val="FFFFFF"/>
            </a:solidFill>
            <a:ln cap="rnd">
              <a:noFill/>
              <a:prstDash val="solid"/>
              <a:round/>
            </a:ln>
          </p:spPr>
        </p:sp>
        <p:sp>
          <p:nvSpPr>
            <p:cNvPr name="TextBox 4" id="4"/>
            <p:cNvSpPr txBox="true"/>
            <p:nvPr/>
          </p:nvSpPr>
          <p:spPr>
            <a:xfrm>
              <a:off x="0" y="-47625"/>
              <a:ext cx="4523990" cy="2416731"/>
            </a:xfrm>
            <a:prstGeom prst="rect">
              <a:avLst/>
            </a:prstGeom>
          </p:spPr>
          <p:txBody>
            <a:bodyPr anchor="ctr" rtlCol="false" tIns="50800" lIns="50800" bIns="50800" rIns="50800"/>
            <a:lstStyle/>
            <a:p>
              <a:pPr algn="ctr" marL="0" indent="0" lvl="0">
                <a:lnSpc>
                  <a:spcPts val="3640"/>
                </a:lnSpc>
                <a:spcBef>
                  <a:spcPct val="0"/>
                </a:spcBef>
              </a:pPr>
            </a:p>
          </p:txBody>
        </p:sp>
      </p:grpSp>
      <p:grpSp>
        <p:nvGrpSpPr>
          <p:cNvPr name="Group 5" id="5"/>
          <p:cNvGrpSpPr/>
          <p:nvPr/>
        </p:nvGrpSpPr>
        <p:grpSpPr>
          <a:xfrm rot="0">
            <a:off x="7329958" y="3894483"/>
            <a:ext cx="3628085" cy="4414507"/>
            <a:chOff x="0" y="0"/>
            <a:chExt cx="1693662" cy="2060779"/>
          </a:xfrm>
        </p:grpSpPr>
        <p:sp>
          <p:nvSpPr>
            <p:cNvPr name="Freeform 6" id="6"/>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7" id="7"/>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8" id="8"/>
          <p:cNvGrpSpPr/>
          <p:nvPr/>
        </p:nvGrpSpPr>
        <p:grpSpPr>
          <a:xfrm rot="0">
            <a:off x="7512563" y="4074774"/>
            <a:ext cx="3262874" cy="4031036"/>
            <a:chOff x="0" y="0"/>
            <a:chExt cx="1523174" cy="1881767"/>
          </a:xfrm>
        </p:grpSpPr>
        <p:sp>
          <p:nvSpPr>
            <p:cNvPr name="Freeform 9" id="9"/>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10" id="10"/>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11" id="11"/>
          <p:cNvGrpSpPr/>
          <p:nvPr/>
        </p:nvGrpSpPr>
        <p:grpSpPr>
          <a:xfrm rot="0">
            <a:off x="8192768" y="3131890"/>
            <a:ext cx="1902465" cy="1902465"/>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13" id="13"/>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14" id="14"/>
          <p:cNvGrpSpPr/>
          <p:nvPr/>
        </p:nvGrpSpPr>
        <p:grpSpPr>
          <a:xfrm rot="0">
            <a:off x="12920192" y="3985619"/>
            <a:ext cx="3628085" cy="4414507"/>
            <a:chOff x="0" y="0"/>
            <a:chExt cx="1693662" cy="2060779"/>
          </a:xfrm>
        </p:grpSpPr>
        <p:sp>
          <p:nvSpPr>
            <p:cNvPr name="Freeform 15" id="15"/>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6" id="16"/>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17" id="17"/>
          <p:cNvGrpSpPr/>
          <p:nvPr/>
        </p:nvGrpSpPr>
        <p:grpSpPr>
          <a:xfrm rot="0">
            <a:off x="13102798" y="4165911"/>
            <a:ext cx="3262874" cy="4031036"/>
            <a:chOff x="0" y="0"/>
            <a:chExt cx="1523174" cy="1881767"/>
          </a:xfrm>
        </p:grpSpPr>
        <p:sp>
          <p:nvSpPr>
            <p:cNvPr name="Freeform 18" id="18"/>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19" id="19"/>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20" id="20"/>
          <p:cNvGrpSpPr/>
          <p:nvPr/>
        </p:nvGrpSpPr>
        <p:grpSpPr>
          <a:xfrm rot="0">
            <a:off x="13783002" y="3223027"/>
            <a:ext cx="1902465" cy="1902465"/>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22" id="22"/>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23" id="23"/>
          <p:cNvSpPr/>
          <p:nvPr/>
        </p:nvSpPr>
        <p:spPr>
          <a:xfrm flipH="false" flipV="false" rot="0">
            <a:off x="8492008" y="3552297"/>
            <a:ext cx="1263132" cy="1044955"/>
          </a:xfrm>
          <a:custGeom>
            <a:avLst/>
            <a:gdLst/>
            <a:ahLst/>
            <a:cxnLst/>
            <a:rect r="r" b="b" t="t" l="l"/>
            <a:pathLst>
              <a:path h="1044955" w="1263132">
                <a:moveTo>
                  <a:pt x="0" y="0"/>
                </a:moveTo>
                <a:lnTo>
                  <a:pt x="1263132" y="0"/>
                </a:lnTo>
                <a:lnTo>
                  <a:pt x="1263132" y="1044955"/>
                </a:lnTo>
                <a:lnTo>
                  <a:pt x="0" y="10449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4" id="24"/>
          <p:cNvSpPr/>
          <p:nvPr/>
        </p:nvSpPr>
        <p:spPr>
          <a:xfrm flipH="false" flipV="false" rot="0">
            <a:off x="14153297" y="3643433"/>
            <a:ext cx="1215301" cy="1171109"/>
          </a:xfrm>
          <a:custGeom>
            <a:avLst/>
            <a:gdLst/>
            <a:ahLst/>
            <a:cxnLst/>
            <a:rect r="r" b="b" t="t" l="l"/>
            <a:pathLst>
              <a:path h="1171109" w="1215301">
                <a:moveTo>
                  <a:pt x="0" y="0"/>
                </a:moveTo>
                <a:lnTo>
                  <a:pt x="1215301" y="0"/>
                </a:lnTo>
                <a:lnTo>
                  <a:pt x="1215301" y="1171109"/>
                </a:lnTo>
                <a:lnTo>
                  <a:pt x="0" y="1171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5" id="25"/>
          <p:cNvSpPr/>
          <p:nvPr/>
        </p:nvSpPr>
        <p:spPr>
          <a:xfrm flipH="false" flipV="false" rot="0">
            <a:off x="6338593" y="3552297"/>
            <a:ext cx="883328" cy="1099164"/>
          </a:xfrm>
          <a:custGeom>
            <a:avLst/>
            <a:gdLst/>
            <a:ahLst/>
            <a:cxnLst/>
            <a:rect r="r" b="b" t="t" l="l"/>
            <a:pathLst>
              <a:path h="1099164" w="883328">
                <a:moveTo>
                  <a:pt x="0" y="0"/>
                </a:moveTo>
                <a:lnTo>
                  <a:pt x="883328" y="0"/>
                </a:lnTo>
                <a:lnTo>
                  <a:pt x="883328" y="1099163"/>
                </a:lnTo>
                <a:lnTo>
                  <a:pt x="0" y="10991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6" id="26"/>
          <p:cNvGrpSpPr/>
          <p:nvPr/>
        </p:nvGrpSpPr>
        <p:grpSpPr>
          <a:xfrm rot="0">
            <a:off x="1738959" y="3894483"/>
            <a:ext cx="3628085" cy="4414507"/>
            <a:chOff x="0" y="0"/>
            <a:chExt cx="1693662" cy="2060779"/>
          </a:xfrm>
        </p:grpSpPr>
        <p:sp>
          <p:nvSpPr>
            <p:cNvPr name="Freeform 27" id="27"/>
            <p:cNvSpPr/>
            <p:nvPr/>
          </p:nvSpPr>
          <p:spPr>
            <a:xfrm flipH="false" flipV="false" rot="0">
              <a:off x="0" y="0"/>
              <a:ext cx="1693662" cy="2060779"/>
            </a:xfrm>
            <a:custGeom>
              <a:avLst/>
              <a:gdLst/>
              <a:ahLst/>
              <a:cxnLst/>
              <a:rect r="r" b="b" t="t" l="l"/>
              <a:pathLst>
                <a:path h="2060779" w="1693662">
                  <a:moveTo>
                    <a:pt x="49079" y="0"/>
                  </a:moveTo>
                  <a:lnTo>
                    <a:pt x="1644582" y="0"/>
                  </a:lnTo>
                  <a:cubicBezTo>
                    <a:pt x="1671688" y="0"/>
                    <a:pt x="1693662" y="21974"/>
                    <a:pt x="1693662" y="49079"/>
                  </a:cubicBezTo>
                  <a:lnTo>
                    <a:pt x="1693662" y="2011700"/>
                  </a:lnTo>
                  <a:cubicBezTo>
                    <a:pt x="1693662" y="2038806"/>
                    <a:pt x="1671688" y="2060779"/>
                    <a:pt x="1644582" y="2060779"/>
                  </a:cubicBezTo>
                  <a:lnTo>
                    <a:pt x="49079" y="2060779"/>
                  </a:lnTo>
                  <a:cubicBezTo>
                    <a:pt x="21974" y="2060779"/>
                    <a:pt x="0" y="2038806"/>
                    <a:pt x="0" y="2011700"/>
                  </a:cubicBezTo>
                  <a:lnTo>
                    <a:pt x="0" y="49079"/>
                  </a:lnTo>
                  <a:cubicBezTo>
                    <a:pt x="0" y="21974"/>
                    <a:pt x="21974" y="0"/>
                    <a:pt x="4907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28" id="28"/>
            <p:cNvSpPr txBox="true"/>
            <p:nvPr/>
          </p:nvSpPr>
          <p:spPr>
            <a:xfrm>
              <a:off x="0" y="-47625"/>
              <a:ext cx="1693662" cy="2108404"/>
            </a:xfrm>
            <a:prstGeom prst="rect">
              <a:avLst/>
            </a:prstGeom>
          </p:spPr>
          <p:txBody>
            <a:bodyPr anchor="ctr" rtlCol="false" tIns="0" lIns="0" bIns="0" rIns="0"/>
            <a:lstStyle/>
            <a:p>
              <a:pPr algn="ctr">
                <a:lnSpc>
                  <a:spcPts val="3640"/>
                </a:lnSpc>
              </a:pPr>
            </a:p>
          </p:txBody>
        </p:sp>
      </p:grpSp>
      <p:grpSp>
        <p:nvGrpSpPr>
          <p:cNvPr name="Group 29" id="29"/>
          <p:cNvGrpSpPr/>
          <p:nvPr/>
        </p:nvGrpSpPr>
        <p:grpSpPr>
          <a:xfrm rot="0">
            <a:off x="1921564" y="4074774"/>
            <a:ext cx="3262874" cy="4031036"/>
            <a:chOff x="0" y="0"/>
            <a:chExt cx="1523174" cy="1881767"/>
          </a:xfrm>
        </p:grpSpPr>
        <p:sp>
          <p:nvSpPr>
            <p:cNvPr name="Freeform 30" id="30"/>
            <p:cNvSpPr/>
            <p:nvPr/>
          </p:nvSpPr>
          <p:spPr>
            <a:xfrm flipH="false" flipV="false" rot="0">
              <a:off x="0" y="0"/>
              <a:ext cx="1523174" cy="1881768"/>
            </a:xfrm>
            <a:custGeom>
              <a:avLst/>
              <a:gdLst/>
              <a:ahLst/>
              <a:cxnLst/>
              <a:rect r="r" b="b" t="t" l="l"/>
              <a:pathLst>
                <a:path h="1881768" w="1523174">
                  <a:moveTo>
                    <a:pt x="54573" y="0"/>
                  </a:moveTo>
                  <a:lnTo>
                    <a:pt x="1468601" y="0"/>
                  </a:lnTo>
                  <a:cubicBezTo>
                    <a:pt x="1483075" y="0"/>
                    <a:pt x="1496956" y="5750"/>
                    <a:pt x="1507190" y="15984"/>
                  </a:cubicBezTo>
                  <a:cubicBezTo>
                    <a:pt x="1517425" y="26218"/>
                    <a:pt x="1523174" y="40099"/>
                    <a:pt x="1523174" y="54573"/>
                  </a:cubicBezTo>
                  <a:lnTo>
                    <a:pt x="1523174" y="1827195"/>
                  </a:lnTo>
                  <a:cubicBezTo>
                    <a:pt x="1523174" y="1841668"/>
                    <a:pt x="1517425" y="1855549"/>
                    <a:pt x="1507190" y="1865784"/>
                  </a:cubicBezTo>
                  <a:cubicBezTo>
                    <a:pt x="1496956" y="1876018"/>
                    <a:pt x="1483075" y="1881768"/>
                    <a:pt x="1468601" y="1881768"/>
                  </a:cubicBezTo>
                  <a:lnTo>
                    <a:pt x="54573" y="1881768"/>
                  </a:lnTo>
                  <a:cubicBezTo>
                    <a:pt x="40099" y="1881768"/>
                    <a:pt x="26218" y="1876018"/>
                    <a:pt x="15984" y="1865784"/>
                  </a:cubicBezTo>
                  <a:cubicBezTo>
                    <a:pt x="5750" y="1855549"/>
                    <a:pt x="0" y="1841668"/>
                    <a:pt x="0" y="1827195"/>
                  </a:cubicBezTo>
                  <a:lnTo>
                    <a:pt x="0" y="54573"/>
                  </a:lnTo>
                  <a:cubicBezTo>
                    <a:pt x="0" y="40099"/>
                    <a:pt x="5750" y="26218"/>
                    <a:pt x="15984" y="15984"/>
                  </a:cubicBezTo>
                  <a:cubicBezTo>
                    <a:pt x="26218" y="5750"/>
                    <a:pt x="40099" y="0"/>
                    <a:pt x="54573" y="0"/>
                  </a:cubicBezTo>
                  <a:close/>
                </a:path>
              </a:pathLst>
            </a:custGeom>
            <a:solidFill>
              <a:srgbClr val="FFFFFF"/>
            </a:solidFill>
            <a:ln cap="rnd">
              <a:noFill/>
              <a:prstDash val="solid"/>
              <a:round/>
            </a:ln>
          </p:spPr>
        </p:sp>
        <p:sp>
          <p:nvSpPr>
            <p:cNvPr name="TextBox 31" id="31"/>
            <p:cNvSpPr txBox="true"/>
            <p:nvPr/>
          </p:nvSpPr>
          <p:spPr>
            <a:xfrm>
              <a:off x="0" y="-47625"/>
              <a:ext cx="1523174" cy="1929392"/>
            </a:xfrm>
            <a:prstGeom prst="rect">
              <a:avLst/>
            </a:prstGeom>
          </p:spPr>
          <p:txBody>
            <a:bodyPr anchor="ctr" rtlCol="false" tIns="0" lIns="0" bIns="0" rIns="0"/>
            <a:lstStyle/>
            <a:p>
              <a:pPr algn="ctr">
                <a:lnSpc>
                  <a:spcPts val="3640"/>
                </a:lnSpc>
              </a:pPr>
            </a:p>
          </p:txBody>
        </p:sp>
      </p:grpSp>
      <p:grpSp>
        <p:nvGrpSpPr>
          <p:cNvPr name="Group 32" id="32"/>
          <p:cNvGrpSpPr/>
          <p:nvPr/>
        </p:nvGrpSpPr>
        <p:grpSpPr>
          <a:xfrm rot="0">
            <a:off x="2601769" y="3131890"/>
            <a:ext cx="1902465" cy="1902465"/>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34" id="3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TextBox 35" id="35"/>
          <p:cNvSpPr txBox="true"/>
          <p:nvPr/>
        </p:nvSpPr>
        <p:spPr>
          <a:xfrm rot="0">
            <a:off x="2114298" y="5783001"/>
            <a:ext cx="2877407" cy="2109762"/>
          </a:xfrm>
          <a:prstGeom prst="rect">
            <a:avLst/>
          </a:prstGeom>
        </p:spPr>
        <p:txBody>
          <a:bodyPr anchor="t" rtlCol="false" tIns="0" lIns="0" bIns="0" rIns="0">
            <a:spAutoFit/>
          </a:bodyPr>
          <a:lstStyle/>
          <a:p>
            <a:pPr algn="ctr" marL="0" indent="0" lvl="0">
              <a:lnSpc>
                <a:spcPts val="2089"/>
              </a:lnSpc>
              <a:spcBef>
                <a:spcPct val="0"/>
              </a:spcBef>
            </a:pPr>
            <a:r>
              <a:rPr lang="en-US" sz="1492">
                <a:solidFill>
                  <a:srgbClr val="101010"/>
                </a:solidFill>
                <a:latin typeface="Montserrat"/>
                <a:ea typeface="Montserrat"/>
                <a:cs typeface="Montserrat"/>
                <a:sym typeface="Montserrat"/>
              </a:rPr>
              <a:t>Real-time accident detection using an intelligent system that monitors sudden changes in vehicle movement, instantly identifying collisions and potential accidents for rapid action.</a:t>
            </a:r>
          </a:p>
        </p:txBody>
      </p:sp>
      <p:sp>
        <p:nvSpPr>
          <p:cNvPr name="TextBox 36" id="36"/>
          <p:cNvSpPr txBox="true"/>
          <p:nvPr/>
        </p:nvSpPr>
        <p:spPr>
          <a:xfrm rot="0">
            <a:off x="2114298" y="5291530"/>
            <a:ext cx="2877407" cy="348597"/>
          </a:xfrm>
          <a:prstGeom prst="rect">
            <a:avLst/>
          </a:prstGeom>
        </p:spPr>
        <p:txBody>
          <a:bodyPr anchor="t" rtlCol="false" tIns="0" lIns="0" bIns="0" rIns="0">
            <a:spAutoFit/>
          </a:bodyPr>
          <a:lstStyle/>
          <a:p>
            <a:pPr algn="ctr" marL="0" indent="0" lvl="0">
              <a:lnSpc>
                <a:spcPts val="2913"/>
              </a:lnSpc>
              <a:spcBef>
                <a:spcPct val="0"/>
              </a:spcBef>
            </a:pPr>
            <a:r>
              <a:rPr lang="en-US" b="true" sz="2081">
                <a:solidFill>
                  <a:srgbClr val="000000"/>
                </a:solidFill>
                <a:latin typeface="Montserrat Bold"/>
                <a:ea typeface="Montserrat Bold"/>
                <a:cs typeface="Montserrat Bold"/>
                <a:sym typeface="Montserrat Bold"/>
              </a:rPr>
              <a:t>DETECTION</a:t>
            </a:r>
          </a:p>
        </p:txBody>
      </p:sp>
      <p:sp>
        <p:nvSpPr>
          <p:cNvPr name="TextBox 37" id="37"/>
          <p:cNvSpPr txBox="true"/>
          <p:nvPr/>
        </p:nvSpPr>
        <p:spPr>
          <a:xfrm rot="0">
            <a:off x="3422550" y="1836490"/>
            <a:ext cx="11442900" cy="1114425"/>
          </a:xfrm>
          <a:prstGeom prst="rect">
            <a:avLst/>
          </a:prstGeom>
        </p:spPr>
        <p:txBody>
          <a:bodyPr anchor="t" rtlCol="false" tIns="0" lIns="0" bIns="0" rIns="0">
            <a:spAutoFit/>
          </a:bodyPr>
          <a:lstStyle/>
          <a:p>
            <a:pPr algn="ctr" marL="0" indent="0" lvl="0">
              <a:lnSpc>
                <a:spcPts val="8841"/>
              </a:lnSpc>
              <a:spcBef>
                <a:spcPct val="0"/>
              </a:spcBef>
            </a:pPr>
            <a:r>
              <a:rPr lang="en-US" b="true" sz="7368" strike="noStrike" u="none">
                <a:solidFill>
                  <a:srgbClr val="101010"/>
                </a:solidFill>
                <a:latin typeface="Montserrat Bold"/>
                <a:ea typeface="Montserrat Bold"/>
                <a:cs typeface="Montserrat Bold"/>
                <a:sym typeface="Montserrat Bold"/>
              </a:rPr>
              <a:t>Our services</a:t>
            </a:r>
          </a:p>
        </p:txBody>
      </p:sp>
      <p:sp>
        <p:nvSpPr>
          <p:cNvPr name="TextBox 38" id="38"/>
          <p:cNvSpPr txBox="true"/>
          <p:nvPr/>
        </p:nvSpPr>
        <p:spPr>
          <a:xfrm rot="0">
            <a:off x="7705297" y="5783001"/>
            <a:ext cx="2877407" cy="1579987"/>
          </a:xfrm>
          <a:prstGeom prst="rect">
            <a:avLst/>
          </a:prstGeom>
        </p:spPr>
        <p:txBody>
          <a:bodyPr anchor="t" rtlCol="false" tIns="0" lIns="0" bIns="0" rIns="0">
            <a:spAutoFit/>
          </a:bodyPr>
          <a:lstStyle/>
          <a:p>
            <a:pPr algn="ctr" marL="0" indent="0" lvl="0">
              <a:lnSpc>
                <a:spcPts val="2089"/>
              </a:lnSpc>
              <a:spcBef>
                <a:spcPct val="0"/>
              </a:spcBef>
            </a:pPr>
            <a:r>
              <a:rPr lang="en-US" sz="1492">
                <a:solidFill>
                  <a:srgbClr val="101010"/>
                </a:solidFill>
                <a:latin typeface="Montserrat"/>
                <a:ea typeface="Montserrat"/>
                <a:cs typeface="Montserrat"/>
                <a:sym typeface="Montserrat"/>
              </a:rPr>
              <a:t>Automated alert system that quickly notifies emergency contacts and authorities, reducing response time and improving the chances of life-saving interventions.</a:t>
            </a:r>
          </a:p>
        </p:txBody>
      </p:sp>
      <p:sp>
        <p:nvSpPr>
          <p:cNvPr name="TextBox 39" id="39"/>
          <p:cNvSpPr txBox="true"/>
          <p:nvPr/>
        </p:nvSpPr>
        <p:spPr>
          <a:xfrm rot="0">
            <a:off x="7705297" y="5291530"/>
            <a:ext cx="2877407" cy="348597"/>
          </a:xfrm>
          <a:prstGeom prst="rect">
            <a:avLst/>
          </a:prstGeom>
        </p:spPr>
        <p:txBody>
          <a:bodyPr anchor="t" rtlCol="false" tIns="0" lIns="0" bIns="0" rIns="0">
            <a:spAutoFit/>
          </a:bodyPr>
          <a:lstStyle/>
          <a:p>
            <a:pPr algn="ctr" marL="0" indent="0" lvl="0">
              <a:lnSpc>
                <a:spcPts val="2913"/>
              </a:lnSpc>
              <a:spcBef>
                <a:spcPct val="0"/>
              </a:spcBef>
            </a:pPr>
            <a:r>
              <a:rPr lang="en-US" b="true" sz="2081">
                <a:solidFill>
                  <a:srgbClr val="000000"/>
                </a:solidFill>
                <a:latin typeface="Montserrat Bold"/>
                <a:ea typeface="Montserrat Bold"/>
                <a:cs typeface="Montserrat Bold"/>
                <a:sym typeface="Montserrat Bold"/>
              </a:rPr>
              <a:t>RESPONSE</a:t>
            </a:r>
          </a:p>
        </p:txBody>
      </p:sp>
      <p:sp>
        <p:nvSpPr>
          <p:cNvPr name="TextBox 40" id="40"/>
          <p:cNvSpPr txBox="true"/>
          <p:nvPr/>
        </p:nvSpPr>
        <p:spPr>
          <a:xfrm rot="0">
            <a:off x="13295531" y="5874138"/>
            <a:ext cx="2877407" cy="1844874"/>
          </a:xfrm>
          <a:prstGeom prst="rect">
            <a:avLst/>
          </a:prstGeom>
        </p:spPr>
        <p:txBody>
          <a:bodyPr anchor="t" rtlCol="false" tIns="0" lIns="0" bIns="0" rIns="0">
            <a:spAutoFit/>
          </a:bodyPr>
          <a:lstStyle/>
          <a:p>
            <a:pPr algn="ctr" marL="0" indent="0" lvl="0">
              <a:lnSpc>
                <a:spcPts val="2089"/>
              </a:lnSpc>
              <a:spcBef>
                <a:spcPct val="0"/>
              </a:spcBef>
            </a:pPr>
            <a:r>
              <a:rPr lang="en-US" sz="1492">
                <a:solidFill>
                  <a:srgbClr val="101010"/>
                </a:solidFill>
                <a:latin typeface="Montserrat"/>
                <a:ea typeface="Montserrat"/>
                <a:cs typeface="Montserrat"/>
                <a:sym typeface="Montserrat"/>
              </a:rPr>
              <a:t>Collects and analyzes incident data to identify patterns, optimize vehicle safety measures, and provide actionable insights for further improving accident prevention strategies.</a:t>
            </a:r>
          </a:p>
        </p:txBody>
      </p:sp>
      <p:sp>
        <p:nvSpPr>
          <p:cNvPr name="TextBox 41" id="41"/>
          <p:cNvSpPr txBox="true"/>
          <p:nvPr/>
        </p:nvSpPr>
        <p:spPr>
          <a:xfrm rot="0">
            <a:off x="13295531" y="5382666"/>
            <a:ext cx="2877407" cy="348597"/>
          </a:xfrm>
          <a:prstGeom prst="rect">
            <a:avLst/>
          </a:prstGeom>
        </p:spPr>
        <p:txBody>
          <a:bodyPr anchor="t" rtlCol="false" tIns="0" lIns="0" bIns="0" rIns="0">
            <a:spAutoFit/>
          </a:bodyPr>
          <a:lstStyle/>
          <a:p>
            <a:pPr algn="ctr" marL="0" indent="0" lvl="0">
              <a:lnSpc>
                <a:spcPts val="2913"/>
              </a:lnSpc>
              <a:spcBef>
                <a:spcPct val="0"/>
              </a:spcBef>
            </a:pPr>
            <a:r>
              <a:rPr lang="en-US" b="true" sz="2081">
                <a:solidFill>
                  <a:srgbClr val="000000"/>
                </a:solidFill>
                <a:latin typeface="Montserrat Bold"/>
                <a:ea typeface="Montserrat Bold"/>
                <a:cs typeface="Montserrat Bold"/>
                <a:sym typeface="Montserrat Bold"/>
              </a:rPr>
              <a:t>Data analytics</a:t>
            </a:r>
          </a:p>
        </p:txBody>
      </p:sp>
      <p:sp>
        <p:nvSpPr>
          <p:cNvPr name="Freeform 42" id="42"/>
          <p:cNvSpPr/>
          <p:nvPr/>
        </p:nvSpPr>
        <p:spPr>
          <a:xfrm flipH="false" flipV="false" rot="0">
            <a:off x="2885631" y="3367683"/>
            <a:ext cx="1334741" cy="1283778"/>
          </a:xfrm>
          <a:custGeom>
            <a:avLst/>
            <a:gdLst/>
            <a:ahLst/>
            <a:cxnLst/>
            <a:rect r="r" b="b" t="t" l="l"/>
            <a:pathLst>
              <a:path h="1283778" w="1334741">
                <a:moveTo>
                  <a:pt x="0" y="0"/>
                </a:moveTo>
                <a:lnTo>
                  <a:pt x="1334740" y="0"/>
                </a:lnTo>
                <a:lnTo>
                  <a:pt x="1334740" y="1283777"/>
                </a:lnTo>
                <a:lnTo>
                  <a:pt x="0" y="128377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898322">
            <a:off x="12719553" y="-4023370"/>
            <a:ext cx="8774178" cy="8796169"/>
          </a:xfrm>
          <a:custGeom>
            <a:avLst/>
            <a:gdLst/>
            <a:ahLst/>
            <a:cxnLst/>
            <a:rect r="r" b="b" t="t" l="l"/>
            <a:pathLst>
              <a:path h="8796169" w="8774178">
                <a:moveTo>
                  <a:pt x="0" y="0"/>
                </a:moveTo>
                <a:lnTo>
                  <a:pt x="8774178" y="0"/>
                </a:lnTo>
                <a:lnTo>
                  <a:pt x="8774178" y="8796168"/>
                </a:lnTo>
                <a:lnTo>
                  <a:pt x="0" y="8796168"/>
                </a:lnTo>
                <a:lnTo>
                  <a:pt x="0" y="0"/>
                </a:lnTo>
                <a:close/>
              </a:path>
            </a:pathLst>
          </a:custGeom>
          <a:blipFill>
            <a:blip r:embed="rId2"/>
            <a:stretch>
              <a:fillRect l="0" t="0" r="0" b="0"/>
            </a:stretch>
          </a:blipFill>
        </p:spPr>
      </p:sp>
      <p:grpSp>
        <p:nvGrpSpPr>
          <p:cNvPr name="Group 3" id="3"/>
          <p:cNvGrpSpPr/>
          <p:nvPr/>
        </p:nvGrpSpPr>
        <p:grpSpPr>
          <a:xfrm rot="0">
            <a:off x="483487" y="2086897"/>
            <a:ext cx="6218139" cy="621813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sq">
              <a:noFill/>
              <a:prstDash val="solid"/>
              <a:miter/>
            </a:ln>
          </p:spPr>
        </p:sp>
        <p:sp>
          <p:nvSpPr>
            <p:cNvPr name="TextBox 5" id="5"/>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6" id="6"/>
          <p:cNvGrpSpPr/>
          <p:nvPr/>
        </p:nvGrpSpPr>
        <p:grpSpPr>
          <a:xfrm rot="0">
            <a:off x="741219" y="2363976"/>
            <a:ext cx="5685609" cy="5688763"/>
            <a:chOff x="0" y="0"/>
            <a:chExt cx="6489360" cy="6492960"/>
          </a:xfrm>
        </p:grpSpPr>
        <p:sp>
          <p:nvSpPr>
            <p:cNvPr name="Freeform 7" id="7"/>
            <p:cNvSpPr/>
            <p:nvPr/>
          </p:nvSpPr>
          <p:spPr>
            <a:xfrm flipH="false" flipV="false" rot="0">
              <a:off x="0" y="0"/>
              <a:ext cx="6489446" cy="6493002"/>
            </a:xfrm>
            <a:custGeom>
              <a:avLst/>
              <a:gdLst/>
              <a:ahLst/>
              <a:cxnLst/>
              <a:rect r="r" b="b" t="t" l="l"/>
              <a:pathLst>
                <a:path h="6493002" w="6489446">
                  <a:moveTo>
                    <a:pt x="3244723" y="6493002"/>
                  </a:moveTo>
                  <a:cubicBezTo>
                    <a:pt x="3221863" y="6493002"/>
                    <a:pt x="3206623" y="6470142"/>
                    <a:pt x="3206623" y="6454902"/>
                  </a:cubicBezTo>
                  <a:cubicBezTo>
                    <a:pt x="3206623" y="6432042"/>
                    <a:pt x="3221863" y="6416802"/>
                    <a:pt x="3244723" y="6416802"/>
                  </a:cubicBezTo>
                  <a:cubicBezTo>
                    <a:pt x="3252343" y="6416802"/>
                    <a:pt x="3252343" y="6416802"/>
                    <a:pt x="3252343" y="6416802"/>
                  </a:cubicBezTo>
                  <a:cubicBezTo>
                    <a:pt x="3275203" y="6416802"/>
                    <a:pt x="3290443" y="6432042"/>
                    <a:pt x="3290443" y="6454902"/>
                  </a:cubicBezTo>
                  <a:cubicBezTo>
                    <a:pt x="3290443" y="6470142"/>
                    <a:pt x="3275203" y="6493002"/>
                    <a:pt x="3252343" y="6493002"/>
                  </a:cubicBezTo>
                  <a:cubicBezTo>
                    <a:pt x="3252343" y="6493002"/>
                    <a:pt x="3252343" y="6493002"/>
                    <a:pt x="3244723" y="6493002"/>
                  </a:cubicBezTo>
                  <a:close/>
                  <a:moveTo>
                    <a:pt x="3023870" y="6485382"/>
                  </a:moveTo>
                  <a:cubicBezTo>
                    <a:pt x="3008630" y="6477762"/>
                    <a:pt x="2993390" y="6462522"/>
                    <a:pt x="2993390" y="6439662"/>
                  </a:cubicBezTo>
                  <a:cubicBezTo>
                    <a:pt x="2993390" y="6424422"/>
                    <a:pt x="3008630" y="6409182"/>
                    <a:pt x="3031490" y="6409182"/>
                  </a:cubicBezTo>
                  <a:cubicBezTo>
                    <a:pt x="3054350" y="6409182"/>
                    <a:pt x="3069590" y="6424422"/>
                    <a:pt x="3069590" y="6447282"/>
                  </a:cubicBezTo>
                  <a:cubicBezTo>
                    <a:pt x="3069590" y="6470142"/>
                    <a:pt x="3046730" y="6485382"/>
                    <a:pt x="3031490" y="6485382"/>
                  </a:cubicBezTo>
                  <a:cubicBezTo>
                    <a:pt x="3031490" y="6485382"/>
                    <a:pt x="3031490" y="6485382"/>
                    <a:pt x="3023870" y="6485382"/>
                  </a:cubicBezTo>
                  <a:close/>
                  <a:moveTo>
                    <a:pt x="3427603" y="6447282"/>
                  </a:moveTo>
                  <a:cubicBezTo>
                    <a:pt x="3427603" y="6424422"/>
                    <a:pt x="3442843" y="6409182"/>
                    <a:pt x="3465703" y="6409182"/>
                  </a:cubicBezTo>
                  <a:cubicBezTo>
                    <a:pt x="3480943" y="6401562"/>
                    <a:pt x="3503803" y="6424422"/>
                    <a:pt x="3503803" y="6439662"/>
                  </a:cubicBezTo>
                  <a:cubicBezTo>
                    <a:pt x="3503803" y="6462522"/>
                    <a:pt x="3488563" y="6477762"/>
                    <a:pt x="3465703" y="6485382"/>
                  </a:cubicBezTo>
                  <a:cubicBezTo>
                    <a:pt x="3442843" y="6485382"/>
                    <a:pt x="3427603" y="6470142"/>
                    <a:pt x="3427603" y="6447282"/>
                  </a:cubicBezTo>
                  <a:close/>
                  <a:moveTo>
                    <a:pt x="2810637" y="6462522"/>
                  </a:moveTo>
                  <a:cubicBezTo>
                    <a:pt x="2787777" y="6454902"/>
                    <a:pt x="2772537" y="6439662"/>
                    <a:pt x="2780157" y="6416802"/>
                  </a:cubicBezTo>
                  <a:cubicBezTo>
                    <a:pt x="2780157" y="6401562"/>
                    <a:pt x="2803017" y="6386322"/>
                    <a:pt x="2818257" y="6386322"/>
                  </a:cubicBezTo>
                  <a:cubicBezTo>
                    <a:pt x="2841117" y="6386322"/>
                    <a:pt x="2856357" y="6409182"/>
                    <a:pt x="2856357" y="6432042"/>
                  </a:cubicBezTo>
                  <a:cubicBezTo>
                    <a:pt x="2848737" y="6447282"/>
                    <a:pt x="2833497" y="6462522"/>
                    <a:pt x="2818257" y="6462522"/>
                  </a:cubicBezTo>
                  <a:cubicBezTo>
                    <a:pt x="2818257" y="6462522"/>
                    <a:pt x="2810637" y="6462522"/>
                    <a:pt x="2810637" y="6462522"/>
                  </a:cubicBezTo>
                  <a:close/>
                  <a:moveTo>
                    <a:pt x="3640836" y="6424422"/>
                  </a:moveTo>
                  <a:cubicBezTo>
                    <a:pt x="3640836" y="6409182"/>
                    <a:pt x="3656076" y="6386322"/>
                    <a:pt x="3671316" y="6386322"/>
                  </a:cubicBezTo>
                  <a:cubicBezTo>
                    <a:pt x="3694176" y="6378702"/>
                    <a:pt x="3709416" y="6393942"/>
                    <a:pt x="3717036" y="6416802"/>
                  </a:cubicBezTo>
                  <a:cubicBezTo>
                    <a:pt x="3717036" y="6439662"/>
                    <a:pt x="3701796" y="6454902"/>
                    <a:pt x="3686556" y="6462522"/>
                  </a:cubicBezTo>
                  <a:cubicBezTo>
                    <a:pt x="3678936" y="6462522"/>
                    <a:pt x="3678936" y="6462522"/>
                    <a:pt x="3678936" y="6462522"/>
                  </a:cubicBezTo>
                  <a:cubicBezTo>
                    <a:pt x="3656076" y="6462522"/>
                    <a:pt x="3640836" y="6447282"/>
                    <a:pt x="3640836" y="6424422"/>
                  </a:cubicBezTo>
                  <a:close/>
                  <a:moveTo>
                    <a:pt x="2597404" y="6424422"/>
                  </a:moveTo>
                  <a:cubicBezTo>
                    <a:pt x="2574544" y="6424422"/>
                    <a:pt x="2566924" y="6401562"/>
                    <a:pt x="2566924" y="6378702"/>
                  </a:cubicBezTo>
                  <a:cubicBezTo>
                    <a:pt x="2574544" y="6363462"/>
                    <a:pt x="2589784" y="6348222"/>
                    <a:pt x="2612644" y="6348222"/>
                  </a:cubicBezTo>
                  <a:cubicBezTo>
                    <a:pt x="2635504" y="6355842"/>
                    <a:pt x="2650744" y="6378702"/>
                    <a:pt x="2643124" y="6393942"/>
                  </a:cubicBezTo>
                  <a:cubicBezTo>
                    <a:pt x="2635504" y="6416802"/>
                    <a:pt x="2620264" y="6424422"/>
                    <a:pt x="2605024" y="6424422"/>
                  </a:cubicBezTo>
                  <a:cubicBezTo>
                    <a:pt x="2605024" y="6424422"/>
                    <a:pt x="2597404" y="6424422"/>
                    <a:pt x="2597404" y="6424422"/>
                  </a:cubicBezTo>
                  <a:close/>
                  <a:moveTo>
                    <a:pt x="3854196" y="6393942"/>
                  </a:moveTo>
                  <a:cubicBezTo>
                    <a:pt x="3846576" y="6371082"/>
                    <a:pt x="3861816" y="6355842"/>
                    <a:pt x="3884676" y="6348222"/>
                  </a:cubicBezTo>
                  <a:cubicBezTo>
                    <a:pt x="3899916" y="6348222"/>
                    <a:pt x="3922776" y="6355842"/>
                    <a:pt x="3930396" y="6378702"/>
                  </a:cubicBezTo>
                  <a:cubicBezTo>
                    <a:pt x="3930396" y="6401562"/>
                    <a:pt x="3915156" y="6416802"/>
                    <a:pt x="3899916" y="6424422"/>
                  </a:cubicBezTo>
                  <a:cubicBezTo>
                    <a:pt x="3892296" y="6424422"/>
                    <a:pt x="3892296" y="6424422"/>
                    <a:pt x="3892296" y="6424422"/>
                  </a:cubicBezTo>
                  <a:cubicBezTo>
                    <a:pt x="3869436" y="6424422"/>
                    <a:pt x="3854196" y="6409182"/>
                    <a:pt x="3854196" y="6393942"/>
                  </a:cubicBezTo>
                  <a:close/>
                  <a:moveTo>
                    <a:pt x="2384171" y="6378702"/>
                  </a:moveTo>
                  <a:cubicBezTo>
                    <a:pt x="2368931" y="6371082"/>
                    <a:pt x="2353691" y="6348222"/>
                    <a:pt x="2361311" y="6325362"/>
                  </a:cubicBezTo>
                  <a:cubicBezTo>
                    <a:pt x="2368931" y="6310122"/>
                    <a:pt x="2384171" y="6294882"/>
                    <a:pt x="2407031" y="6302502"/>
                  </a:cubicBezTo>
                  <a:cubicBezTo>
                    <a:pt x="2429891" y="6310122"/>
                    <a:pt x="2437511" y="6325362"/>
                    <a:pt x="2437511" y="6348222"/>
                  </a:cubicBezTo>
                  <a:cubicBezTo>
                    <a:pt x="2429891" y="6363462"/>
                    <a:pt x="2414651" y="6378702"/>
                    <a:pt x="2399411" y="6378702"/>
                  </a:cubicBezTo>
                  <a:cubicBezTo>
                    <a:pt x="2391791" y="6378702"/>
                    <a:pt x="2391791" y="6378702"/>
                    <a:pt x="2384171" y="6378702"/>
                  </a:cubicBezTo>
                  <a:close/>
                  <a:moveTo>
                    <a:pt x="4059809" y="6348222"/>
                  </a:moveTo>
                  <a:cubicBezTo>
                    <a:pt x="4052189" y="6325362"/>
                    <a:pt x="4067429" y="6302502"/>
                    <a:pt x="4090289" y="6302502"/>
                  </a:cubicBezTo>
                  <a:cubicBezTo>
                    <a:pt x="4105529" y="6294882"/>
                    <a:pt x="4128389" y="6302502"/>
                    <a:pt x="4136009" y="6325362"/>
                  </a:cubicBezTo>
                  <a:cubicBezTo>
                    <a:pt x="4143629" y="6348222"/>
                    <a:pt x="4128389" y="6371082"/>
                    <a:pt x="4105529" y="6371082"/>
                  </a:cubicBezTo>
                  <a:cubicBezTo>
                    <a:pt x="4105529" y="6371082"/>
                    <a:pt x="4097909" y="6371082"/>
                    <a:pt x="4097909" y="6371082"/>
                  </a:cubicBezTo>
                  <a:cubicBezTo>
                    <a:pt x="4082669" y="6371082"/>
                    <a:pt x="4067429" y="6363462"/>
                    <a:pt x="4059809" y="6348222"/>
                  </a:cubicBezTo>
                  <a:close/>
                  <a:moveTo>
                    <a:pt x="2178558" y="6310122"/>
                  </a:moveTo>
                  <a:cubicBezTo>
                    <a:pt x="2163318" y="6302502"/>
                    <a:pt x="2148078" y="6279642"/>
                    <a:pt x="2155698" y="6264402"/>
                  </a:cubicBezTo>
                  <a:cubicBezTo>
                    <a:pt x="2163318" y="6241542"/>
                    <a:pt x="2186178" y="6233922"/>
                    <a:pt x="2209038" y="6241542"/>
                  </a:cubicBezTo>
                  <a:cubicBezTo>
                    <a:pt x="2224278" y="6249162"/>
                    <a:pt x="2239518" y="6264402"/>
                    <a:pt x="2231898" y="6287262"/>
                  </a:cubicBezTo>
                  <a:cubicBezTo>
                    <a:pt x="2224278" y="6302502"/>
                    <a:pt x="2209038" y="6310122"/>
                    <a:pt x="2193798" y="6310122"/>
                  </a:cubicBezTo>
                  <a:cubicBezTo>
                    <a:pt x="2186178" y="6310122"/>
                    <a:pt x="2186178" y="6310122"/>
                    <a:pt x="2178558" y="6310122"/>
                  </a:cubicBezTo>
                  <a:close/>
                  <a:moveTo>
                    <a:pt x="4265549" y="6287262"/>
                  </a:moveTo>
                  <a:cubicBezTo>
                    <a:pt x="4257929" y="6264402"/>
                    <a:pt x="4273169" y="6241542"/>
                    <a:pt x="4288409" y="6233922"/>
                  </a:cubicBezTo>
                  <a:cubicBezTo>
                    <a:pt x="4311269" y="6226302"/>
                    <a:pt x="4334129" y="6241542"/>
                    <a:pt x="4341749" y="6256782"/>
                  </a:cubicBezTo>
                  <a:cubicBezTo>
                    <a:pt x="4341749" y="6279642"/>
                    <a:pt x="4334129" y="6302502"/>
                    <a:pt x="4311269" y="6310122"/>
                  </a:cubicBezTo>
                  <a:cubicBezTo>
                    <a:pt x="4311269" y="6310122"/>
                    <a:pt x="4303649" y="6310122"/>
                    <a:pt x="4303649" y="6310122"/>
                  </a:cubicBezTo>
                  <a:cubicBezTo>
                    <a:pt x="4288409" y="6310122"/>
                    <a:pt x="4273169" y="6302502"/>
                    <a:pt x="4265549" y="6287262"/>
                  </a:cubicBezTo>
                  <a:close/>
                  <a:moveTo>
                    <a:pt x="1980565" y="6233922"/>
                  </a:moveTo>
                  <a:cubicBezTo>
                    <a:pt x="1957705" y="6226302"/>
                    <a:pt x="1950085" y="6203442"/>
                    <a:pt x="1957705" y="6180582"/>
                  </a:cubicBezTo>
                  <a:cubicBezTo>
                    <a:pt x="1965325" y="6165342"/>
                    <a:pt x="1988185" y="6157722"/>
                    <a:pt x="2011045" y="6165342"/>
                  </a:cubicBezTo>
                  <a:cubicBezTo>
                    <a:pt x="2026285" y="6172962"/>
                    <a:pt x="2033905" y="6195822"/>
                    <a:pt x="2026285" y="6211062"/>
                  </a:cubicBezTo>
                  <a:cubicBezTo>
                    <a:pt x="2018665" y="6226302"/>
                    <a:pt x="2011045" y="6233922"/>
                    <a:pt x="1995805" y="6233922"/>
                  </a:cubicBezTo>
                  <a:cubicBezTo>
                    <a:pt x="1988185" y="6233922"/>
                    <a:pt x="1980565" y="6233922"/>
                    <a:pt x="1980565" y="6233922"/>
                  </a:cubicBezTo>
                  <a:close/>
                  <a:moveTo>
                    <a:pt x="4463542" y="6211062"/>
                  </a:moveTo>
                  <a:cubicBezTo>
                    <a:pt x="4455922" y="6188202"/>
                    <a:pt x="4463542" y="6165342"/>
                    <a:pt x="4486402" y="6157722"/>
                  </a:cubicBezTo>
                  <a:cubicBezTo>
                    <a:pt x="4509262" y="6150102"/>
                    <a:pt x="4524502" y="6157722"/>
                    <a:pt x="4539742" y="6180582"/>
                  </a:cubicBezTo>
                  <a:cubicBezTo>
                    <a:pt x="4547362" y="6195822"/>
                    <a:pt x="4532122" y="6218682"/>
                    <a:pt x="4516882" y="6226302"/>
                  </a:cubicBezTo>
                  <a:cubicBezTo>
                    <a:pt x="4509262" y="6233922"/>
                    <a:pt x="4509262" y="6233922"/>
                    <a:pt x="4501642" y="6233922"/>
                  </a:cubicBezTo>
                  <a:cubicBezTo>
                    <a:pt x="4486402" y="6233922"/>
                    <a:pt x="4471162" y="6226302"/>
                    <a:pt x="4463542" y="6211062"/>
                  </a:cubicBezTo>
                  <a:close/>
                  <a:moveTo>
                    <a:pt x="1782445" y="6142482"/>
                  </a:moveTo>
                  <a:cubicBezTo>
                    <a:pt x="1759585" y="6134862"/>
                    <a:pt x="1751965" y="6112002"/>
                    <a:pt x="1767205" y="6089142"/>
                  </a:cubicBezTo>
                  <a:cubicBezTo>
                    <a:pt x="1774825" y="6073902"/>
                    <a:pt x="1797685" y="6066282"/>
                    <a:pt x="1812925" y="6073902"/>
                  </a:cubicBezTo>
                  <a:cubicBezTo>
                    <a:pt x="1835785" y="6081522"/>
                    <a:pt x="1843405" y="6104382"/>
                    <a:pt x="1835785" y="6127242"/>
                  </a:cubicBezTo>
                  <a:cubicBezTo>
                    <a:pt x="1828165" y="6134862"/>
                    <a:pt x="1812925" y="6142482"/>
                    <a:pt x="1797685" y="6142482"/>
                  </a:cubicBezTo>
                  <a:cubicBezTo>
                    <a:pt x="1790065" y="6142482"/>
                    <a:pt x="1790065" y="6142482"/>
                    <a:pt x="1782445" y="6142482"/>
                  </a:cubicBezTo>
                  <a:close/>
                  <a:moveTo>
                    <a:pt x="4661535" y="6119622"/>
                  </a:moveTo>
                  <a:cubicBezTo>
                    <a:pt x="4653915" y="6104382"/>
                    <a:pt x="4661535" y="6081522"/>
                    <a:pt x="4676775" y="6073902"/>
                  </a:cubicBezTo>
                  <a:cubicBezTo>
                    <a:pt x="4699635" y="6058662"/>
                    <a:pt x="4722495" y="6066282"/>
                    <a:pt x="4730115" y="6089142"/>
                  </a:cubicBezTo>
                  <a:cubicBezTo>
                    <a:pt x="4737735" y="6104382"/>
                    <a:pt x="4730115" y="6127242"/>
                    <a:pt x="4714875" y="6134862"/>
                  </a:cubicBezTo>
                  <a:cubicBezTo>
                    <a:pt x="4707255" y="6142482"/>
                    <a:pt x="4699635" y="6142482"/>
                    <a:pt x="4692015" y="6142482"/>
                  </a:cubicBezTo>
                  <a:cubicBezTo>
                    <a:pt x="4684395" y="6142482"/>
                    <a:pt x="4669155" y="6134862"/>
                    <a:pt x="4661535" y="6119622"/>
                  </a:cubicBezTo>
                  <a:close/>
                  <a:moveTo>
                    <a:pt x="1592072" y="6035802"/>
                  </a:moveTo>
                  <a:cubicBezTo>
                    <a:pt x="1576832" y="6028182"/>
                    <a:pt x="1569212" y="6005322"/>
                    <a:pt x="1576832" y="5982462"/>
                  </a:cubicBezTo>
                  <a:cubicBezTo>
                    <a:pt x="1592072" y="5967222"/>
                    <a:pt x="1614932" y="5959602"/>
                    <a:pt x="1630172" y="5974842"/>
                  </a:cubicBezTo>
                  <a:cubicBezTo>
                    <a:pt x="1645412" y="5982462"/>
                    <a:pt x="1653032" y="6005322"/>
                    <a:pt x="1645412" y="6020562"/>
                  </a:cubicBezTo>
                  <a:cubicBezTo>
                    <a:pt x="1637792" y="6035802"/>
                    <a:pt x="1622552" y="6043422"/>
                    <a:pt x="1607312" y="6043422"/>
                  </a:cubicBezTo>
                  <a:cubicBezTo>
                    <a:pt x="1607312" y="6043422"/>
                    <a:pt x="1599692" y="6043422"/>
                    <a:pt x="1592072" y="6035802"/>
                  </a:cubicBezTo>
                  <a:close/>
                  <a:moveTo>
                    <a:pt x="4852035" y="6020562"/>
                  </a:moveTo>
                  <a:cubicBezTo>
                    <a:pt x="4836795" y="6005322"/>
                    <a:pt x="4844415" y="5982462"/>
                    <a:pt x="4859655" y="5967222"/>
                  </a:cubicBezTo>
                  <a:cubicBezTo>
                    <a:pt x="4882515" y="5959602"/>
                    <a:pt x="4905375" y="5959602"/>
                    <a:pt x="4912995" y="5982462"/>
                  </a:cubicBezTo>
                  <a:cubicBezTo>
                    <a:pt x="4928235" y="5997702"/>
                    <a:pt x="4920615" y="6020562"/>
                    <a:pt x="4905375" y="6035802"/>
                  </a:cubicBezTo>
                  <a:cubicBezTo>
                    <a:pt x="4897755" y="6035802"/>
                    <a:pt x="4890135" y="6035802"/>
                    <a:pt x="4882515" y="6035802"/>
                  </a:cubicBezTo>
                  <a:cubicBezTo>
                    <a:pt x="4867275" y="6035802"/>
                    <a:pt x="4859655" y="6035802"/>
                    <a:pt x="4852035" y="6020562"/>
                  </a:cubicBezTo>
                  <a:close/>
                  <a:moveTo>
                    <a:pt x="1409319" y="5921502"/>
                  </a:moveTo>
                  <a:cubicBezTo>
                    <a:pt x="1394079" y="5906262"/>
                    <a:pt x="1386459" y="5883402"/>
                    <a:pt x="1401699" y="5868162"/>
                  </a:cubicBezTo>
                  <a:cubicBezTo>
                    <a:pt x="1409319" y="5852922"/>
                    <a:pt x="1432179" y="5845302"/>
                    <a:pt x="1455039" y="5860542"/>
                  </a:cubicBezTo>
                  <a:cubicBezTo>
                    <a:pt x="1470279" y="5868162"/>
                    <a:pt x="1470279" y="5891022"/>
                    <a:pt x="1462659" y="5906262"/>
                  </a:cubicBezTo>
                  <a:cubicBezTo>
                    <a:pt x="1455039" y="5921502"/>
                    <a:pt x="1439799" y="5929122"/>
                    <a:pt x="1432179" y="5929122"/>
                  </a:cubicBezTo>
                  <a:cubicBezTo>
                    <a:pt x="1424559" y="5929122"/>
                    <a:pt x="1416939" y="5921502"/>
                    <a:pt x="1409319" y="5921502"/>
                  </a:cubicBezTo>
                  <a:close/>
                  <a:moveTo>
                    <a:pt x="5034788" y="5906262"/>
                  </a:moveTo>
                  <a:cubicBezTo>
                    <a:pt x="5019548" y="5891022"/>
                    <a:pt x="5027168" y="5868162"/>
                    <a:pt x="5042408" y="5852922"/>
                  </a:cubicBezTo>
                  <a:cubicBezTo>
                    <a:pt x="5057648" y="5845302"/>
                    <a:pt x="5080508" y="5845302"/>
                    <a:pt x="5095748" y="5860542"/>
                  </a:cubicBezTo>
                  <a:cubicBezTo>
                    <a:pt x="5103368" y="5883402"/>
                    <a:pt x="5103368" y="5906262"/>
                    <a:pt x="5080508" y="5913882"/>
                  </a:cubicBezTo>
                  <a:cubicBezTo>
                    <a:pt x="5080508" y="5921502"/>
                    <a:pt x="5072888" y="5921502"/>
                    <a:pt x="5065268" y="5921502"/>
                  </a:cubicBezTo>
                  <a:cubicBezTo>
                    <a:pt x="5050028" y="5921502"/>
                    <a:pt x="5034788" y="5913882"/>
                    <a:pt x="5034788" y="5906262"/>
                  </a:cubicBezTo>
                  <a:close/>
                  <a:moveTo>
                    <a:pt x="1234059" y="5791962"/>
                  </a:moveTo>
                  <a:cubicBezTo>
                    <a:pt x="1218819" y="5776722"/>
                    <a:pt x="1211199" y="5753862"/>
                    <a:pt x="1226439" y="5738622"/>
                  </a:cubicBezTo>
                  <a:cubicBezTo>
                    <a:pt x="1241679" y="5723382"/>
                    <a:pt x="1264539" y="5715762"/>
                    <a:pt x="1279779" y="5731002"/>
                  </a:cubicBezTo>
                  <a:cubicBezTo>
                    <a:pt x="1295019" y="5746242"/>
                    <a:pt x="1302639" y="5769102"/>
                    <a:pt x="1287399" y="5784342"/>
                  </a:cubicBezTo>
                  <a:cubicBezTo>
                    <a:pt x="1279779" y="5791962"/>
                    <a:pt x="1272159" y="5799582"/>
                    <a:pt x="1256919" y="5799582"/>
                  </a:cubicBezTo>
                  <a:cubicBezTo>
                    <a:pt x="1249299" y="5799582"/>
                    <a:pt x="1241679" y="5799582"/>
                    <a:pt x="1234059" y="5791962"/>
                  </a:cubicBezTo>
                  <a:close/>
                  <a:moveTo>
                    <a:pt x="5202301" y="5784342"/>
                  </a:moveTo>
                  <a:cubicBezTo>
                    <a:pt x="5194681" y="5761482"/>
                    <a:pt x="5194681" y="5738622"/>
                    <a:pt x="5209921" y="5731002"/>
                  </a:cubicBezTo>
                  <a:cubicBezTo>
                    <a:pt x="5225161" y="5715762"/>
                    <a:pt x="5248021" y="5715762"/>
                    <a:pt x="5263261" y="5731002"/>
                  </a:cubicBezTo>
                  <a:cubicBezTo>
                    <a:pt x="5278501" y="5753862"/>
                    <a:pt x="5270881" y="5776722"/>
                    <a:pt x="5255641" y="5784342"/>
                  </a:cubicBezTo>
                  <a:cubicBezTo>
                    <a:pt x="5248021" y="5791962"/>
                    <a:pt x="5240401" y="5791962"/>
                    <a:pt x="5232781" y="5791962"/>
                  </a:cubicBezTo>
                  <a:cubicBezTo>
                    <a:pt x="5225161" y="5791962"/>
                    <a:pt x="5209921" y="5791962"/>
                    <a:pt x="5202301" y="5784342"/>
                  </a:cubicBezTo>
                  <a:close/>
                  <a:moveTo>
                    <a:pt x="1066292" y="5647055"/>
                  </a:moveTo>
                  <a:cubicBezTo>
                    <a:pt x="1051052" y="5639435"/>
                    <a:pt x="1051052" y="5608955"/>
                    <a:pt x="1066292" y="5593715"/>
                  </a:cubicBezTo>
                  <a:cubicBezTo>
                    <a:pt x="1081532" y="5578475"/>
                    <a:pt x="1104392" y="5578475"/>
                    <a:pt x="1119632" y="5593715"/>
                  </a:cubicBezTo>
                  <a:cubicBezTo>
                    <a:pt x="1134872" y="5608955"/>
                    <a:pt x="1134872" y="5631815"/>
                    <a:pt x="1119632" y="5647055"/>
                  </a:cubicBezTo>
                  <a:cubicBezTo>
                    <a:pt x="1112012" y="5654675"/>
                    <a:pt x="1104392" y="5662295"/>
                    <a:pt x="1096772" y="5662295"/>
                  </a:cubicBezTo>
                  <a:cubicBezTo>
                    <a:pt x="1081532" y="5662295"/>
                    <a:pt x="1073912" y="5654675"/>
                    <a:pt x="1066292" y="5647055"/>
                  </a:cubicBezTo>
                  <a:close/>
                  <a:moveTo>
                    <a:pt x="5369687" y="5647055"/>
                  </a:moveTo>
                  <a:cubicBezTo>
                    <a:pt x="5354447" y="5631815"/>
                    <a:pt x="5354447" y="5601335"/>
                    <a:pt x="5369687" y="5593715"/>
                  </a:cubicBezTo>
                  <a:cubicBezTo>
                    <a:pt x="5384927" y="5578475"/>
                    <a:pt x="5407787" y="5578475"/>
                    <a:pt x="5423027" y="5593715"/>
                  </a:cubicBezTo>
                  <a:cubicBezTo>
                    <a:pt x="5438267" y="5608955"/>
                    <a:pt x="5438267" y="5631815"/>
                    <a:pt x="5423027" y="5647055"/>
                  </a:cubicBezTo>
                  <a:cubicBezTo>
                    <a:pt x="5415407" y="5654675"/>
                    <a:pt x="5407787" y="5654675"/>
                    <a:pt x="5400167" y="5654675"/>
                  </a:cubicBezTo>
                  <a:cubicBezTo>
                    <a:pt x="5384927" y="5654675"/>
                    <a:pt x="5377307" y="5654675"/>
                    <a:pt x="5369687" y="5647055"/>
                  </a:cubicBezTo>
                  <a:close/>
                  <a:moveTo>
                    <a:pt x="914019" y="5502275"/>
                  </a:moveTo>
                  <a:cubicBezTo>
                    <a:pt x="898779" y="5487035"/>
                    <a:pt x="898779" y="5464175"/>
                    <a:pt x="914019" y="5448935"/>
                  </a:cubicBezTo>
                  <a:cubicBezTo>
                    <a:pt x="929259" y="5433695"/>
                    <a:pt x="952119" y="5433695"/>
                    <a:pt x="967359" y="5448935"/>
                  </a:cubicBezTo>
                  <a:cubicBezTo>
                    <a:pt x="982599" y="5464175"/>
                    <a:pt x="982599" y="5487035"/>
                    <a:pt x="967359" y="5502275"/>
                  </a:cubicBezTo>
                  <a:cubicBezTo>
                    <a:pt x="959739" y="5509895"/>
                    <a:pt x="952119" y="5509895"/>
                    <a:pt x="936879" y="5509895"/>
                  </a:cubicBezTo>
                  <a:cubicBezTo>
                    <a:pt x="929259" y="5509895"/>
                    <a:pt x="921639" y="5509895"/>
                    <a:pt x="914019" y="5502275"/>
                  </a:cubicBezTo>
                  <a:close/>
                  <a:moveTo>
                    <a:pt x="5522087" y="5494655"/>
                  </a:moveTo>
                  <a:cubicBezTo>
                    <a:pt x="5506847" y="5479415"/>
                    <a:pt x="5506847" y="5456555"/>
                    <a:pt x="5522087" y="5441315"/>
                  </a:cubicBezTo>
                  <a:cubicBezTo>
                    <a:pt x="5537327" y="5426075"/>
                    <a:pt x="5560187" y="5426075"/>
                    <a:pt x="5575427" y="5441315"/>
                  </a:cubicBezTo>
                  <a:cubicBezTo>
                    <a:pt x="5590667" y="5456555"/>
                    <a:pt x="5590667" y="5479415"/>
                    <a:pt x="5575427" y="5494655"/>
                  </a:cubicBezTo>
                  <a:cubicBezTo>
                    <a:pt x="5567807" y="5502275"/>
                    <a:pt x="5560187" y="5509895"/>
                    <a:pt x="5552567" y="5509895"/>
                  </a:cubicBezTo>
                  <a:cubicBezTo>
                    <a:pt x="5544947" y="5509895"/>
                    <a:pt x="5529707" y="5502275"/>
                    <a:pt x="5522087" y="5494655"/>
                  </a:cubicBezTo>
                  <a:close/>
                  <a:moveTo>
                    <a:pt x="769366" y="5342255"/>
                  </a:moveTo>
                  <a:cubicBezTo>
                    <a:pt x="754126" y="5319395"/>
                    <a:pt x="754126" y="5296535"/>
                    <a:pt x="769366" y="5288915"/>
                  </a:cubicBezTo>
                  <a:cubicBezTo>
                    <a:pt x="784606" y="5273675"/>
                    <a:pt x="815086" y="5273675"/>
                    <a:pt x="822706" y="5288915"/>
                  </a:cubicBezTo>
                  <a:cubicBezTo>
                    <a:pt x="837946" y="5304155"/>
                    <a:pt x="837946" y="5327015"/>
                    <a:pt x="822706" y="5342255"/>
                  </a:cubicBezTo>
                  <a:cubicBezTo>
                    <a:pt x="815086" y="5349875"/>
                    <a:pt x="807466" y="5349875"/>
                    <a:pt x="799846" y="5349875"/>
                  </a:cubicBezTo>
                  <a:cubicBezTo>
                    <a:pt x="784606" y="5349875"/>
                    <a:pt x="776986" y="5349875"/>
                    <a:pt x="769366" y="5342255"/>
                  </a:cubicBezTo>
                  <a:close/>
                  <a:moveTo>
                    <a:pt x="5666867" y="5342255"/>
                  </a:moveTo>
                  <a:cubicBezTo>
                    <a:pt x="5651627" y="5327015"/>
                    <a:pt x="5651627" y="5304155"/>
                    <a:pt x="5666867" y="5288915"/>
                  </a:cubicBezTo>
                  <a:cubicBezTo>
                    <a:pt x="5682107" y="5266055"/>
                    <a:pt x="5704967" y="5266055"/>
                    <a:pt x="5720207" y="5281295"/>
                  </a:cubicBezTo>
                  <a:cubicBezTo>
                    <a:pt x="5735447" y="5296535"/>
                    <a:pt x="5735447" y="5319395"/>
                    <a:pt x="5720207" y="5334635"/>
                  </a:cubicBezTo>
                  <a:cubicBezTo>
                    <a:pt x="5712587" y="5342255"/>
                    <a:pt x="5704967" y="5349875"/>
                    <a:pt x="5697347" y="5349875"/>
                  </a:cubicBezTo>
                  <a:cubicBezTo>
                    <a:pt x="5682107" y="5349875"/>
                    <a:pt x="5674487" y="5342255"/>
                    <a:pt x="5666867" y="5342255"/>
                  </a:cubicBezTo>
                  <a:close/>
                  <a:moveTo>
                    <a:pt x="632206" y="5166995"/>
                  </a:moveTo>
                  <a:cubicBezTo>
                    <a:pt x="616966" y="5151755"/>
                    <a:pt x="624586" y="5128895"/>
                    <a:pt x="639826" y="5113655"/>
                  </a:cubicBezTo>
                  <a:cubicBezTo>
                    <a:pt x="655066" y="5106035"/>
                    <a:pt x="685546" y="5106035"/>
                    <a:pt x="693166" y="5121275"/>
                  </a:cubicBezTo>
                  <a:cubicBezTo>
                    <a:pt x="708406" y="5144135"/>
                    <a:pt x="700786" y="5166995"/>
                    <a:pt x="685546" y="5174615"/>
                  </a:cubicBezTo>
                  <a:cubicBezTo>
                    <a:pt x="677926" y="5182235"/>
                    <a:pt x="670306" y="5182235"/>
                    <a:pt x="662686" y="5182235"/>
                  </a:cubicBezTo>
                  <a:cubicBezTo>
                    <a:pt x="655066" y="5182235"/>
                    <a:pt x="639826" y="5182235"/>
                    <a:pt x="632206" y="5166995"/>
                  </a:cubicBezTo>
                  <a:close/>
                  <a:moveTo>
                    <a:pt x="5803900" y="5174615"/>
                  </a:moveTo>
                  <a:cubicBezTo>
                    <a:pt x="5788660" y="5159375"/>
                    <a:pt x="5781040" y="5136515"/>
                    <a:pt x="5796280" y="5121275"/>
                  </a:cubicBezTo>
                  <a:cubicBezTo>
                    <a:pt x="5811520" y="5106035"/>
                    <a:pt x="5834380" y="5098415"/>
                    <a:pt x="5849620" y="5113655"/>
                  </a:cubicBezTo>
                  <a:cubicBezTo>
                    <a:pt x="5864860" y="5121275"/>
                    <a:pt x="5872480" y="5144135"/>
                    <a:pt x="5857240" y="5166995"/>
                  </a:cubicBezTo>
                  <a:cubicBezTo>
                    <a:pt x="5849620" y="5174615"/>
                    <a:pt x="5842000" y="5182235"/>
                    <a:pt x="5826760" y="5182235"/>
                  </a:cubicBezTo>
                  <a:cubicBezTo>
                    <a:pt x="5819140" y="5182235"/>
                    <a:pt x="5811520" y="5174615"/>
                    <a:pt x="5803900" y="5174615"/>
                  </a:cubicBezTo>
                  <a:close/>
                  <a:moveTo>
                    <a:pt x="510286" y="4991608"/>
                  </a:moveTo>
                  <a:cubicBezTo>
                    <a:pt x="495046" y="4976368"/>
                    <a:pt x="502666" y="4945888"/>
                    <a:pt x="517906" y="4938268"/>
                  </a:cubicBezTo>
                  <a:cubicBezTo>
                    <a:pt x="540766" y="4923028"/>
                    <a:pt x="563626" y="4930648"/>
                    <a:pt x="571246" y="4945888"/>
                  </a:cubicBezTo>
                  <a:cubicBezTo>
                    <a:pt x="586486" y="4968748"/>
                    <a:pt x="578866" y="4991608"/>
                    <a:pt x="563626" y="4999228"/>
                  </a:cubicBezTo>
                  <a:cubicBezTo>
                    <a:pt x="556006" y="5006848"/>
                    <a:pt x="548386" y="5006848"/>
                    <a:pt x="540766" y="5006848"/>
                  </a:cubicBezTo>
                  <a:cubicBezTo>
                    <a:pt x="533146" y="5006848"/>
                    <a:pt x="517906" y="4999228"/>
                    <a:pt x="510286" y="4991608"/>
                  </a:cubicBezTo>
                  <a:close/>
                  <a:moveTo>
                    <a:pt x="5925693" y="4999228"/>
                  </a:moveTo>
                  <a:cubicBezTo>
                    <a:pt x="5910453" y="4983988"/>
                    <a:pt x="5902833" y="4961128"/>
                    <a:pt x="5918073" y="4945888"/>
                  </a:cubicBezTo>
                  <a:cubicBezTo>
                    <a:pt x="5925693" y="4923028"/>
                    <a:pt x="5948553" y="4923028"/>
                    <a:pt x="5971413" y="4930648"/>
                  </a:cubicBezTo>
                  <a:cubicBezTo>
                    <a:pt x="5986653" y="4945888"/>
                    <a:pt x="5994273" y="4968748"/>
                    <a:pt x="5979033" y="4983988"/>
                  </a:cubicBezTo>
                  <a:cubicBezTo>
                    <a:pt x="5971413" y="4999228"/>
                    <a:pt x="5963793" y="5006848"/>
                    <a:pt x="5948553" y="5006848"/>
                  </a:cubicBezTo>
                  <a:cubicBezTo>
                    <a:pt x="5940933" y="5006848"/>
                    <a:pt x="5933313" y="4999228"/>
                    <a:pt x="5925693" y="4999228"/>
                  </a:cubicBezTo>
                  <a:close/>
                  <a:moveTo>
                    <a:pt x="396113" y="4801108"/>
                  </a:moveTo>
                  <a:cubicBezTo>
                    <a:pt x="388493" y="4785868"/>
                    <a:pt x="396113" y="4763008"/>
                    <a:pt x="411353" y="4755388"/>
                  </a:cubicBezTo>
                  <a:cubicBezTo>
                    <a:pt x="434213" y="4740148"/>
                    <a:pt x="457073" y="4747768"/>
                    <a:pt x="464693" y="4770628"/>
                  </a:cubicBezTo>
                  <a:cubicBezTo>
                    <a:pt x="479933" y="4785868"/>
                    <a:pt x="472313" y="4808728"/>
                    <a:pt x="449453" y="4816348"/>
                  </a:cubicBezTo>
                  <a:cubicBezTo>
                    <a:pt x="441833" y="4823968"/>
                    <a:pt x="441833" y="4823968"/>
                    <a:pt x="434213" y="4823968"/>
                  </a:cubicBezTo>
                  <a:cubicBezTo>
                    <a:pt x="418973" y="4823968"/>
                    <a:pt x="403733" y="4816348"/>
                    <a:pt x="396113" y="4801108"/>
                  </a:cubicBezTo>
                  <a:close/>
                  <a:moveTo>
                    <a:pt x="6039993" y="4816348"/>
                  </a:moveTo>
                  <a:cubicBezTo>
                    <a:pt x="6017133" y="4801108"/>
                    <a:pt x="6017133" y="4778248"/>
                    <a:pt x="6024753" y="4763008"/>
                  </a:cubicBezTo>
                  <a:cubicBezTo>
                    <a:pt x="6032373" y="4740148"/>
                    <a:pt x="6055233" y="4740148"/>
                    <a:pt x="6078093" y="4747768"/>
                  </a:cubicBezTo>
                  <a:cubicBezTo>
                    <a:pt x="6093333" y="4755388"/>
                    <a:pt x="6100953" y="4778248"/>
                    <a:pt x="6093333" y="4801108"/>
                  </a:cubicBezTo>
                  <a:cubicBezTo>
                    <a:pt x="6085713" y="4808728"/>
                    <a:pt x="6070473" y="4816348"/>
                    <a:pt x="6055233" y="4816348"/>
                  </a:cubicBezTo>
                  <a:cubicBezTo>
                    <a:pt x="6047613" y="4816348"/>
                    <a:pt x="6047613" y="4816348"/>
                    <a:pt x="6039993" y="4816348"/>
                  </a:cubicBezTo>
                  <a:close/>
                  <a:moveTo>
                    <a:pt x="304673" y="4610608"/>
                  </a:moveTo>
                  <a:cubicBezTo>
                    <a:pt x="289433" y="4595368"/>
                    <a:pt x="297053" y="4572508"/>
                    <a:pt x="319913" y="4557268"/>
                  </a:cubicBezTo>
                  <a:cubicBezTo>
                    <a:pt x="342773" y="4549648"/>
                    <a:pt x="358013" y="4557268"/>
                    <a:pt x="373253" y="4580128"/>
                  </a:cubicBezTo>
                  <a:cubicBezTo>
                    <a:pt x="380873" y="4595368"/>
                    <a:pt x="373253" y="4618228"/>
                    <a:pt x="350393" y="4625848"/>
                  </a:cubicBezTo>
                  <a:cubicBezTo>
                    <a:pt x="350393" y="4633468"/>
                    <a:pt x="342773" y="4633468"/>
                    <a:pt x="335153" y="4633468"/>
                  </a:cubicBezTo>
                  <a:cubicBezTo>
                    <a:pt x="319913" y="4633468"/>
                    <a:pt x="304673" y="4625848"/>
                    <a:pt x="304673" y="4610608"/>
                  </a:cubicBezTo>
                  <a:close/>
                  <a:moveTo>
                    <a:pt x="6139053" y="4625848"/>
                  </a:moveTo>
                  <a:cubicBezTo>
                    <a:pt x="6116193" y="4618228"/>
                    <a:pt x="6108573" y="4595368"/>
                    <a:pt x="6116193" y="4572508"/>
                  </a:cubicBezTo>
                  <a:cubicBezTo>
                    <a:pt x="6131433" y="4557268"/>
                    <a:pt x="6154293" y="4542028"/>
                    <a:pt x="6169533" y="4557268"/>
                  </a:cubicBezTo>
                  <a:cubicBezTo>
                    <a:pt x="6192393" y="4564888"/>
                    <a:pt x="6200013" y="4587748"/>
                    <a:pt x="6192393" y="4602988"/>
                  </a:cubicBezTo>
                  <a:cubicBezTo>
                    <a:pt x="6184773" y="4618228"/>
                    <a:pt x="6169533" y="4625848"/>
                    <a:pt x="6154293" y="4625848"/>
                  </a:cubicBezTo>
                  <a:cubicBezTo>
                    <a:pt x="6146673" y="4625848"/>
                    <a:pt x="6146673" y="4625848"/>
                    <a:pt x="6139053" y="4625848"/>
                  </a:cubicBezTo>
                  <a:close/>
                  <a:moveTo>
                    <a:pt x="213233" y="4412488"/>
                  </a:moveTo>
                  <a:cubicBezTo>
                    <a:pt x="205613" y="4389628"/>
                    <a:pt x="220853" y="4366768"/>
                    <a:pt x="236093" y="4359148"/>
                  </a:cubicBezTo>
                  <a:cubicBezTo>
                    <a:pt x="258953" y="4351528"/>
                    <a:pt x="281813" y="4366768"/>
                    <a:pt x="289433" y="4382008"/>
                  </a:cubicBezTo>
                  <a:cubicBezTo>
                    <a:pt x="297053" y="4404868"/>
                    <a:pt x="281813" y="4427728"/>
                    <a:pt x="266573" y="4435348"/>
                  </a:cubicBezTo>
                  <a:cubicBezTo>
                    <a:pt x="258953" y="4435348"/>
                    <a:pt x="258953" y="4435348"/>
                    <a:pt x="251333" y="4435348"/>
                  </a:cubicBezTo>
                  <a:cubicBezTo>
                    <a:pt x="236093" y="4435348"/>
                    <a:pt x="220853" y="4427728"/>
                    <a:pt x="213233" y="4412488"/>
                  </a:cubicBezTo>
                  <a:close/>
                  <a:moveTo>
                    <a:pt x="6222746" y="4427728"/>
                  </a:moveTo>
                  <a:cubicBezTo>
                    <a:pt x="6207506" y="4420108"/>
                    <a:pt x="6192266" y="4397248"/>
                    <a:pt x="6199886" y="4374388"/>
                  </a:cubicBezTo>
                  <a:cubicBezTo>
                    <a:pt x="6207506" y="4359148"/>
                    <a:pt x="6230366" y="4351528"/>
                    <a:pt x="6253226" y="4359148"/>
                  </a:cubicBezTo>
                  <a:cubicBezTo>
                    <a:pt x="6268466" y="4366768"/>
                    <a:pt x="6283706" y="4382008"/>
                    <a:pt x="6276086" y="4404868"/>
                  </a:cubicBezTo>
                  <a:cubicBezTo>
                    <a:pt x="6268466" y="4420108"/>
                    <a:pt x="6253226" y="4427728"/>
                    <a:pt x="6237986" y="4427728"/>
                  </a:cubicBezTo>
                  <a:cubicBezTo>
                    <a:pt x="6230366" y="4427728"/>
                    <a:pt x="6230366" y="4427728"/>
                    <a:pt x="6222746" y="4427728"/>
                  </a:cubicBezTo>
                  <a:close/>
                  <a:moveTo>
                    <a:pt x="144653" y="4206748"/>
                  </a:moveTo>
                  <a:cubicBezTo>
                    <a:pt x="137033" y="4183888"/>
                    <a:pt x="152273" y="4168648"/>
                    <a:pt x="167513" y="4161028"/>
                  </a:cubicBezTo>
                  <a:cubicBezTo>
                    <a:pt x="190373" y="4153408"/>
                    <a:pt x="213233" y="4161028"/>
                    <a:pt x="220853" y="4183888"/>
                  </a:cubicBezTo>
                  <a:cubicBezTo>
                    <a:pt x="220853" y="4206748"/>
                    <a:pt x="213233" y="4229608"/>
                    <a:pt x="190373" y="4229608"/>
                  </a:cubicBezTo>
                  <a:cubicBezTo>
                    <a:pt x="190373" y="4237228"/>
                    <a:pt x="182753" y="4237228"/>
                    <a:pt x="182753" y="4237228"/>
                  </a:cubicBezTo>
                  <a:cubicBezTo>
                    <a:pt x="167513" y="4237228"/>
                    <a:pt x="152273" y="4221988"/>
                    <a:pt x="144653" y="4206748"/>
                  </a:cubicBezTo>
                  <a:close/>
                  <a:moveTo>
                    <a:pt x="6298819" y="4221988"/>
                  </a:moveTo>
                  <a:cubicBezTo>
                    <a:pt x="6275959" y="4221988"/>
                    <a:pt x="6268339" y="4199128"/>
                    <a:pt x="6268339" y="4176268"/>
                  </a:cubicBezTo>
                  <a:cubicBezTo>
                    <a:pt x="6275959" y="4161028"/>
                    <a:pt x="6298819" y="4145788"/>
                    <a:pt x="6321679" y="4153408"/>
                  </a:cubicBezTo>
                  <a:cubicBezTo>
                    <a:pt x="6336919" y="4161028"/>
                    <a:pt x="6352159" y="4176268"/>
                    <a:pt x="6344539" y="4199128"/>
                  </a:cubicBezTo>
                  <a:cubicBezTo>
                    <a:pt x="6336919" y="4214368"/>
                    <a:pt x="6321679" y="4229608"/>
                    <a:pt x="6306439" y="4229608"/>
                  </a:cubicBezTo>
                  <a:cubicBezTo>
                    <a:pt x="6306439" y="4229608"/>
                    <a:pt x="6298819" y="4229608"/>
                    <a:pt x="6298819" y="4221988"/>
                  </a:cubicBezTo>
                  <a:close/>
                  <a:moveTo>
                    <a:pt x="91440" y="4000881"/>
                  </a:moveTo>
                  <a:cubicBezTo>
                    <a:pt x="83820" y="3978021"/>
                    <a:pt x="99060" y="3955161"/>
                    <a:pt x="114300" y="3955161"/>
                  </a:cubicBezTo>
                  <a:cubicBezTo>
                    <a:pt x="137160" y="3947541"/>
                    <a:pt x="160020" y="3962781"/>
                    <a:pt x="160020" y="3978021"/>
                  </a:cubicBezTo>
                  <a:cubicBezTo>
                    <a:pt x="167640" y="4000881"/>
                    <a:pt x="152400" y="4023741"/>
                    <a:pt x="137160" y="4023741"/>
                  </a:cubicBezTo>
                  <a:cubicBezTo>
                    <a:pt x="129540" y="4023741"/>
                    <a:pt x="129540" y="4023741"/>
                    <a:pt x="121920" y="4023741"/>
                  </a:cubicBezTo>
                  <a:cubicBezTo>
                    <a:pt x="106680" y="4023741"/>
                    <a:pt x="91440" y="4016121"/>
                    <a:pt x="91440" y="4000881"/>
                  </a:cubicBezTo>
                  <a:close/>
                  <a:moveTo>
                    <a:pt x="6352286" y="4016121"/>
                  </a:moveTo>
                  <a:cubicBezTo>
                    <a:pt x="6337046" y="4016121"/>
                    <a:pt x="6321806" y="3993261"/>
                    <a:pt x="6329426" y="3970401"/>
                  </a:cubicBezTo>
                  <a:cubicBezTo>
                    <a:pt x="6329426" y="3955161"/>
                    <a:pt x="6352286" y="3939921"/>
                    <a:pt x="6375146" y="3947541"/>
                  </a:cubicBezTo>
                  <a:cubicBezTo>
                    <a:pt x="6390386" y="3947541"/>
                    <a:pt x="6405626" y="3970401"/>
                    <a:pt x="6398006" y="3993261"/>
                  </a:cubicBezTo>
                  <a:cubicBezTo>
                    <a:pt x="6398006" y="4008501"/>
                    <a:pt x="6382766" y="4023741"/>
                    <a:pt x="6367526" y="4023741"/>
                  </a:cubicBezTo>
                  <a:cubicBezTo>
                    <a:pt x="6359906" y="4023741"/>
                    <a:pt x="6359906" y="4016121"/>
                    <a:pt x="6352286" y="4016121"/>
                  </a:cubicBezTo>
                  <a:close/>
                  <a:moveTo>
                    <a:pt x="45720" y="3787521"/>
                  </a:moveTo>
                  <a:cubicBezTo>
                    <a:pt x="38100" y="3764661"/>
                    <a:pt x="53340" y="3741801"/>
                    <a:pt x="76200" y="3741801"/>
                  </a:cubicBezTo>
                  <a:cubicBezTo>
                    <a:pt x="99060" y="3741801"/>
                    <a:pt x="114300" y="3749421"/>
                    <a:pt x="121920" y="3772281"/>
                  </a:cubicBezTo>
                  <a:cubicBezTo>
                    <a:pt x="121920" y="3795141"/>
                    <a:pt x="106680" y="3810381"/>
                    <a:pt x="91440" y="3818001"/>
                  </a:cubicBezTo>
                  <a:cubicBezTo>
                    <a:pt x="83820" y="3818001"/>
                    <a:pt x="83820" y="3818001"/>
                    <a:pt x="83820" y="3818001"/>
                  </a:cubicBezTo>
                  <a:cubicBezTo>
                    <a:pt x="60960" y="3818001"/>
                    <a:pt x="45720" y="3802761"/>
                    <a:pt x="45720" y="3787521"/>
                  </a:cubicBezTo>
                  <a:close/>
                  <a:moveTo>
                    <a:pt x="6398006" y="3810381"/>
                  </a:moveTo>
                  <a:cubicBezTo>
                    <a:pt x="6382766" y="3802761"/>
                    <a:pt x="6367526" y="3787521"/>
                    <a:pt x="6367526" y="3764661"/>
                  </a:cubicBezTo>
                  <a:cubicBezTo>
                    <a:pt x="6375146" y="3741801"/>
                    <a:pt x="6390386" y="3734181"/>
                    <a:pt x="6413246" y="3734181"/>
                  </a:cubicBezTo>
                  <a:cubicBezTo>
                    <a:pt x="6436106" y="3734181"/>
                    <a:pt x="6443726" y="3757041"/>
                    <a:pt x="6443726" y="3779901"/>
                  </a:cubicBezTo>
                  <a:cubicBezTo>
                    <a:pt x="6443726" y="3795141"/>
                    <a:pt x="6428486" y="3810381"/>
                    <a:pt x="6405626" y="3810381"/>
                  </a:cubicBezTo>
                  <a:cubicBezTo>
                    <a:pt x="6405626" y="3810381"/>
                    <a:pt x="6405626" y="3810381"/>
                    <a:pt x="6398006" y="3810381"/>
                  </a:cubicBezTo>
                  <a:close/>
                  <a:moveTo>
                    <a:pt x="15240" y="3574161"/>
                  </a:moveTo>
                  <a:cubicBezTo>
                    <a:pt x="15240" y="3551301"/>
                    <a:pt x="30480" y="3528441"/>
                    <a:pt x="53340" y="3528441"/>
                  </a:cubicBezTo>
                  <a:cubicBezTo>
                    <a:pt x="68580" y="3528441"/>
                    <a:pt x="91440" y="3543681"/>
                    <a:pt x="91440" y="3566541"/>
                  </a:cubicBezTo>
                  <a:cubicBezTo>
                    <a:pt x="91440" y="3581781"/>
                    <a:pt x="76200" y="3604641"/>
                    <a:pt x="60960" y="3604641"/>
                  </a:cubicBezTo>
                  <a:cubicBezTo>
                    <a:pt x="53340" y="3604641"/>
                    <a:pt x="53340" y="3604641"/>
                    <a:pt x="53340" y="3604641"/>
                  </a:cubicBezTo>
                  <a:cubicBezTo>
                    <a:pt x="38100" y="3604641"/>
                    <a:pt x="15240" y="3589401"/>
                    <a:pt x="15240" y="3574161"/>
                  </a:cubicBezTo>
                  <a:close/>
                  <a:moveTo>
                    <a:pt x="6428486" y="3597021"/>
                  </a:moveTo>
                  <a:cubicBezTo>
                    <a:pt x="6413246" y="3597021"/>
                    <a:pt x="6398006" y="3574161"/>
                    <a:pt x="6398006" y="3558921"/>
                  </a:cubicBezTo>
                  <a:cubicBezTo>
                    <a:pt x="6398006" y="3536061"/>
                    <a:pt x="6420866" y="3520821"/>
                    <a:pt x="6436106" y="3520821"/>
                  </a:cubicBezTo>
                  <a:cubicBezTo>
                    <a:pt x="6458966" y="3520821"/>
                    <a:pt x="6474206" y="3543681"/>
                    <a:pt x="6474206" y="3566541"/>
                  </a:cubicBezTo>
                  <a:cubicBezTo>
                    <a:pt x="6474206" y="3581781"/>
                    <a:pt x="6451346" y="3597021"/>
                    <a:pt x="6436106" y="3597021"/>
                  </a:cubicBezTo>
                  <a:cubicBezTo>
                    <a:pt x="6436106" y="3597021"/>
                    <a:pt x="6428486" y="3597021"/>
                    <a:pt x="6428486" y="3597021"/>
                  </a:cubicBezTo>
                  <a:close/>
                  <a:moveTo>
                    <a:pt x="0" y="3353181"/>
                  </a:moveTo>
                  <a:cubicBezTo>
                    <a:pt x="0" y="3330321"/>
                    <a:pt x="15240" y="3315081"/>
                    <a:pt x="38100" y="3315081"/>
                  </a:cubicBezTo>
                  <a:cubicBezTo>
                    <a:pt x="60960" y="3315081"/>
                    <a:pt x="76200" y="3330321"/>
                    <a:pt x="76200" y="3353181"/>
                  </a:cubicBezTo>
                  <a:cubicBezTo>
                    <a:pt x="76200" y="3376041"/>
                    <a:pt x="60960" y="3391281"/>
                    <a:pt x="38100" y="3391281"/>
                  </a:cubicBezTo>
                  <a:cubicBezTo>
                    <a:pt x="15240" y="3391281"/>
                    <a:pt x="0" y="3376041"/>
                    <a:pt x="0" y="3353181"/>
                  </a:cubicBezTo>
                  <a:close/>
                  <a:moveTo>
                    <a:pt x="6443599" y="3383661"/>
                  </a:moveTo>
                  <a:cubicBezTo>
                    <a:pt x="6428359" y="3383661"/>
                    <a:pt x="6413119" y="3368421"/>
                    <a:pt x="6413119" y="3345561"/>
                  </a:cubicBezTo>
                  <a:cubicBezTo>
                    <a:pt x="6413119" y="3322701"/>
                    <a:pt x="6428359" y="3307461"/>
                    <a:pt x="6451219" y="3307461"/>
                  </a:cubicBezTo>
                  <a:cubicBezTo>
                    <a:pt x="6474079" y="3307461"/>
                    <a:pt x="6489319" y="3322701"/>
                    <a:pt x="6489319" y="3345561"/>
                  </a:cubicBezTo>
                  <a:cubicBezTo>
                    <a:pt x="6489319" y="3368421"/>
                    <a:pt x="6466459" y="3383661"/>
                    <a:pt x="6451219" y="3383661"/>
                  </a:cubicBezTo>
                  <a:cubicBezTo>
                    <a:pt x="6451219" y="3383661"/>
                    <a:pt x="6443599" y="3383661"/>
                    <a:pt x="6443599" y="3383661"/>
                  </a:cubicBezTo>
                  <a:close/>
                  <a:moveTo>
                    <a:pt x="38100" y="3177921"/>
                  </a:moveTo>
                  <a:cubicBezTo>
                    <a:pt x="15240" y="3177921"/>
                    <a:pt x="0" y="3155061"/>
                    <a:pt x="0" y="3139821"/>
                  </a:cubicBezTo>
                  <a:cubicBezTo>
                    <a:pt x="0" y="3116961"/>
                    <a:pt x="22860" y="3101721"/>
                    <a:pt x="38100" y="3101721"/>
                  </a:cubicBezTo>
                  <a:cubicBezTo>
                    <a:pt x="60960" y="3101721"/>
                    <a:pt x="76200" y="3116961"/>
                    <a:pt x="76200" y="3139821"/>
                  </a:cubicBezTo>
                  <a:cubicBezTo>
                    <a:pt x="76200" y="3162681"/>
                    <a:pt x="60960" y="3177921"/>
                    <a:pt x="38100" y="3177921"/>
                  </a:cubicBezTo>
                  <a:close/>
                  <a:moveTo>
                    <a:pt x="6413246" y="3132201"/>
                  </a:moveTo>
                  <a:cubicBezTo>
                    <a:pt x="6405626" y="3109341"/>
                    <a:pt x="6428486" y="3094101"/>
                    <a:pt x="6443726" y="3094101"/>
                  </a:cubicBezTo>
                  <a:cubicBezTo>
                    <a:pt x="6466586" y="3094101"/>
                    <a:pt x="6481826" y="3109341"/>
                    <a:pt x="6489446" y="3132201"/>
                  </a:cubicBezTo>
                  <a:cubicBezTo>
                    <a:pt x="6489446" y="3147441"/>
                    <a:pt x="6466586" y="3170301"/>
                    <a:pt x="6451346" y="3170301"/>
                  </a:cubicBezTo>
                  <a:cubicBezTo>
                    <a:pt x="6428486" y="3170301"/>
                    <a:pt x="6413246" y="3155061"/>
                    <a:pt x="6413246" y="3132201"/>
                  </a:cubicBezTo>
                  <a:close/>
                  <a:moveTo>
                    <a:pt x="53340" y="2964561"/>
                  </a:moveTo>
                  <a:cubicBezTo>
                    <a:pt x="30480" y="2964561"/>
                    <a:pt x="15240" y="2941701"/>
                    <a:pt x="15240" y="2918841"/>
                  </a:cubicBezTo>
                  <a:cubicBezTo>
                    <a:pt x="15240" y="2903601"/>
                    <a:pt x="38100" y="2888361"/>
                    <a:pt x="53340" y="2888361"/>
                  </a:cubicBezTo>
                  <a:cubicBezTo>
                    <a:pt x="76200" y="2888361"/>
                    <a:pt x="91440" y="2911221"/>
                    <a:pt x="91440" y="2926461"/>
                  </a:cubicBezTo>
                  <a:cubicBezTo>
                    <a:pt x="91440" y="2949321"/>
                    <a:pt x="76200" y="2964561"/>
                    <a:pt x="53340" y="2964561"/>
                  </a:cubicBezTo>
                  <a:close/>
                  <a:moveTo>
                    <a:pt x="6398006" y="2918841"/>
                  </a:moveTo>
                  <a:cubicBezTo>
                    <a:pt x="6390386" y="2903601"/>
                    <a:pt x="6405626" y="2880741"/>
                    <a:pt x="6428486" y="2880741"/>
                  </a:cubicBezTo>
                  <a:cubicBezTo>
                    <a:pt x="6451346" y="2880741"/>
                    <a:pt x="6466586" y="2895981"/>
                    <a:pt x="6474206" y="2911221"/>
                  </a:cubicBezTo>
                  <a:cubicBezTo>
                    <a:pt x="6474206" y="2934081"/>
                    <a:pt x="6458966" y="2956941"/>
                    <a:pt x="6436106" y="2956941"/>
                  </a:cubicBezTo>
                  <a:cubicBezTo>
                    <a:pt x="6413246" y="2956941"/>
                    <a:pt x="6398006" y="2941701"/>
                    <a:pt x="6398006" y="2918841"/>
                  </a:cubicBezTo>
                  <a:close/>
                  <a:moveTo>
                    <a:pt x="76200" y="2751074"/>
                  </a:moveTo>
                  <a:cubicBezTo>
                    <a:pt x="53340" y="2743454"/>
                    <a:pt x="38100" y="2728214"/>
                    <a:pt x="45720" y="2705354"/>
                  </a:cubicBezTo>
                  <a:cubicBezTo>
                    <a:pt x="45720" y="2682494"/>
                    <a:pt x="68580" y="2674874"/>
                    <a:pt x="91440" y="2674874"/>
                  </a:cubicBezTo>
                  <a:cubicBezTo>
                    <a:pt x="106680" y="2674874"/>
                    <a:pt x="121920" y="2697734"/>
                    <a:pt x="121920" y="2720594"/>
                  </a:cubicBezTo>
                  <a:cubicBezTo>
                    <a:pt x="114300" y="2735834"/>
                    <a:pt x="99060" y="2751074"/>
                    <a:pt x="83820" y="2751074"/>
                  </a:cubicBezTo>
                  <a:cubicBezTo>
                    <a:pt x="76200" y="2751074"/>
                    <a:pt x="76200" y="2751074"/>
                    <a:pt x="76200" y="2751074"/>
                  </a:cubicBezTo>
                  <a:close/>
                  <a:moveTo>
                    <a:pt x="6367526" y="2712974"/>
                  </a:moveTo>
                  <a:cubicBezTo>
                    <a:pt x="6359906" y="2690114"/>
                    <a:pt x="6375146" y="2674874"/>
                    <a:pt x="6398006" y="2667254"/>
                  </a:cubicBezTo>
                  <a:cubicBezTo>
                    <a:pt x="6420866" y="2667254"/>
                    <a:pt x="6436106" y="2674874"/>
                    <a:pt x="6443726" y="2697734"/>
                  </a:cubicBezTo>
                  <a:cubicBezTo>
                    <a:pt x="6443726" y="2720594"/>
                    <a:pt x="6428486" y="2735834"/>
                    <a:pt x="6413246" y="2743454"/>
                  </a:cubicBezTo>
                  <a:cubicBezTo>
                    <a:pt x="6405626" y="2743454"/>
                    <a:pt x="6405626" y="2743454"/>
                    <a:pt x="6405626" y="2743454"/>
                  </a:cubicBezTo>
                  <a:cubicBezTo>
                    <a:pt x="6382766" y="2743454"/>
                    <a:pt x="6367526" y="2728214"/>
                    <a:pt x="6367526" y="2712974"/>
                  </a:cubicBezTo>
                  <a:close/>
                  <a:moveTo>
                    <a:pt x="114300" y="2537714"/>
                  </a:moveTo>
                  <a:cubicBezTo>
                    <a:pt x="91440" y="2537714"/>
                    <a:pt x="83820" y="2514854"/>
                    <a:pt x="83820" y="2491994"/>
                  </a:cubicBezTo>
                  <a:cubicBezTo>
                    <a:pt x="91440" y="2476754"/>
                    <a:pt x="114300" y="2461514"/>
                    <a:pt x="129540" y="2469134"/>
                  </a:cubicBezTo>
                  <a:cubicBezTo>
                    <a:pt x="152400" y="2469134"/>
                    <a:pt x="167640" y="2491994"/>
                    <a:pt x="160020" y="2514854"/>
                  </a:cubicBezTo>
                  <a:cubicBezTo>
                    <a:pt x="160020" y="2530094"/>
                    <a:pt x="144780" y="2537714"/>
                    <a:pt x="121920" y="2537714"/>
                  </a:cubicBezTo>
                  <a:cubicBezTo>
                    <a:pt x="121920" y="2537714"/>
                    <a:pt x="121920" y="2537714"/>
                    <a:pt x="114300" y="2537714"/>
                  </a:cubicBezTo>
                  <a:close/>
                  <a:moveTo>
                    <a:pt x="6321806" y="2507234"/>
                  </a:moveTo>
                  <a:cubicBezTo>
                    <a:pt x="6321806" y="2484374"/>
                    <a:pt x="6329426" y="2461514"/>
                    <a:pt x="6352286" y="2461514"/>
                  </a:cubicBezTo>
                  <a:cubicBezTo>
                    <a:pt x="6375146" y="2453894"/>
                    <a:pt x="6390386" y="2469134"/>
                    <a:pt x="6398006" y="2484374"/>
                  </a:cubicBezTo>
                  <a:cubicBezTo>
                    <a:pt x="6405626" y="2507234"/>
                    <a:pt x="6390386" y="2530094"/>
                    <a:pt x="6367526" y="2530094"/>
                  </a:cubicBezTo>
                  <a:cubicBezTo>
                    <a:pt x="6367526" y="2530094"/>
                    <a:pt x="6367526" y="2530094"/>
                    <a:pt x="6359906" y="2530094"/>
                  </a:cubicBezTo>
                  <a:cubicBezTo>
                    <a:pt x="6344666" y="2530094"/>
                    <a:pt x="6329426" y="2522474"/>
                    <a:pt x="6321806" y="2507234"/>
                  </a:cubicBezTo>
                  <a:close/>
                  <a:moveTo>
                    <a:pt x="167513" y="2331974"/>
                  </a:moveTo>
                  <a:cubicBezTo>
                    <a:pt x="152273" y="2324354"/>
                    <a:pt x="137033" y="2301494"/>
                    <a:pt x="144653" y="2286254"/>
                  </a:cubicBezTo>
                  <a:cubicBezTo>
                    <a:pt x="152273" y="2263394"/>
                    <a:pt x="175133" y="2255774"/>
                    <a:pt x="190373" y="2263394"/>
                  </a:cubicBezTo>
                  <a:cubicBezTo>
                    <a:pt x="213233" y="2263394"/>
                    <a:pt x="220853" y="2286254"/>
                    <a:pt x="213233" y="2309114"/>
                  </a:cubicBezTo>
                  <a:cubicBezTo>
                    <a:pt x="213233" y="2324354"/>
                    <a:pt x="197993" y="2331974"/>
                    <a:pt x="182753" y="2331974"/>
                  </a:cubicBezTo>
                  <a:cubicBezTo>
                    <a:pt x="175133" y="2331974"/>
                    <a:pt x="175133" y="2331974"/>
                    <a:pt x="167513" y="2331974"/>
                  </a:cubicBezTo>
                  <a:close/>
                  <a:moveTo>
                    <a:pt x="6268466" y="2301494"/>
                  </a:moveTo>
                  <a:cubicBezTo>
                    <a:pt x="6260846" y="2278634"/>
                    <a:pt x="6276086" y="2255774"/>
                    <a:pt x="6291326" y="2255774"/>
                  </a:cubicBezTo>
                  <a:cubicBezTo>
                    <a:pt x="6314186" y="2248154"/>
                    <a:pt x="6337046" y="2255774"/>
                    <a:pt x="6344666" y="2278634"/>
                  </a:cubicBezTo>
                  <a:cubicBezTo>
                    <a:pt x="6344666" y="2293874"/>
                    <a:pt x="6337046" y="2316734"/>
                    <a:pt x="6314186" y="2324354"/>
                  </a:cubicBezTo>
                  <a:cubicBezTo>
                    <a:pt x="6314186" y="2324354"/>
                    <a:pt x="6306566" y="2324354"/>
                    <a:pt x="6306566" y="2324354"/>
                  </a:cubicBezTo>
                  <a:cubicBezTo>
                    <a:pt x="6291326" y="2324354"/>
                    <a:pt x="6276086" y="2316734"/>
                    <a:pt x="6268466" y="2301494"/>
                  </a:cubicBezTo>
                  <a:close/>
                  <a:moveTo>
                    <a:pt x="236093" y="2126234"/>
                  </a:moveTo>
                  <a:cubicBezTo>
                    <a:pt x="220853" y="2118614"/>
                    <a:pt x="205613" y="2095754"/>
                    <a:pt x="213233" y="2080514"/>
                  </a:cubicBezTo>
                  <a:cubicBezTo>
                    <a:pt x="220853" y="2057654"/>
                    <a:pt x="243713" y="2050034"/>
                    <a:pt x="266573" y="2057654"/>
                  </a:cubicBezTo>
                  <a:cubicBezTo>
                    <a:pt x="281813" y="2065274"/>
                    <a:pt x="297053" y="2088134"/>
                    <a:pt x="289433" y="2103374"/>
                  </a:cubicBezTo>
                  <a:cubicBezTo>
                    <a:pt x="281813" y="2118614"/>
                    <a:pt x="266573" y="2133854"/>
                    <a:pt x="251333" y="2133854"/>
                  </a:cubicBezTo>
                  <a:cubicBezTo>
                    <a:pt x="243713" y="2133854"/>
                    <a:pt x="243713" y="2133854"/>
                    <a:pt x="236093" y="2126234"/>
                  </a:cubicBezTo>
                  <a:close/>
                  <a:moveTo>
                    <a:pt x="6199886" y="2103374"/>
                  </a:moveTo>
                  <a:cubicBezTo>
                    <a:pt x="6192266" y="2080514"/>
                    <a:pt x="6199886" y="2057654"/>
                    <a:pt x="6222746" y="2050034"/>
                  </a:cubicBezTo>
                  <a:cubicBezTo>
                    <a:pt x="6237986" y="2042414"/>
                    <a:pt x="6260846" y="2050034"/>
                    <a:pt x="6268466" y="2072894"/>
                  </a:cubicBezTo>
                  <a:cubicBezTo>
                    <a:pt x="6276086" y="2095754"/>
                    <a:pt x="6268466" y="2110994"/>
                    <a:pt x="6245606" y="2118614"/>
                  </a:cubicBezTo>
                  <a:cubicBezTo>
                    <a:pt x="6245606" y="2126234"/>
                    <a:pt x="6237986" y="2126234"/>
                    <a:pt x="6230366" y="2126234"/>
                  </a:cubicBezTo>
                  <a:cubicBezTo>
                    <a:pt x="6215126" y="2126234"/>
                    <a:pt x="6207506" y="2118614"/>
                    <a:pt x="6199886" y="2103374"/>
                  </a:cubicBezTo>
                  <a:close/>
                  <a:moveTo>
                    <a:pt x="319913" y="1928114"/>
                  </a:moveTo>
                  <a:cubicBezTo>
                    <a:pt x="297053" y="1920494"/>
                    <a:pt x="289433" y="1897634"/>
                    <a:pt x="297053" y="1882394"/>
                  </a:cubicBezTo>
                  <a:cubicBezTo>
                    <a:pt x="312293" y="1859534"/>
                    <a:pt x="335153" y="1851914"/>
                    <a:pt x="350393" y="1859534"/>
                  </a:cubicBezTo>
                  <a:cubicBezTo>
                    <a:pt x="373253" y="1867154"/>
                    <a:pt x="380873" y="1890014"/>
                    <a:pt x="365633" y="1912874"/>
                  </a:cubicBezTo>
                  <a:cubicBezTo>
                    <a:pt x="365633" y="1928114"/>
                    <a:pt x="350393" y="1935734"/>
                    <a:pt x="335153" y="1935734"/>
                  </a:cubicBezTo>
                  <a:cubicBezTo>
                    <a:pt x="327533" y="1935734"/>
                    <a:pt x="327533" y="1935734"/>
                    <a:pt x="319913" y="1928114"/>
                  </a:cubicBezTo>
                  <a:close/>
                  <a:moveTo>
                    <a:pt x="6116193" y="1905254"/>
                  </a:moveTo>
                  <a:cubicBezTo>
                    <a:pt x="6108573" y="1890014"/>
                    <a:pt x="6116193" y="1867154"/>
                    <a:pt x="6131433" y="1851914"/>
                  </a:cubicBezTo>
                  <a:cubicBezTo>
                    <a:pt x="6154293" y="1844294"/>
                    <a:pt x="6177153" y="1851914"/>
                    <a:pt x="6184773" y="1874774"/>
                  </a:cubicBezTo>
                  <a:cubicBezTo>
                    <a:pt x="6192393" y="1890014"/>
                    <a:pt x="6184773" y="1912874"/>
                    <a:pt x="6169533" y="1928114"/>
                  </a:cubicBezTo>
                  <a:cubicBezTo>
                    <a:pt x="6161913" y="1928114"/>
                    <a:pt x="6154293" y="1928114"/>
                    <a:pt x="6146673" y="1928114"/>
                  </a:cubicBezTo>
                  <a:cubicBezTo>
                    <a:pt x="6139053" y="1928114"/>
                    <a:pt x="6123813" y="1920494"/>
                    <a:pt x="6116193" y="1905254"/>
                  </a:cubicBezTo>
                  <a:close/>
                  <a:moveTo>
                    <a:pt x="411353" y="1737614"/>
                  </a:moveTo>
                  <a:cubicBezTo>
                    <a:pt x="396113" y="1729994"/>
                    <a:pt x="388493" y="1707134"/>
                    <a:pt x="396113" y="1684274"/>
                  </a:cubicBezTo>
                  <a:cubicBezTo>
                    <a:pt x="411353" y="1669034"/>
                    <a:pt x="434213" y="1661414"/>
                    <a:pt x="449453" y="1669034"/>
                  </a:cubicBezTo>
                  <a:cubicBezTo>
                    <a:pt x="464693" y="1684274"/>
                    <a:pt x="472313" y="1707134"/>
                    <a:pt x="464693" y="1722374"/>
                  </a:cubicBezTo>
                  <a:cubicBezTo>
                    <a:pt x="457073" y="1737614"/>
                    <a:pt x="441833" y="1745234"/>
                    <a:pt x="434213" y="1745234"/>
                  </a:cubicBezTo>
                  <a:cubicBezTo>
                    <a:pt x="426593" y="1745234"/>
                    <a:pt x="418973" y="1737614"/>
                    <a:pt x="411353" y="1737614"/>
                  </a:cubicBezTo>
                  <a:close/>
                  <a:moveTo>
                    <a:pt x="6017133" y="1714754"/>
                  </a:moveTo>
                  <a:cubicBezTo>
                    <a:pt x="6009513" y="1699514"/>
                    <a:pt x="6017133" y="1676654"/>
                    <a:pt x="6032373" y="1669034"/>
                  </a:cubicBezTo>
                  <a:cubicBezTo>
                    <a:pt x="6055233" y="1653794"/>
                    <a:pt x="6078093" y="1661414"/>
                    <a:pt x="6085713" y="1684274"/>
                  </a:cubicBezTo>
                  <a:cubicBezTo>
                    <a:pt x="6093333" y="1699514"/>
                    <a:pt x="6093333" y="1722374"/>
                    <a:pt x="6070473" y="1729994"/>
                  </a:cubicBezTo>
                  <a:cubicBezTo>
                    <a:pt x="6062853" y="1737614"/>
                    <a:pt x="6062853" y="1737614"/>
                    <a:pt x="6055233" y="1737614"/>
                  </a:cubicBezTo>
                  <a:cubicBezTo>
                    <a:pt x="6039993" y="1737614"/>
                    <a:pt x="6024753" y="1729994"/>
                    <a:pt x="6017133" y="1714754"/>
                  </a:cubicBezTo>
                  <a:close/>
                  <a:moveTo>
                    <a:pt x="517906" y="1554607"/>
                  </a:moveTo>
                  <a:cubicBezTo>
                    <a:pt x="502666" y="1539367"/>
                    <a:pt x="495046" y="1516507"/>
                    <a:pt x="510286" y="1501267"/>
                  </a:cubicBezTo>
                  <a:cubicBezTo>
                    <a:pt x="517906" y="1478407"/>
                    <a:pt x="540766" y="1478407"/>
                    <a:pt x="563626" y="1486027"/>
                  </a:cubicBezTo>
                  <a:cubicBezTo>
                    <a:pt x="578866" y="1501267"/>
                    <a:pt x="586486" y="1524127"/>
                    <a:pt x="571246" y="1539367"/>
                  </a:cubicBezTo>
                  <a:cubicBezTo>
                    <a:pt x="563626" y="1554607"/>
                    <a:pt x="556006" y="1554607"/>
                    <a:pt x="540766" y="1554607"/>
                  </a:cubicBezTo>
                  <a:cubicBezTo>
                    <a:pt x="533146" y="1554607"/>
                    <a:pt x="525526" y="1554607"/>
                    <a:pt x="517906" y="1554607"/>
                  </a:cubicBezTo>
                  <a:close/>
                  <a:moveTo>
                    <a:pt x="5910453" y="1539367"/>
                  </a:moveTo>
                  <a:cubicBezTo>
                    <a:pt x="5902833" y="1516507"/>
                    <a:pt x="5902833" y="1493647"/>
                    <a:pt x="5925693" y="1486027"/>
                  </a:cubicBezTo>
                  <a:cubicBezTo>
                    <a:pt x="5940933" y="1470787"/>
                    <a:pt x="5963793" y="1478407"/>
                    <a:pt x="5979033" y="1493647"/>
                  </a:cubicBezTo>
                  <a:cubicBezTo>
                    <a:pt x="5986653" y="1508887"/>
                    <a:pt x="5979033" y="1539367"/>
                    <a:pt x="5963793" y="1546987"/>
                  </a:cubicBezTo>
                  <a:cubicBezTo>
                    <a:pt x="5956173" y="1554607"/>
                    <a:pt x="5948553" y="1554607"/>
                    <a:pt x="5940933" y="1554607"/>
                  </a:cubicBezTo>
                  <a:cubicBezTo>
                    <a:pt x="5933313" y="1554607"/>
                    <a:pt x="5918073" y="1546987"/>
                    <a:pt x="5910453" y="1539367"/>
                  </a:cubicBezTo>
                  <a:close/>
                  <a:moveTo>
                    <a:pt x="639826" y="1371727"/>
                  </a:moveTo>
                  <a:cubicBezTo>
                    <a:pt x="624586" y="1364107"/>
                    <a:pt x="616966" y="1341247"/>
                    <a:pt x="632206" y="1318387"/>
                  </a:cubicBezTo>
                  <a:cubicBezTo>
                    <a:pt x="647446" y="1303147"/>
                    <a:pt x="670306" y="1303147"/>
                    <a:pt x="685546" y="1310767"/>
                  </a:cubicBezTo>
                  <a:cubicBezTo>
                    <a:pt x="700786" y="1326007"/>
                    <a:pt x="708406" y="1348867"/>
                    <a:pt x="693166" y="1364107"/>
                  </a:cubicBezTo>
                  <a:cubicBezTo>
                    <a:pt x="685546" y="1379347"/>
                    <a:pt x="677926" y="1379347"/>
                    <a:pt x="662686" y="1379347"/>
                  </a:cubicBezTo>
                  <a:cubicBezTo>
                    <a:pt x="655066" y="1379347"/>
                    <a:pt x="647446" y="1379347"/>
                    <a:pt x="639826" y="1371727"/>
                  </a:cubicBezTo>
                  <a:close/>
                  <a:moveTo>
                    <a:pt x="5788660" y="1364107"/>
                  </a:moveTo>
                  <a:cubicBezTo>
                    <a:pt x="5781040" y="1341247"/>
                    <a:pt x="5781040" y="1318387"/>
                    <a:pt x="5796280" y="1310767"/>
                  </a:cubicBezTo>
                  <a:cubicBezTo>
                    <a:pt x="5819140" y="1295527"/>
                    <a:pt x="5842000" y="1303147"/>
                    <a:pt x="5849620" y="1318387"/>
                  </a:cubicBezTo>
                  <a:cubicBezTo>
                    <a:pt x="5864860" y="1333627"/>
                    <a:pt x="5864860" y="1356487"/>
                    <a:pt x="5842000" y="1371727"/>
                  </a:cubicBezTo>
                  <a:cubicBezTo>
                    <a:pt x="5834380" y="1371727"/>
                    <a:pt x="5826760" y="1379347"/>
                    <a:pt x="5819140" y="1379347"/>
                  </a:cubicBezTo>
                  <a:cubicBezTo>
                    <a:pt x="5811520" y="1379347"/>
                    <a:pt x="5796280" y="1371727"/>
                    <a:pt x="5788660" y="1364107"/>
                  </a:cubicBezTo>
                  <a:close/>
                  <a:moveTo>
                    <a:pt x="769239" y="1204087"/>
                  </a:moveTo>
                  <a:cubicBezTo>
                    <a:pt x="753999" y="1188847"/>
                    <a:pt x="753999" y="1165987"/>
                    <a:pt x="769239" y="1150747"/>
                  </a:cubicBezTo>
                  <a:cubicBezTo>
                    <a:pt x="776859" y="1135507"/>
                    <a:pt x="807339" y="1135507"/>
                    <a:pt x="822579" y="1143127"/>
                  </a:cubicBezTo>
                  <a:cubicBezTo>
                    <a:pt x="837819" y="1158367"/>
                    <a:pt x="837819" y="1181227"/>
                    <a:pt x="822579" y="1196467"/>
                  </a:cubicBezTo>
                  <a:cubicBezTo>
                    <a:pt x="814959" y="1211707"/>
                    <a:pt x="807339" y="1211707"/>
                    <a:pt x="792099" y="1211707"/>
                  </a:cubicBezTo>
                  <a:cubicBezTo>
                    <a:pt x="784479" y="1211707"/>
                    <a:pt x="776859" y="1211707"/>
                    <a:pt x="769239" y="1204087"/>
                  </a:cubicBezTo>
                  <a:close/>
                  <a:moveTo>
                    <a:pt x="5659120" y="1196467"/>
                  </a:moveTo>
                  <a:cubicBezTo>
                    <a:pt x="5643880" y="1181227"/>
                    <a:pt x="5651500" y="1158367"/>
                    <a:pt x="5666740" y="1143127"/>
                  </a:cubicBezTo>
                  <a:cubicBezTo>
                    <a:pt x="5681980" y="1127887"/>
                    <a:pt x="5704840" y="1127887"/>
                    <a:pt x="5720080" y="1143127"/>
                  </a:cubicBezTo>
                  <a:cubicBezTo>
                    <a:pt x="5727700" y="1165987"/>
                    <a:pt x="5727700" y="1188847"/>
                    <a:pt x="5712460" y="1196467"/>
                  </a:cubicBezTo>
                  <a:cubicBezTo>
                    <a:pt x="5704840" y="1204087"/>
                    <a:pt x="5697220" y="1211707"/>
                    <a:pt x="5689600" y="1211707"/>
                  </a:cubicBezTo>
                  <a:cubicBezTo>
                    <a:pt x="5674360" y="1211707"/>
                    <a:pt x="5666740" y="1204087"/>
                    <a:pt x="5659120" y="1196467"/>
                  </a:cubicBezTo>
                  <a:close/>
                  <a:moveTo>
                    <a:pt x="914019" y="1044067"/>
                  </a:moveTo>
                  <a:cubicBezTo>
                    <a:pt x="898779" y="1028827"/>
                    <a:pt x="898779" y="1005967"/>
                    <a:pt x="914019" y="990727"/>
                  </a:cubicBezTo>
                  <a:cubicBezTo>
                    <a:pt x="929259" y="975487"/>
                    <a:pt x="952119" y="975487"/>
                    <a:pt x="967359" y="990727"/>
                  </a:cubicBezTo>
                  <a:cubicBezTo>
                    <a:pt x="982599" y="1005967"/>
                    <a:pt x="982599" y="1028827"/>
                    <a:pt x="967359" y="1044067"/>
                  </a:cubicBezTo>
                  <a:cubicBezTo>
                    <a:pt x="959739" y="1051687"/>
                    <a:pt x="952119" y="1051687"/>
                    <a:pt x="936879" y="1051687"/>
                  </a:cubicBezTo>
                  <a:cubicBezTo>
                    <a:pt x="929259" y="1051687"/>
                    <a:pt x="921639" y="1051687"/>
                    <a:pt x="914019" y="1044067"/>
                  </a:cubicBezTo>
                  <a:close/>
                  <a:moveTo>
                    <a:pt x="5514467" y="1036447"/>
                  </a:moveTo>
                  <a:cubicBezTo>
                    <a:pt x="5499227" y="1021207"/>
                    <a:pt x="5506847" y="998347"/>
                    <a:pt x="5514467" y="983107"/>
                  </a:cubicBezTo>
                  <a:cubicBezTo>
                    <a:pt x="5529707" y="967867"/>
                    <a:pt x="5560187" y="967867"/>
                    <a:pt x="5575427" y="983107"/>
                  </a:cubicBezTo>
                  <a:cubicBezTo>
                    <a:pt x="5583047" y="998347"/>
                    <a:pt x="5583047" y="1028827"/>
                    <a:pt x="5567807" y="1036447"/>
                  </a:cubicBezTo>
                  <a:cubicBezTo>
                    <a:pt x="5560187" y="1044067"/>
                    <a:pt x="5552567" y="1051687"/>
                    <a:pt x="5544947" y="1051687"/>
                  </a:cubicBezTo>
                  <a:cubicBezTo>
                    <a:pt x="5537327" y="1051687"/>
                    <a:pt x="5522087" y="1044067"/>
                    <a:pt x="5514467" y="1036447"/>
                  </a:cubicBezTo>
                  <a:close/>
                  <a:moveTo>
                    <a:pt x="1066292" y="891667"/>
                  </a:moveTo>
                  <a:cubicBezTo>
                    <a:pt x="1051052" y="876427"/>
                    <a:pt x="1051052" y="853567"/>
                    <a:pt x="1066292" y="838327"/>
                  </a:cubicBezTo>
                  <a:cubicBezTo>
                    <a:pt x="1081532" y="823087"/>
                    <a:pt x="1104392" y="823087"/>
                    <a:pt x="1119632" y="838327"/>
                  </a:cubicBezTo>
                  <a:cubicBezTo>
                    <a:pt x="1134872" y="853567"/>
                    <a:pt x="1134872" y="884047"/>
                    <a:pt x="1119632" y="899287"/>
                  </a:cubicBezTo>
                  <a:cubicBezTo>
                    <a:pt x="1112012" y="899287"/>
                    <a:pt x="1104392" y="906907"/>
                    <a:pt x="1089152" y="906907"/>
                  </a:cubicBezTo>
                  <a:cubicBezTo>
                    <a:pt x="1081532" y="906907"/>
                    <a:pt x="1073912" y="899287"/>
                    <a:pt x="1066292" y="891667"/>
                  </a:cubicBezTo>
                  <a:close/>
                  <a:moveTo>
                    <a:pt x="5362067" y="891667"/>
                  </a:moveTo>
                  <a:cubicBezTo>
                    <a:pt x="5346827" y="876427"/>
                    <a:pt x="5346827" y="853567"/>
                    <a:pt x="5362067" y="838327"/>
                  </a:cubicBezTo>
                  <a:cubicBezTo>
                    <a:pt x="5377307" y="823087"/>
                    <a:pt x="5400167" y="823087"/>
                    <a:pt x="5415407" y="838327"/>
                  </a:cubicBezTo>
                  <a:cubicBezTo>
                    <a:pt x="5430647" y="845947"/>
                    <a:pt x="5430647" y="876427"/>
                    <a:pt x="5415407" y="891667"/>
                  </a:cubicBezTo>
                  <a:cubicBezTo>
                    <a:pt x="5407787" y="899287"/>
                    <a:pt x="5400167" y="899287"/>
                    <a:pt x="5392547" y="899287"/>
                  </a:cubicBezTo>
                  <a:cubicBezTo>
                    <a:pt x="5384927" y="899287"/>
                    <a:pt x="5369687" y="899287"/>
                    <a:pt x="5362067" y="891667"/>
                  </a:cubicBezTo>
                  <a:close/>
                  <a:moveTo>
                    <a:pt x="1226312" y="754507"/>
                  </a:moveTo>
                  <a:cubicBezTo>
                    <a:pt x="1211072" y="739267"/>
                    <a:pt x="1218692" y="708787"/>
                    <a:pt x="1233932" y="701167"/>
                  </a:cubicBezTo>
                  <a:cubicBezTo>
                    <a:pt x="1249172" y="685927"/>
                    <a:pt x="1272032" y="685927"/>
                    <a:pt x="1287272" y="708787"/>
                  </a:cubicBezTo>
                  <a:cubicBezTo>
                    <a:pt x="1302512" y="724027"/>
                    <a:pt x="1294892" y="746887"/>
                    <a:pt x="1279652" y="762127"/>
                  </a:cubicBezTo>
                  <a:cubicBezTo>
                    <a:pt x="1272032" y="762127"/>
                    <a:pt x="1264412" y="769747"/>
                    <a:pt x="1256792" y="769747"/>
                  </a:cubicBezTo>
                  <a:cubicBezTo>
                    <a:pt x="1241552" y="769747"/>
                    <a:pt x="1233932" y="762127"/>
                    <a:pt x="1226312" y="754507"/>
                  </a:cubicBezTo>
                  <a:close/>
                  <a:moveTo>
                    <a:pt x="5202174" y="754507"/>
                  </a:moveTo>
                  <a:cubicBezTo>
                    <a:pt x="5186934" y="739267"/>
                    <a:pt x="5186934" y="716407"/>
                    <a:pt x="5194554" y="701167"/>
                  </a:cubicBezTo>
                  <a:cubicBezTo>
                    <a:pt x="5209794" y="685927"/>
                    <a:pt x="5232654" y="685927"/>
                    <a:pt x="5247894" y="693547"/>
                  </a:cubicBezTo>
                  <a:cubicBezTo>
                    <a:pt x="5270754" y="708787"/>
                    <a:pt x="5270754" y="731647"/>
                    <a:pt x="5255514" y="746887"/>
                  </a:cubicBezTo>
                  <a:cubicBezTo>
                    <a:pt x="5247894" y="762127"/>
                    <a:pt x="5240274" y="762127"/>
                    <a:pt x="5225034" y="762127"/>
                  </a:cubicBezTo>
                  <a:cubicBezTo>
                    <a:pt x="5217414" y="762127"/>
                    <a:pt x="5209794" y="762127"/>
                    <a:pt x="5202174" y="754507"/>
                  </a:cubicBezTo>
                  <a:close/>
                  <a:moveTo>
                    <a:pt x="1393825" y="624967"/>
                  </a:moveTo>
                  <a:cubicBezTo>
                    <a:pt x="1386205" y="602107"/>
                    <a:pt x="1386205" y="579247"/>
                    <a:pt x="1409065" y="571627"/>
                  </a:cubicBezTo>
                  <a:cubicBezTo>
                    <a:pt x="1424305" y="556387"/>
                    <a:pt x="1447165" y="564007"/>
                    <a:pt x="1462405" y="579247"/>
                  </a:cubicBezTo>
                  <a:cubicBezTo>
                    <a:pt x="1470025" y="594487"/>
                    <a:pt x="1470025" y="617347"/>
                    <a:pt x="1447165" y="632587"/>
                  </a:cubicBezTo>
                  <a:cubicBezTo>
                    <a:pt x="1439545" y="640207"/>
                    <a:pt x="1439545" y="640207"/>
                    <a:pt x="1431925" y="640207"/>
                  </a:cubicBezTo>
                  <a:cubicBezTo>
                    <a:pt x="1416685" y="640207"/>
                    <a:pt x="1401445" y="632587"/>
                    <a:pt x="1393825" y="624967"/>
                  </a:cubicBezTo>
                  <a:close/>
                  <a:moveTo>
                    <a:pt x="5034534" y="632587"/>
                  </a:moveTo>
                  <a:cubicBezTo>
                    <a:pt x="5011674" y="617347"/>
                    <a:pt x="5011674" y="594487"/>
                    <a:pt x="5019294" y="579247"/>
                  </a:cubicBezTo>
                  <a:cubicBezTo>
                    <a:pt x="5034534" y="556387"/>
                    <a:pt x="5057394" y="556387"/>
                    <a:pt x="5072634" y="564007"/>
                  </a:cubicBezTo>
                  <a:cubicBezTo>
                    <a:pt x="5095494" y="579247"/>
                    <a:pt x="5095494" y="602107"/>
                    <a:pt x="5087874" y="617347"/>
                  </a:cubicBezTo>
                  <a:cubicBezTo>
                    <a:pt x="5080254" y="632587"/>
                    <a:pt x="5065014" y="632587"/>
                    <a:pt x="5057394" y="632587"/>
                  </a:cubicBezTo>
                  <a:cubicBezTo>
                    <a:pt x="5049774" y="632587"/>
                    <a:pt x="5042154" y="632587"/>
                    <a:pt x="5034534" y="632587"/>
                  </a:cubicBezTo>
                  <a:close/>
                  <a:moveTo>
                    <a:pt x="1576578" y="502920"/>
                  </a:moveTo>
                  <a:cubicBezTo>
                    <a:pt x="1561338" y="487680"/>
                    <a:pt x="1568958" y="464820"/>
                    <a:pt x="1591818" y="449580"/>
                  </a:cubicBezTo>
                  <a:cubicBezTo>
                    <a:pt x="1607058" y="441960"/>
                    <a:pt x="1629918" y="449580"/>
                    <a:pt x="1637538" y="464820"/>
                  </a:cubicBezTo>
                  <a:cubicBezTo>
                    <a:pt x="1652778" y="487680"/>
                    <a:pt x="1645158" y="510540"/>
                    <a:pt x="1629918" y="518160"/>
                  </a:cubicBezTo>
                  <a:cubicBezTo>
                    <a:pt x="1622298" y="525780"/>
                    <a:pt x="1614678" y="525780"/>
                    <a:pt x="1607058" y="525780"/>
                  </a:cubicBezTo>
                  <a:cubicBezTo>
                    <a:pt x="1591818" y="525780"/>
                    <a:pt x="1584198" y="518160"/>
                    <a:pt x="1576578" y="502920"/>
                  </a:cubicBezTo>
                  <a:close/>
                  <a:moveTo>
                    <a:pt x="4851781" y="518160"/>
                  </a:moveTo>
                  <a:cubicBezTo>
                    <a:pt x="4836541" y="502920"/>
                    <a:pt x="4828921" y="480060"/>
                    <a:pt x="4844161" y="464820"/>
                  </a:cubicBezTo>
                  <a:cubicBezTo>
                    <a:pt x="4851781" y="441960"/>
                    <a:pt x="4874641" y="441960"/>
                    <a:pt x="4889881" y="449580"/>
                  </a:cubicBezTo>
                  <a:cubicBezTo>
                    <a:pt x="4912741" y="457200"/>
                    <a:pt x="4920361" y="487680"/>
                    <a:pt x="4905121" y="502920"/>
                  </a:cubicBezTo>
                  <a:cubicBezTo>
                    <a:pt x="4897501" y="510540"/>
                    <a:pt x="4889881" y="518160"/>
                    <a:pt x="4874641" y="518160"/>
                  </a:cubicBezTo>
                  <a:cubicBezTo>
                    <a:pt x="4867021" y="518160"/>
                    <a:pt x="4859401" y="518160"/>
                    <a:pt x="4851781" y="518160"/>
                  </a:cubicBezTo>
                  <a:close/>
                  <a:moveTo>
                    <a:pt x="1759458" y="396240"/>
                  </a:moveTo>
                  <a:cubicBezTo>
                    <a:pt x="1751838" y="381000"/>
                    <a:pt x="1759458" y="358140"/>
                    <a:pt x="1782318" y="350520"/>
                  </a:cubicBezTo>
                  <a:cubicBezTo>
                    <a:pt x="1797558" y="335280"/>
                    <a:pt x="1820418" y="342900"/>
                    <a:pt x="1828038" y="365760"/>
                  </a:cubicBezTo>
                  <a:cubicBezTo>
                    <a:pt x="1835658" y="381000"/>
                    <a:pt x="1835658" y="403860"/>
                    <a:pt x="1812798" y="419100"/>
                  </a:cubicBezTo>
                  <a:cubicBezTo>
                    <a:pt x="1805178" y="419100"/>
                    <a:pt x="1805178" y="419100"/>
                    <a:pt x="1797558" y="419100"/>
                  </a:cubicBezTo>
                  <a:cubicBezTo>
                    <a:pt x="1782318" y="419100"/>
                    <a:pt x="1767078" y="411480"/>
                    <a:pt x="1759458" y="396240"/>
                  </a:cubicBezTo>
                  <a:close/>
                  <a:moveTo>
                    <a:pt x="4669028" y="411480"/>
                  </a:moveTo>
                  <a:cubicBezTo>
                    <a:pt x="4646168" y="403860"/>
                    <a:pt x="4646168" y="381000"/>
                    <a:pt x="4653788" y="365760"/>
                  </a:cubicBezTo>
                  <a:cubicBezTo>
                    <a:pt x="4661408" y="342900"/>
                    <a:pt x="4684268" y="335280"/>
                    <a:pt x="4699508" y="342900"/>
                  </a:cubicBezTo>
                  <a:cubicBezTo>
                    <a:pt x="4722368" y="358140"/>
                    <a:pt x="4729988" y="381000"/>
                    <a:pt x="4722368" y="396240"/>
                  </a:cubicBezTo>
                  <a:cubicBezTo>
                    <a:pt x="4714748" y="411480"/>
                    <a:pt x="4699508" y="419100"/>
                    <a:pt x="4684268" y="419100"/>
                  </a:cubicBezTo>
                  <a:cubicBezTo>
                    <a:pt x="4676648" y="419100"/>
                    <a:pt x="4676648" y="419100"/>
                    <a:pt x="4669028" y="411480"/>
                  </a:cubicBezTo>
                  <a:close/>
                  <a:moveTo>
                    <a:pt x="1957451" y="304800"/>
                  </a:moveTo>
                  <a:cubicBezTo>
                    <a:pt x="1949831" y="289560"/>
                    <a:pt x="1957451" y="266700"/>
                    <a:pt x="1972691" y="259080"/>
                  </a:cubicBezTo>
                  <a:cubicBezTo>
                    <a:pt x="1995551" y="251460"/>
                    <a:pt x="2018411" y="259080"/>
                    <a:pt x="2026031" y="274320"/>
                  </a:cubicBezTo>
                  <a:cubicBezTo>
                    <a:pt x="2033651" y="297180"/>
                    <a:pt x="2026031" y="320040"/>
                    <a:pt x="2003171" y="327660"/>
                  </a:cubicBezTo>
                  <a:cubicBezTo>
                    <a:pt x="2003171" y="327660"/>
                    <a:pt x="1995551" y="327660"/>
                    <a:pt x="1987931" y="327660"/>
                  </a:cubicBezTo>
                  <a:cubicBezTo>
                    <a:pt x="1972691" y="327660"/>
                    <a:pt x="1957451" y="320040"/>
                    <a:pt x="1957451" y="304800"/>
                  </a:cubicBezTo>
                  <a:close/>
                  <a:moveTo>
                    <a:pt x="4478528" y="327660"/>
                  </a:moveTo>
                  <a:cubicBezTo>
                    <a:pt x="4455668" y="312420"/>
                    <a:pt x="4448048" y="297180"/>
                    <a:pt x="4455668" y="274320"/>
                  </a:cubicBezTo>
                  <a:cubicBezTo>
                    <a:pt x="4463288" y="251460"/>
                    <a:pt x="4486148" y="243840"/>
                    <a:pt x="4509008" y="251460"/>
                  </a:cubicBezTo>
                  <a:cubicBezTo>
                    <a:pt x="4524248" y="259080"/>
                    <a:pt x="4531868" y="281940"/>
                    <a:pt x="4524248" y="304800"/>
                  </a:cubicBezTo>
                  <a:cubicBezTo>
                    <a:pt x="4516628" y="320040"/>
                    <a:pt x="4509008" y="327660"/>
                    <a:pt x="4493768" y="327660"/>
                  </a:cubicBezTo>
                  <a:cubicBezTo>
                    <a:pt x="4486148" y="327660"/>
                    <a:pt x="4478528" y="327660"/>
                    <a:pt x="4478528" y="327660"/>
                  </a:cubicBezTo>
                  <a:close/>
                  <a:moveTo>
                    <a:pt x="2155444" y="228600"/>
                  </a:moveTo>
                  <a:cubicBezTo>
                    <a:pt x="2147824" y="205740"/>
                    <a:pt x="2155444" y="182880"/>
                    <a:pt x="2178304" y="175260"/>
                  </a:cubicBezTo>
                  <a:cubicBezTo>
                    <a:pt x="2193544" y="175260"/>
                    <a:pt x="2216404" y="182880"/>
                    <a:pt x="2224024" y="205740"/>
                  </a:cubicBezTo>
                  <a:cubicBezTo>
                    <a:pt x="2231644" y="220980"/>
                    <a:pt x="2224024" y="243840"/>
                    <a:pt x="2201164" y="251460"/>
                  </a:cubicBezTo>
                  <a:cubicBezTo>
                    <a:pt x="2201164" y="251460"/>
                    <a:pt x="2193544" y="251460"/>
                    <a:pt x="2185924" y="251460"/>
                  </a:cubicBezTo>
                  <a:cubicBezTo>
                    <a:pt x="2170684" y="251460"/>
                    <a:pt x="2155444" y="243840"/>
                    <a:pt x="2155444" y="228600"/>
                  </a:cubicBezTo>
                  <a:close/>
                  <a:moveTo>
                    <a:pt x="4280535" y="251460"/>
                  </a:moveTo>
                  <a:cubicBezTo>
                    <a:pt x="4257675" y="243840"/>
                    <a:pt x="4250055" y="220980"/>
                    <a:pt x="4257675" y="198120"/>
                  </a:cubicBezTo>
                  <a:cubicBezTo>
                    <a:pt x="4265295" y="182880"/>
                    <a:pt x="4280535" y="167640"/>
                    <a:pt x="4303395" y="175260"/>
                  </a:cubicBezTo>
                  <a:cubicBezTo>
                    <a:pt x="4326255" y="182880"/>
                    <a:pt x="4333875" y="205740"/>
                    <a:pt x="4326255" y="220980"/>
                  </a:cubicBezTo>
                  <a:cubicBezTo>
                    <a:pt x="4318635" y="243840"/>
                    <a:pt x="4303395" y="251460"/>
                    <a:pt x="4288155" y="251460"/>
                  </a:cubicBezTo>
                  <a:cubicBezTo>
                    <a:pt x="4288155" y="251460"/>
                    <a:pt x="4280535" y="251460"/>
                    <a:pt x="4280535" y="251460"/>
                  </a:cubicBezTo>
                  <a:close/>
                  <a:moveTo>
                    <a:pt x="2353564" y="160020"/>
                  </a:moveTo>
                  <a:cubicBezTo>
                    <a:pt x="2353564" y="137160"/>
                    <a:pt x="2361184" y="121920"/>
                    <a:pt x="2384044" y="114300"/>
                  </a:cubicBezTo>
                  <a:cubicBezTo>
                    <a:pt x="2406904" y="106680"/>
                    <a:pt x="2422144" y="121920"/>
                    <a:pt x="2429764" y="137160"/>
                  </a:cubicBezTo>
                  <a:cubicBezTo>
                    <a:pt x="2437384" y="160020"/>
                    <a:pt x="2422144" y="182880"/>
                    <a:pt x="2406904" y="190500"/>
                  </a:cubicBezTo>
                  <a:cubicBezTo>
                    <a:pt x="2399284" y="190500"/>
                    <a:pt x="2399284" y="190500"/>
                    <a:pt x="2391664" y="190500"/>
                  </a:cubicBezTo>
                  <a:cubicBezTo>
                    <a:pt x="2376424" y="190500"/>
                    <a:pt x="2361184" y="175260"/>
                    <a:pt x="2353564" y="160020"/>
                  </a:cubicBezTo>
                  <a:close/>
                  <a:moveTo>
                    <a:pt x="4074922" y="182880"/>
                  </a:moveTo>
                  <a:cubicBezTo>
                    <a:pt x="4059682" y="182880"/>
                    <a:pt x="4044442" y="160020"/>
                    <a:pt x="4052062" y="137160"/>
                  </a:cubicBezTo>
                  <a:cubicBezTo>
                    <a:pt x="4052062" y="121920"/>
                    <a:pt x="4074922" y="106680"/>
                    <a:pt x="4097782" y="114300"/>
                  </a:cubicBezTo>
                  <a:cubicBezTo>
                    <a:pt x="4120642" y="114300"/>
                    <a:pt x="4128262" y="137160"/>
                    <a:pt x="4120642" y="160020"/>
                  </a:cubicBezTo>
                  <a:cubicBezTo>
                    <a:pt x="4120642" y="175260"/>
                    <a:pt x="4105402" y="190500"/>
                    <a:pt x="4090162" y="190500"/>
                  </a:cubicBezTo>
                  <a:cubicBezTo>
                    <a:pt x="4082542" y="190500"/>
                    <a:pt x="4082542" y="182880"/>
                    <a:pt x="4074922" y="182880"/>
                  </a:cubicBezTo>
                  <a:close/>
                  <a:moveTo>
                    <a:pt x="2566797" y="106680"/>
                  </a:moveTo>
                  <a:cubicBezTo>
                    <a:pt x="2559177" y="91440"/>
                    <a:pt x="2574417" y="68580"/>
                    <a:pt x="2597277" y="60960"/>
                  </a:cubicBezTo>
                  <a:cubicBezTo>
                    <a:pt x="2612517" y="60960"/>
                    <a:pt x="2635377" y="76200"/>
                    <a:pt x="2635377" y="91440"/>
                  </a:cubicBezTo>
                  <a:cubicBezTo>
                    <a:pt x="2642997" y="114300"/>
                    <a:pt x="2627757" y="137160"/>
                    <a:pt x="2612517" y="137160"/>
                  </a:cubicBezTo>
                  <a:cubicBezTo>
                    <a:pt x="2604897" y="137160"/>
                    <a:pt x="2604897" y="137160"/>
                    <a:pt x="2604897" y="137160"/>
                  </a:cubicBezTo>
                  <a:cubicBezTo>
                    <a:pt x="2582037" y="137160"/>
                    <a:pt x="2566797" y="129540"/>
                    <a:pt x="2566797" y="106680"/>
                  </a:cubicBezTo>
                  <a:close/>
                  <a:moveTo>
                    <a:pt x="3869182" y="137160"/>
                  </a:moveTo>
                  <a:cubicBezTo>
                    <a:pt x="3846322" y="129540"/>
                    <a:pt x="3838702" y="114300"/>
                    <a:pt x="3838702" y="91440"/>
                  </a:cubicBezTo>
                  <a:cubicBezTo>
                    <a:pt x="3846322" y="68580"/>
                    <a:pt x="3861562" y="60960"/>
                    <a:pt x="3884422" y="60960"/>
                  </a:cubicBezTo>
                  <a:cubicBezTo>
                    <a:pt x="3907282" y="68580"/>
                    <a:pt x="3922522" y="83820"/>
                    <a:pt x="3914902" y="106680"/>
                  </a:cubicBezTo>
                  <a:cubicBezTo>
                    <a:pt x="3914902" y="121920"/>
                    <a:pt x="3899662" y="137160"/>
                    <a:pt x="3876802" y="137160"/>
                  </a:cubicBezTo>
                  <a:cubicBezTo>
                    <a:pt x="3876802" y="137160"/>
                    <a:pt x="3876802" y="137160"/>
                    <a:pt x="3869182" y="137160"/>
                  </a:cubicBezTo>
                  <a:close/>
                  <a:moveTo>
                    <a:pt x="2772410" y="68580"/>
                  </a:moveTo>
                  <a:cubicBezTo>
                    <a:pt x="2772410" y="45720"/>
                    <a:pt x="2787650" y="30480"/>
                    <a:pt x="2810510" y="30480"/>
                  </a:cubicBezTo>
                  <a:cubicBezTo>
                    <a:pt x="2825750" y="22860"/>
                    <a:pt x="2848610" y="38100"/>
                    <a:pt x="2848610" y="60960"/>
                  </a:cubicBezTo>
                  <a:cubicBezTo>
                    <a:pt x="2856230" y="83820"/>
                    <a:pt x="2840990" y="99060"/>
                    <a:pt x="2818130" y="106680"/>
                  </a:cubicBezTo>
                  <a:cubicBezTo>
                    <a:pt x="2818130" y="106680"/>
                    <a:pt x="2818130" y="106680"/>
                    <a:pt x="2810510" y="106680"/>
                  </a:cubicBezTo>
                  <a:cubicBezTo>
                    <a:pt x="2795270" y="106680"/>
                    <a:pt x="2780030" y="91440"/>
                    <a:pt x="2772410" y="68580"/>
                  </a:cubicBezTo>
                  <a:close/>
                  <a:moveTo>
                    <a:pt x="3663569" y="99060"/>
                  </a:moveTo>
                  <a:cubicBezTo>
                    <a:pt x="3640709" y="99060"/>
                    <a:pt x="3625469" y="83820"/>
                    <a:pt x="3633089" y="60960"/>
                  </a:cubicBezTo>
                  <a:cubicBezTo>
                    <a:pt x="3633089" y="38100"/>
                    <a:pt x="3648329" y="22860"/>
                    <a:pt x="3671189" y="22860"/>
                  </a:cubicBezTo>
                  <a:cubicBezTo>
                    <a:pt x="3694049" y="30480"/>
                    <a:pt x="3709289" y="45720"/>
                    <a:pt x="3701669" y="68580"/>
                  </a:cubicBezTo>
                  <a:cubicBezTo>
                    <a:pt x="3701669" y="91440"/>
                    <a:pt x="3686429" y="99060"/>
                    <a:pt x="3663569" y="99060"/>
                  </a:cubicBezTo>
                  <a:close/>
                  <a:moveTo>
                    <a:pt x="2985770" y="45720"/>
                  </a:moveTo>
                  <a:cubicBezTo>
                    <a:pt x="2985770" y="22860"/>
                    <a:pt x="3001010" y="7620"/>
                    <a:pt x="3023870" y="7620"/>
                  </a:cubicBezTo>
                  <a:cubicBezTo>
                    <a:pt x="3046730" y="7620"/>
                    <a:pt x="3061970" y="22860"/>
                    <a:pt x="3061970" y="38100"/>
                  </a:cubicBezTo>
                  <a:cubicBezTo>
                    <a:pt x="3061970" y="60960"/>
                    <a:pt x="3046730" y="83820"/>
                    <a:pt x="3031490" y="83820"/>
                  </a:cubicBezTo>
                  <a:cubicBezTo>
                    <a:pt x="3031490" y="83820"/>
                    <a:pt x="3023870" y="83820"/>
                    <a:pt x="3023870" y="83820"/>
                  </a:cubicBezTo>
                  <a:cubicBezTo>
                    <a:pt x="3008630" y="83820"/>
                    <a:pt x="2985770" y="68580"/>
                    <a:pt x="2985770" y="45720"/>
                  </a:cubicBezTo>
                  <a:close/>
                  <a:moveTo>
                    <a:pt x="3450336" y="83820"/>
                  </a:moveTo>
                  <a:cubicBezTo>
                    <a:pt x="3427476" y="76200"/>
                    <a:pt x="3412236" y="60960"/>
                    <a:pt x="3412236" y="38100"/>
                  </a:cubicBezTo>
                  <a:cubicBezTo>
                    <a:pt x="3419856" y="22860"/>
                    <a:pt x="3435096" y="0"/>
                    <a:pt x="3457956" y="7620"/>
                  </a:cubicBezTo>
                  <a:cubicBezTo>
                    <a:pt x="3480816" y="7620"/>
                    <a:pt x="3496056" y="22860"/>
                    <a:pt x="3488436" y="45720"/>
                  </a:cubicBezTo>
                  <a:cubicBezTo>
                    <a:pt x="3488436" y="68580"/>
                    <a:pt x="3473196" y="83820"/>
                    <a:pt x="3450336" y="83820"/>
                  </a:cubicBezTo>
                  <a:close/>
                  <a:moveTo>
                    <a:pt x="3199003" y="38100"/>
                  </a:moveTo>
                  <a:cubicBezTo>
                    <a:pt x="3199003" y="15240"/>
                    <a:pt x="3221863" y="0"/>
                    <a:pt x="3237103" y="0"/>
                  </a:cubicBezTo>
                  <a:cubicBezTo>
                    <a:pt x="3259963" y="0"/>
                    <a:pt x="3275203" y="15240"/>
                    <a:pt x="3275203" y="38100"/>
                  </a:cubicBezTo>
                  <a:cubicBezTo>
                    <a:pt x="3275203" y="60960"/>
                    <a:pt x="3259963" y="76200"/>
                    <a:pt x="3237103" y="76200"/>
                  </a:cubicBezTo>
                  <a:cubicBezTo>
                    <a:pt x="3221863" y="76200"/>
                    <a:pt x="3199003" y="60960"/>
                    <a:pt x="3199003" y="38100"/>
                  </a:cubicBezTo>
                  <a:close/>
                </a:path>
              </a:pathLst>
            </a:custGeom>
            <a:solidFill>
              <a:srgbClr val="FFFFFF"/>
            </a:solidFill>
          </p:spPr>
        </p:sp>
      </p:grpSp>
      <p:grpSp>
        <p:nvGrpSpPr>
          <p:cNvPr name="Group 8" id="8"/>
          <p:cNvGrpSpPr/>
          <p:nvPr/>
        </p:nvGrpSpPr>
        <p:grpSpPr>
          <a:xfrm rot="0">
            <a:off x="5404336" y="7634502"/>
            <a:ext cx="1758106" cy="1808838"/>
            <a:chOff x="0" y="0"/>
            <a:chExt cx="2095920" cy="2156400"/>
          </a:xfrm>
        </p:grpSpPr>
        <p:sp>
          <p:nvSpPr>
            <p:cNvPr name="Freeform 9" id="9"/>
            <p:cNvSpPr/>
            <p:nvPr/>
          </p:nvSpPr>
          <p:spPr>
            <a:xfrm flipH="false" flipV="false" rot="0">
              <a:off x="0" y="0"/>
              <a:ext cx="2096008" cy="2156460"/>
            </a:xfrm>
            <a:custGeom>
              <a:avLst/>
              <a:gdLst/>
              <a:ahLst/>
              <a:cxnLst/>
              <a:rect r="r" b="b" t="t" l="l"/>
              <a:pathLst>
                <a:path h="2156460" w="2096008">
                  <a:moveTo>
                    <a:pt x="1044194" y="60960"/>
                  </a:moveTo>
                  <a:cubicBezTo>
                    <a:pt x="884174" y="60960"/>
                    <a:pt x="731774" y="99060"/>
                    <a:pt x="594487" y="160020"/>
                  </a:cubicBezTo>
                  <a:cubicBezTo>
                    <a:pt x="198120" y="0"/>
                    <a:pt x="198120" y="0"/>
                    <a:pt x="198120" y="0"/>
                  </a:cubicBezTo>
                  <a:cubicBezTo>
                    <a:pt x="259080" y="419100"/>
                    <a:pt x="259080" y="419100"/>
                    <a:pt x="259080" y="419100"/>
                  </a:cubicBezTo>
                  <a:cubicBezTo>
                    <a:pt x="99060" y="601980"/>
                    <a:pt x="0" y="845820"/>
                    <a:pt x="0" y="1104900"/>
                  </a:cubicBezTo>
                  <a:cubicBezTo>
                    <a:pt x="0" y="1684020"/>
                    <a:pt x="464947" y="2156460"/>
                    <a:pt x="1044194" y="2156460"/>
                  </a:cubicBezTo>
                  <a:cubicBezTo>
                    <a:pt x="1623441" y="2156460"/>
                    <a:pt x="2096008" y="1684020"/>
                    <a:pt x="2096008" y="1104900"/>
                  </a:cubicBezTo>
                  <a:cubicBezTo>
                    <a:pt x="2096008" y="533400"/>
                    <a:pt x="1623441" y="60960"/>
                    <a:pt x="1044194" y="6096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0" id="10"/>
          <p:cNvGrpSpPr/>
          <p:nvPr/>
        </p:nvGrpSpPr>
        <p:grpSpPr>
          <a:xfrm rot="0">
            <a:off x="6701626" y="5544222"/>
            <a:ext cx="1991835" cy="1749650"/>
            <a:chOff x="0" y="0"/>
            <a:chExt cx="2374560" cy="2085840"/>
          </a:xfrm>
        </p:grpSpPr>
        <p:sp>
          <p:nvSpPr>
            <p:cNvPr name="Freeform 11" id="11"/>
            <p:cNvSpPr/>
            <p:nvPr/>
          </p:nvSpPr>
          <p:spPr>
            <a:xfrm flipH="false" flipV="false" rot="0">
              <a:off x="0" y="0"/>
              <a:ext cx="2374519" cy="2085848"/>
            </a:xfrm>
            <a:custGeom>
              <a:avLst/>
              <a:gdLst/>
              <a:ahLst/>
              <a:cxnLst/>
              <a:rect r="r" b="b" t="t" l="l"/>
              <a:pathLst>
                <a:path h="2085848" w="2374519">
                  <a:moveTo>
                    <a:pt x="1331849" y="0"/>
                  </a:moveTo>
                  <a:cubicBezTo>
                    <a:pt x="936117" y="0"/>
                    <a:pt x="593598" y="213106"/>
                    <a:pt x="410972" y="540512"/>
                  </a:cubicBezTo>
                  <a:cubicBezTo>
                    <a:pt x="0" y="639445"/>
                    <a:pt x="0" y="639445"/>
                    <a:pt x="0" y="639445"/>
                  </a:cubicBezTo>
                  <a:cubicBezTo>
                    <a:pt x="289179" y="943991"/>
                    <a:pt x="289179" y="943991"/>
                    <a:pt x="289179" y="943991"/>
                  </a:cubicBezTo>
                  <a:cubicBezTo>
                    <a:pt x="289179" y="974471"/>
                    <a:pt x="281559" y="1012444"/>
                    <a:pt x="281559" y="1042924"/>
                  </a:cubicBezTo>
                  <a:cubicBezTo>
                    <a:pt x="281559" y="1621536"/>
                    <a:pt x="753364" y="2085848"/>
                    <a:pt x="1331849" y="2085848"/>
                  </a:cubicBezTo>
                  <a:cubicBezTo>
                    <a:pt x="1902714" y="2085848"/>
                    <a:pt x="2374519" y="1621536"/>
                    <a:pt x="2374519" y="1042924"/>
                  </a:cubicBezTo>
                  <a:cubicBezTo>
                    <a:pt x="2374519" y="464312"/>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2" id="12"/>
          <p:cNvGrpSpPr/>
          <p:nvPr/>
        </p:nvGrpSpPr>
        <p:grpSpPr>
          <a:xfrm rot="0">
            <a:off x="6701626" y="2987088"/>
            <a:ext cx="1991835" cy="1750254"/>
            <a:chOff x="0" y="0"/>
            <a:chExt cx="2374560" cy="2086560"/>
          </a:xfrm>
        </p:grpSpPr>
        <p:sp>
          <p:nvSpPr>
            <p:cNvPr name="Freeform 13" id="13"/>
            <p:cNvSpPr/>
            <p:nvPr/>
          </p:nvSpPr>
          <p:spPr>
            <a:xfrm flipH="false" flipV="false" rot="0">
              <a:off x="0" y="0"/>
              <a:ext cx="2374519" cy="2086610"/>
            </a:xfrm>
            <a:custGeom>
              <a:avLst/>
              <a:gdLst/>
              <a:ahLst/>
              <a:cxnLst/>
              <a:rect r="r" b="b" t="t" l="l"/>
              <a:pathLst>
                <a:path h="2086610" w="2374519">
                  <a:moveTo>
                    <a:pt x="1331849" y="0"/>
                  </a:moveTo>
                  <a:cubicBezTo>
                    <a:pt x="753491" y="0"/>
                    <a:pt x="281559" y="464566"/>
                    <a:pt x="281559" y="1043305"/>
                  </a:cubicBezTo>
                  <a:cubicBezTo>
                    <a:pt x="281559" y="1073785"/>
                    <a:pt x="289179" y="1104265"/>
                    <a:pt x="289179" y="1134745"/>
                  </a:cubicBezTo>
                  <a:cubicBezTo>
                    <a:pt x="0" y="1439291"/>
                    <a:pt x="0" y="1439291"/>
                    <a:pt x="0" y="1439291"/>
                  </a:cubicBezTo>
                  <a:cubicBezTo>
                    <a:pt x="410972" y="1538351"/>
                    <a:pt x="410972" y="1538351"/>
                    <a:pt x="410972" y="1538351"/>
                  </a:cubicBezTo>
                  <a:cubicBezTo>
                    <a:pt x="585978" y="1865757"/>
                    <a:pt x="928497" y="2086610"/>
                    <a:pt x="1331849" y="2086610"/>
                  </a:cubicBezTo>
                  <a:cubicBezTo>
                    <a:pt x="1902714" y="2086610"/>
                    <a:pt x="2374519" y="1622044"/>
                    <a:pt x="2374519" y="1043305"/>
                  </a:cubicBezTo>
                  <a:cubicBezTo>
                    <a:pt x="2374519" y="464566"/>
                    <a:pt x="1902714" y="0"/>
                    <a:pt x="1331849"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14" id="14"/>
          <p:cNvGrpSpPr/>
          <p:nvPr/>
        </p:nvGrpSpPr>
        <p:grpSpPr>
          <a:xfrm rot="0">
            <a:off x="5404336" y="843660"/>
            <a:ext cx="1758106" cy="1797363"/>
            <a:chOff x="0" y="0"/>
            <a:chExt cx="2095920" cy="2142720"/>
          </a:xfrm>
        </p:grpSpPr>
        <p:sp>
          <p:nvSpPr>
            <p:cNvPr name="Freeform 15" id="15"/>
            <p:cNvSpPr/>
            <p:nvPr/>
          </p:nvSpPr>
          <p:spPr>
            <a:xfrm flipH="false" flipV="false" rot="0">
              <a:off x="0" y="0"/>
              <a:ext cx="2096008" cy="2142744"/>
            </a:xfrm>
            <a:custGeom>
              <a:avLst/>
              <a:gdLst/>
              <a:ahLst/>
              <a:cxnLst/>
              <a:rect r="r" b="b" t="t" l="l"/>
              <a:pathLst>
                <a:path h="2142744" w="2096008">
                  <a:moveTo>
                    <a:pt x="1051814" y="0"/>
                  </a:moveTo>
                  <a:cubicBezTo>
                    <a:pt x="472567" y="0"/>
                    <a:pt x="0" y="472821"/>
                    <a:pt x="0" y="1052322"/>
                  </a:cubicBezTo>
                  <a:cubicBezTo>
                    <a:pt x="0" y="1311529"/>
                    <a:pt x="99060" y="1548003"/>
                    <a:pt x="259080" y="1731010"/>
                  </a:cubicBezTo>
                  <a:cubicBezTo>
                    <a:pt x="198120" y="2142744"/>
                    <a:pt x="198120" y="2142744"/>
                    <a:pt x="198120" y="2142744"/>
                  </a:cubicBezTo>
                  <a:cubicBezTo>
                    <a:pt x="586867" y="1990217"/>
                    <a:pt x="586867" y="1990217"/>
                    <a:pt x="586867" y="1990217"/>
                  </a:cubicBezTo>
                  <a:cubicBezTo>
                    <a:pt x="724027" y="2058797"/>
                    <a:pt x="884047" y="2097024"/>
                    <a:pt x="1051814" y="2097024"/>
                  </a:cubicBezTo>
                  <a:cubicBezTo>
                    <a:pt x="1623441" y="2097024"/>
                    <a:pt x="2096008" y="1624203"/>
                    <a:pt x="2096008" y="1052322"/>
                  </a:cubicBezTo>
                  <a:cubicBezTo>
                    <a:pt x="2095881" y="472821"/>
                    <a:pt x="1623441" y="0"/>
                    <a:pt x="1051814"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16" id="16"/>
          <p:cNvSpPr/>
          <p:nvPr/>
        </p:nvSpPr>
        <p:spPr>
          <a:xfrm flipH="false" flipV="false" rot="0">
            <a:off x="3048950" y="3330326"/>
            <a:ext cx="1555883" cy="1287140"/>
          </a:xfrm>
          <a:custGeom>
            <a:avLst/>
            <a:gdLst/>
            <a:ahLst/>
            <a:cxnLst/>
            <a:rect r="r" b="b" t="t" l="l"/>
            <a:pathLst>
              <a:path h="1287140" w="1555883">
                <a:moveTo>
                  <a:pt x="0" y="0"/>
                </a:moveTo>
                <a:lnTo>
                  <a:pt x="1555883" y="0"/>
                </a:lnTo>
                <a:lnTo>
                  <a:pt x="1555883" y="1287140"/>
                </a:lnTo>
                <a:lnTo>
                  <a:pt x="0" y="128714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7" id="17"/>
          <p:cNvSpPr txBox="true"/>
          <p:nvPr/>
        </p:nvSpPr>
        <p:spPr>
          <a:xfrm rot="0">
            <a:off x="928648" y="4818412"/>
            <a:ext cx="5310749" cy="1724025"/>
          </a:xfrm>
          <a:prstGeom prst="rect">
            <a:avLst/>
          </a:prstGeom>
        </p:spPr>
        <p:txBody>
          <a:bodyPr anchor="t" rtlCol="false" tIns="0" lIns="0" bIns="0" rIns="0">
            <a:spAutoFit/>
          </a:bodyPr>
          <a:lstStyle/>
          <a:p>
            <a:pPr algn="ctr" marL="0" indent="0" lvl="0">
              <a:lnSpc>
                <a:spcPts val="6809"/>
              </a:lnSpc>
              <a:spcBef>
                <a:spcPct val="0"/>
              </a:spcBef>
            </a:pPr>
            <a:r>
              <a:rPr lang="en-US" sz="5674" strike="noStrike" u="none">
                <a:solidFill>
                  <a:srgbClr val="FFFFFF"/>
                </a:solidFill>
                <a:latin typeface="Montserrat"/>
                <a:ea typeface="Montserrat"/>
                <a:cs typeface="Montserrat"/>
                <a:sym typeface="Montserrat"/>
              </a:rPr>
              <a:t>Marketing Strategy</a:t>
            </a:r>
          </a:p>
        </p:txBody>
      </p:sp>
      <p:sp>
        <p:nvSpPr>
          <p:cNvPr name="TextBox 18" id="18"/>
          <p:cNvSpPr txBox="true"/>
          <p:nvPr/>
        </p:nvSpPr>
        <p:spPr>
          <a:xfrm rot="0">
            <a:off x="5585521" y="1200478"/>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01</a:t>
            </a:r>
          </a:p>
        </p:txBody>
      </p:sp>
      <p:sp>
        <p:nvSpPr>
          <p:cNvPr name="TextBox 19" id="19"/>
          <p:cNvSpPr txBox="true"/>
          <p:nvPr/>
        </p:nvSpPr>
        <p:spPr>
          <a:xfrm rot="0">
            <a:off x="7316751" y="990600"/>
            <a:ext cx="4349125" cy="1596575"/>
          </a:xfrm>
          <a:prstGeom prst="rect">
            <a:avLst/>
          </a:prstGeom>
        </p:spPr>
        <p:txBody>
          <a:bodyPr anchor="t" rtlCol="false" tIns="0" lIns="0" bIns="0" rIns="0">
            <a:spAutoFit/>
          </a:bodyPr>
          <a:lstStyle/>
          <a:p>
            <a:pPr algn="l">
              <a:lnSpc>
                <a:spcPts val="2509"/>
              </a:lnSpc>
            </a:pPr>
            <a:r>
              <a:rPr lang="en-US" sz="1792" b="true">
                <a:solidFill>
                  <a:srgbClr val="101010"/>
                </a:solidFill>
                <a:latin typeface="Montserrat Bold"/>
                <a:ea typeface="Montserrat Bold"/>
                <a:cs typeface="Montserrat Bold"/>
                <a:sym typeface="Montserrat Bold"/>
              </a:rPr>
              <a:t>Target Audience Identification</a:t>
            </a:r>
          </a:p>
          <a:p>
            <a:pPr algn="l" marL="0" indent="0" lvl="0">
              <a:lnSpc>
                <a:spcPts val="2089"/>
              </a:lnSpc>
              <a:spcBef>
                <a:spcPct val="0"/>
              </a:spcBef>
            </a:pPr>
            <a:r>
              <a:rPr lang="en-US" sz="1492">
                <a:solidFill>
                  <a:srgbClr val="101010"/>
                </a:solidFill>
                <a:latin typeface="Montserrat"/>
                <a:ea typeface="Montserrat"/>
                <a:cs typeface="Montserrat"/>
                <a:sym typeface="Montserrat"/>
              </a:rPr>
              <a:t>Define and understand your target audience through demographic and psychographic analysis to tailor marketing efforts that resonate with their specific needs and preferences.</a:t>
            </a:r>
          </a:p>
        </p:txBody>
      </p:sp>
      <p:sp>
        <p:nvSpPr>
          <p:cNvPr name="TextBox 20" id="20"/>
          <p:cNvSpPr txBox="true"/>
          <p:nvPr/>
        </p:nvSpPr>
        <p:spPr>
          <a:xfrm rot="0">
            <a:off x="8836336" y="3200135"/>
            <a:ext cx="3976966" cy="1596575"/>
          </a:xfrm>
          <a:prstGeom prst="rect">
            <a:avLst/>
          </a:prstGeom>
        </p:spPr>
        <p:txBody>
          <a:bodyPr anchor="t" rtlCol="false" tIns="0" lIns="0" bIns="0" rIns="0">
            <a:spAutoFit/>
          </a:bodyPr>
          <a:lstStyle/>
          <a:p>
            <a:pPr algn="l">
              <a:lnSpc>
                <a:spcPts val="2509"/>
              </a:lnSpc>
            </a:pPr>
            <a:r>
              <a:rPr lang="en-US" sz="1792" b="true">
                <a:solidFill>
                  <a:srgbClr val="101010"/>
                </a:solidFill>
                <a:latin typeface="Montserrat Bold"/>
                <a:ea typeface="Montserrat Bold"/>
                <a:cs typeface="Montserrat Bold"/>
                <a:sym typeface="Montserrat Bold"/>
              </a:rPr>
              <a:t>Multi-Channel Campaigns</a:t>
            </a:r>
          </a:p>
          <a:p>
            <a:pPr algn="l" marL="0" indent="0" lvl="0">
              <a:lnSpc>
                <a:spcPts val="2089"/>
              </a:lnSpc>
              <a:spcBef>
                <a:spcPct val="0"/>
              </a:spcBef>
            </a:pPr>
            <a:r>
              <a:rPr lang="en-US" sz="1492">
                <a:solidFill>
                  <a:srgbClr val="101010"/>
                </a:solidFill>
                <a:latin typeface="Montserrat"/>
                <a:ea typeface="Montserrat"/>
                <a:cs typeface="Montserrat"/>
                <a:sym typeface="Montserrat"/>
              </a:rPr>
              <a:t>Utilize a mix of marketing channels, including social media, email, SEO, and content marketing, to reach your audience effectively and increase brand visibility.</a:t>
            </a:r>
          </a:p>
        </p:txBody>
      </p:sp>
      <p:sp>
        <p:nvSpPr>
          <p:cNvPr name="TextBox 21" id="21"/>
          <p:cNvSpPr txBox="true"/>
          <p:nvPr/>
        </p:nvSpPr>
        <p:spPr>
          <a:xfrm rot="0">
            <a:off x="8969686" y="5771064"/>
            <a:ext cx="5127275" cy="1596575"/>
          </a:xfrm>
          <a:prstGeom prst="rect">
            <a:avLst/>
          </a:prstGeom>
        </p:spPr>
        <p:txBody>
          <a:bodyPr anchor="t" rtlCol="false" tIns="0" lIns="0" bIns="0" rIns="0">
            <a:spAutoFit/>
          </a:bodyPr>
          <a:lstStyle/>
          <a:p>
            <a:pPr algn="l">
              <a:lnSpc>
                <a:spcPts val="2509"/>
              </a:lnSpc>
            </a:pPr>
            <a:r>
              <a:rPr lang="en-US" sz="1792" b="true">
                <a:solidFill>
                  <a:srgbClr val="101010"/>
                </a:solidFill>
                <a:latin typeface="Montserrat Bold"/>
                <a:ea typeface="Montserrat Bold"/>
                <a:cs typeface="Montserrat Bold"/>
                <a:sym typeface="Montserrat Bold"/>
              </a:rPr>
              <a:t>Data-Driven Insights</a:t>
            </a:r>
          </a:p>
          <a:p>
            <a:pPr algn="l">
              <a:lnSpc>
                <a:spcPts val="2089"/>
              </a:lnSpc>
            </a:pPr>
            <a:r>
              <a:rPr lang="en-US" sz="1492">
                <a:solidFill>
                  <a:srgbClr val="101010"/>
                </a:solidFill>
                <a:latin typeface="Montserrat"/>
                <a:ea typeface="Montserrat"/>
                <a:cs typeface="Montserrat"/>
                <a:sym typeface="Montserrat"/>
              </a:rPr>
              <a:t>Leverage data analytics to track campaign performance, measure ROI, and gain insights into customer behavior, allowing for continuous optimization and more informed decision-making.</a:t>
            </a:r>
          </a:p>
          <a:p>
            <a:pPr algn="l" marL="0" indent="0" lvl="0">
              <a:lnSpc>
                <a:spcPts val="2089"/>
              </a:lnSpc>
              <a:spcBef>
                <a:spcPct val="0"/>
              </a:spcBef>
            </a:pPr>
          </a:p>
        </p:txBody>
      </p:sp>
      <p:sp>
        <p:nvSpPr>
          <p:cNvPr name="TextBox 22" id="22"/>
          <p:cNvSpPr txBox="true"/>
          <p:nvPr/>
        </p:nvSpPr>
        <p:spPr>
          <a:xfrm rot="0">
            <a:off x="7316751" y="8065398"/>
            <a:ext cx="7495556" cy="1339400"/>
          </a:xfrm>
          <a:prstGeom prst="rect">
            <a:avLst/>
          </a:prstGeom>
        </p:spPr>
        <p:txBody>
          <a:bodyPr anchor="t" rtlCol="false" tIns="0" lIns="0" bIns="0" rIns="0">
            <a:spAutoFit/>
          </a:bodyPr>
          <a:lstStyle/>
          <a:p>
            <a:pPr algn="l">
              <a:lnSpc>
                <a:spcPts val="2509"/>
              </a:lnSpc>
            </a:pPr>
            <a:r>
              <a:rPr lang="en-US" sz="1792" b="true">
                <a:solidFill>
                  <a:srgbClr val="101010"/>
                </a:solidFill>
                <a:latin typeface="Montserrat Bold"/>
                <a:ea typeface="Montserrat Bold"/>
                <a:cs typeface="Montserrat Bold"/>
                <a:sym typeface="Montserrat Bold"/>
              </a:rPr>
              <a:t>Brand Positioning and Messaging</a:t>
            </a:r>
          </a:p>
          <a:p>
            <a:pPr algn="l">
              <a:lnSpc>
                <a:spcPts val="2089"/>
              </a:lnSpc>
            </a:pPr>
            <a:r>
              <a:rPr lang="en-US" sz="1492">
                <a:solidFill>
                  <a:srgbClr val="101010"/>
                </a:solidFill>
                <a:latin typeface="Montserrat"/>
                <a:ea typeface="Montserrat"/>
                <a:cs typeface="Montserrat"/>
                <a:sym typeface="Montserrat"/>
              </a:rPr>
              <a:t>Develop a strong brand identity and consistent messaging that differentiates your product or service from competitors, clearly conveying your unique value proposition to your audience.</a:t>
            </a:r>
          </a:p>
          <a:p>
            <a:pPr algn="l" marL="0" indent="0" lvl="0">
              <a:lnSpc>
                <a:spcPts val="2089"/>
              </a:lnSpc>
              <a:spcBef>
                <a:spcPct val="0"/>
              </a:spcBef>
            </a:pPr>
          </a:p>
        </p:txBody>
      </p:sp>
      <p:sp>
        <p:nvSpPr>
          <p:cNvPr name="TextBox 23" id="23"/>
          <p:cNvSpPr txBox="true"/>
          <p:nvPr/>
        </p:nvSpPr>
        <p:spPr>
          <a:xfrm rot="0">
            <a:off x="7108564" y="3320351"/>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02</a:t>
            </a:r>
          </a:p>
        </p:txBody>
      </p:sp>
      <p:sp>
        <p:nvSpPr>
          <p:cNvPr name="TextBox 24" id="24"/>
          <p:cNvSpPr txBox="true"/>
          <p:nvPr/>
        </p:nvSpPr>
        <p:spPr>
          <a:xfrm rot="0">
            <a:off x="7108564" y="5878556"/>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03</a:t>
            </a:r>
          </a:p>
        </p:txBody>
      </p:sp>
      <p:sp>
        <p:nvSpPr>
          <p:cNvPr name="TextBox 25" id="25"/>
          <p:cNvSpPr txBox="true"/>
          <p:nvPr/>
        </p:nvSpPr>
        <p:spPr>
          <a:xfrm rot="0">
            <a:off x="5585521" y="8057026"/>
            <a:ext cx="1320833" cy="969427"/>
          </a:xfrm>
          <a:prstGeom prst="rect">
            <a:avLst/>
          </a:prstGeom>
        </p:spPr>
        <p:txBody>
          <a:bodyPr anchor="t" rtlCol="false" tIns="0" lIns="0" bIns="0" rIns="0">
            <a:spAutoFit/>
          </a:bodyPr>
          <a:lstStyle/>
          <a:p>
            <a:pPr algn="ctr">
              <a:lnSpc>
                <a:spcPts val="7938"/>
              </a:lnSpc>
            </a:pPr>
            <a:r>
              <a:rPr lang="en-US" sz="5670" b="true">
                <a:solidFill>
                  <a:srgbClr val="FFFFFF"/>
                </a:solidFill>
                <a:latin typeface="Montserrat Bold"/>
                <a:ea typeface="Montserrat Bold"/>
                <a:cs typeface="Montserrat Bold"/>
                <a:sym typeface="Montserrat Bold"/>
              </a:rPr>
              <a:t>04</a:t>
            </a:r>
          </a:p>
        </p:txBody>
      </p:sp>
      <p:grpSp>
        <p:nvGrpSpPr>
          <p:cNvPr name="Group 26" id="26"/>
          <p:cNvGrpSpPr/>
          <p:nvPr/>
        </p:nvGrpSpPr>
        <p:grpSpPr>
          <a:xfrm rot="0">
            <a:off x="5099601" y="7176625"/>
            <a:ext cx="457877" cy="457877"/>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28" id="28"/>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29" id="29"/>
          <p:cNvGrpSpPr/>
          <p:nvPr/>
        </p:nvGrpSpPr>
        <p:grpSpPr>
          <a:xfrm rot="0">
            <a:off x="6054450" y="5686149"/>
            <a:ext cx="457877" cy="457877"/>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1" id="31"/>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2" id="32"/>
          <p:cNvGrpSpPr/>
          <p:nvPr/>
        </p:nvGrpSpPr>
        <p:grpSpPr>
          <a:xfrm rot="0">
            <a:off x="6054450" y="4121207"/>
            <a:ext cx="457877" cy="457877"/>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4" id="34"/>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grpSp>
        <p:nvGrpSpPr>
          <p:cNvPr name="Group 35" id="35"/>
          <p:cNvGrpSpPr/>
          <p:nvPr/>
        </p:nvGrpSpPr>
        <p:grpSpPr>
          <a:xfrm rot="0">
            <a:off x="5099601" y="2758149"/>
            <a:ext cx="457877" cy="457877"/>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w="38100" cap="sq">
              <a:solidFill>
                <a:srgbClr val="FFFFFF"/>
              </a:solidFill>
              <a:prstDash val="solid"/>
              <a:miter/>
            </a:ln>
          </p:spPr>
        </p:sp>
        <p:sp>
          <p:nvSpPr>
            <p:cNvPr name="TextBox 37" id="37"/>
            <p:cNvSpPr txBox="true"/>
            <p:nvPr/>
          </p:nvSpPr>
          <p:spPr>
            <a:xfrm>
              <a:off x="76200" y="28575"/>
              <a:ext cx="660400" cy="708025"/>
            </a:xfrm>
            <a:prstGeom prst="rect">
              <a:avLst/>
            </a:prstGeom>
          </p:spPr>
          <p:txBody>
            <a:bodyPr anchor="ctr" rtlCol="false" tIns="0" lIns="0" bIns="0" rIns="0"/>
            <a:lstStyle/>
            <a:p>
              <a:pPr algn="ctr">
                <a:lnSpc>
                  <a:spcPts val="3640"/>
                </a:lnSpc>
              </a:pPr>
            </a:p>
          </p:txBody>
        </p:sp>
      </p:grpSp>
      <p:sp>
        <p:nvSpPr>
          <p:cNvPr name="Freeform 38" id="38"/>
          <p:cNvSpPr/>
          <p:nvPr/>
        </p:nvSpPr>
        <p:spPr>
          <a:xfrm flipH="false" flipV="false" rot="-1898322">
            <a:off x="-1987267" y="8095155"/>
            <a:ext cx="4891502" cy="4903762"/>
          </a:xfrm>
          <a:custGeom>
            <a:avLst/>
            <a:gdLst/>
            <a:ahLst/>
            <a:cxnLst/>
            <a:rect r="r" b="b" t="t" l="l"/>
            <a:pathLst>
              <a:path h="4903762" w="4891502">
                <a:moveTo>
                  <a:pt x="0" y="0"/>
                </a:moveTo>
                <a:lnTo>
                  <a:pt x="4891502" y="0"/>
                </a:lnTo>
                <a:lnTo>
                  <a:pt x="4891502" y="4903762"/>
                </a:lnTo>
                <a:lnTo>
                  <a:pt x="0" y="4903762"/>
                </a:lnTo>
                <a:lnTo>
                  <a:pt x="0" y="0"/>
                </a:lnTo>
                <a:close/>
              </a:path>
            </a:pathLst>
          </a:custGeom>
          <a:blipFill>
            <a:blip r:embed="rId2"/>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4036575" y="3051011"/>
            <a:ext cx="10214850" cy="4184979"/>
          </a:xfrm>
          <a:prstGeom prst="rect">
            <a:avLst/>
          </a:prstGeom>
        </p:spPr>
        <p:txBody>
          <a:bodyPr anchor="t" rtlCol="false" tIns="0" lIns="0" bIns="0" rIns="0">
            <a:spAutoFit/>
          </a:bodyPr>
          <a:lstStyle/>
          <a:p>
            <a:pPr algn="ctr" marL="0" indent="0" lvl="0">
              <a:lnSpc>
                <a:spcPts val="16620"/>
              </a:lnSpc>
              <a:spcBef>
                <a:spcPct val="0"/>
              </a:spcBef>
            </a:pPr>
            <a:r>
              <a:rPr lang="en-US" b="true" sz="13850" strike="noStrike" u="none">
                <a:solidFill>
                  <a:srgbClr val="FFFFFF"/>
                </a:solidFill>
                <a:latin typeface="Montserrat Bold"/>
                <a:ea typeface="Montserrat Bold"/>
                <a:cs typeface="Montserrat Bold"/>
                <a:sym typeface="Montserrat Bold"/>
              </a:rPr>
              <a:t>Target Market</a:t>
            </a:r>
          </a:p>
        </p:txBody>
      </p:sp>
      <p:grpSp>
        <p:nvGrpSpPr>
          <p:cNvPr name="Group 3" id="3"/>
          <p:cNvGrpSpPr/>
          <p:nvPr/>
        </p:nvGrpSpPr>
        <p:grpSpPr>
          <a:xfrm rot="0">
            <a:off x="4366661" y="2675029"/>
            <a:ext cx="9554679" cy="4936941"/>
            <a:chOff x="0" y="0"/>
            <a:chExt cx="3011972" cy="1556298"/>
          </a:xfrm>
        </p:grpSpPr>
        <p:sp>
          <p:nvSpPr>
            <p:cNvPr name="Freeform 4" id="4"/>
            <p:cNvSpPr/>
            <p:nvPr/>
          </p:nvSpPr>
          <p:spPr>
            <a:xfrm flipH="false" flipV="false" rot="0">
              <a:off x="0" y="0"/>
              <a:ext cx="3011972" cy="1556298"/>
            </a:xfrm>
            <a:custGeom>
              <a:avLst/>
              <a:gdLst/>
              <a:ahLst/>
              <a:cxnLst/>
              <a:rect r="r" b="b" t="t" l="l"/>
              <a:pathLst>
                <a:path h="1556298" w="3011972">
                  <a:moveTo>
                    <a:pt x="0" y="0"/>
                  </a:moveTo>
                  <a:lnTo>
                    <a:pt x="3011972" y="0"/>
                  </a:lnTo>
                  <a:lnTo>
                    <a:pt x="3011972" y="1556298"/>
                  </a:lnTo>
                  <a:lnTo>
                    <a:pt x="0" y="1556298"/>
                  </a:lnTo>
                  <a:close/>
                </a:path>
              </a:pathLst>
            </a:custGeom>
            <a:solidFill>
              <a:srgbClr val="000000">
                <a:alpha val="0"/>
              </a:srgbClr>
            </a:solidFill>
            <a:ln w="104775" cap="sq">
              <a:solidFill>
                <a:srgbClr val="FFFFFF"/>
              </a:solidFill>
              <a:prstDash val="solid"/>
              <a:miter/>
            </a:ln>
          </p:spPr>
        </p:sp>
        <p:sp>
          <p:nvSpPr>
            <p:cNvPr name="TextBox 5" id="5"/>
            <p:cNvSpPr txBox="true"/>
            <p:nvPr/>
          </p:nvSpPr>
          <p:spPr>
            <a:xfrm>
              <a:off x="0" y="-47625"/>
              <a:ext cx="3011972" cy="1603923"/>
            </a:xfrm>
            <a:prstGeom prst="rect">
              <a:avLst/>
            </a:prstGeom>
          </p:spPr>
          <p:txBody>
            <a:bodyPr anchor="ctr" rtlCol="false" tIns="50800" lIns="50800" bIns="50800" rIns="50800"/>
            <a:lstStyle/>
            <a:p>
              <a:pPr algn="ctr">
                <a:lnSpc>
                  <a:spcPts val="364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391581" y="5762496"/>
            <a:ext cx="5218743" cy="1680018"/>
            <a:chOff x="0" y="0"/>
            <a:chExt cx="4289760" cy="1380960"/>
          </a:xfrm>
        </p:grpSpPr>
        <p:sp>
          <p:nvSpPr>
            <p:cNvPr name="Freeform 3" id="3"/>
            <p:cNvSpPr/>
            <p:nvPr/>
          </p:nvSpPr>
          <p:spPr>
            <a:xfrm flipH="false" flipV="false" rot="0">
              <a:off x="0" y="0"/>
              <a:ext cx="4289806" cy="1380998"/>
            </a:xfrm>
            <a:custGeom>
              <a:avLst/>
              <a:gdLst/>
              <a:ahLst/>
              <a:cxnLst/>
              <a:rect r="r" b="b" t="t" l="l"/>
              <a:pathLst>
                <a:path h="1380998" w="4289806">
                  <a:moveTo>
                    <a:pt x="4013454" y="876173"/>
                  </a:moveTo>
                  <a:lnTo>
                    <a:pt x="3530854" y="0"/>
                  </a:lnTo>
                  <a:lnTo>
                    <a:pt x="758825" y="0"/>
                  </a:lnTo>
                  <a:lnTo>
                    <a:pt x="279400" y="876173"/>
                  </a:lnTo>
                  <a:lnTo>
                    <a:pt x="0" y="1380998"/>
                  </a:lnTo>
                  <a:lnTo>
                    <a:pt x="4289806" y="1380998"/>
                  </a:lnTo>
                  <a:lnTo>
                    <a:pt x="4013454" y="876173"/>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4" id="4"/>
          <p:cNvGrpSpPr/>
          <p:nvPr/>
        </p:nvGrpSpPr>
        <p:grpSpPr>
          <a:xfrm rot="0">
            <a:off x="11372613" y="2568008"/>
            <a:ext cx="3260181" cy="3074486"/>
            <a:chOff x="0" y="0"/>
            <a:chExt cx="2679840" cy="2527200"/>
          </a:xfrm>
        </p:grpSpPr>
        <p:sp>
          <p:nvSpPr>
            <p:cNvPr name="Freeform 5" id="5"/>
            <p:cNvSpPr/>
            <p:nvPr/>
          </p:nvSpPr>
          <p:spPr>
            <a:xfrm flipH="false" flipV="false" rot="0">
              <a:off x="0" y="0"/>
              <a:ext cx="2679827" cy="2527173"/>
            </a:xfrm>
            <a:custGeom>
              <a:avLst/>
              <a:gdLst/>
              <a:ahLst/>
              <a:cxnLst/>
              <a:rect r="r" b="b" t="t" l="l"/>
              <a:pathLst>
                <a:path h="2527173" w="2679827">
                  <a:moveTo>
                    <a:pt x="1343152" y="0"/>
                  </a:moveTo>
                  <a:lnTo>
                    <a:pt x="0" y="2527173"/>
                  </a:lnTo>
                  <a:lnTo>
                    <a:pt x="2679827" y="2527173"/>
                  </a:lnTo>
                  <a:lnTo>
                    <a:pt x="1343152" y="0"/>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grpSp>
        <p:nvGrpSpPr>
          <p:cNvPr name="Group 6" id="6"/>
          <p:cNvGrpSpPr/>
          <p:nvPr/>
        </p:nvGrpSpPr>
        <p:grpSpPr>
          <a:xfrm rot="0">
            <a:off x="9372008" y="7581785"/>
            <a:ext cx="7261393" cy="1676515"/>
            <a:chOff x="0" y="0"/>
            <a:chExt cx="5968800" cy="1378080"/>
          </a:xfrm>
        </p:grpSpPr>
        <p:sp>
          <p:nvSpPr>
            <p:cNvPr name="Freeform 7" id="7"/>
            <p:cNvSpPr/>
            <p:nvPr/>
          </p:nvSpPr>
          <p:spPr>
            <a:xfrm flipH="false" flipV="false" rot="0">
              <a:off x="0" y="0"/>
              <a:ext cx="5968746" cy="1378077"/>
            </a:xfrm>
            <a:custGeom>
              <a:avLst/>
              <a:gdLst/>
              <a:ahLst/>
              <a:cxnLst/>
              <a:rect r="r" b="b" t="t" l="l"/>
              <a:pathLst>
                <a:path h="1378077" w="5968746">
                  <a:moveTo>
                    <a:pt x="5194173" y="0"/>
                  </a:moveTo>
                  <a:lnTo>
                    <a:pt x="774700" y="0"/>
                  </a:lnTo>
                  <a:lnTo>
                    <a:pt x="0" y="1378077"/>
                  </a:lnTo>
                  <a:lnTo>
                    <a:pt x="5968746" y="1378077"/>
                  </a:lnTo>
                  <a:lnTo>
                    <a:pt x="5194173" y="0"/>
                  </a:ln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grpSp>
      <p:sp>
        <p:nvSpPr>
          <p:cNvPr name="Freeform 8" id="8"/>
          <p:cNvSpPr/>
          <p:nvPr/>
        </p:nvSpPr>
        <p:spPr>
          <a:xfrm flipH="false" flipV="false" rot="-7336107">
            <a:off x="-7320947" y="-238151"/>
            <a:ext cx="12389411" cy="10763301"/>
          </a:xfrm>
          <a:custGeom>
            <a:avLst/>
            <a:gdLst/>
            <a:ahLst/>
            <a:cxnLst/>
            <a:rect r="r" b="b" t="t" l="l"/>
            <a:pathLst>
              <a:path h="10763301" w="12389411">
                <a:moveTo>
                  <a:pt x="0" y="0"/>
                </a:moveTo>
                <a:lnTo>
                  <a:pt x="12389411" y="0"/>
                </a:lnTo>
                <a:lnTo>
                  <a:pt x="12389411" y="10763302"/>
                </a:lnTo>
                <a:lnTo>
                  <a:pt x="0" y="10763302"/>
                </a:lnTo>
                <a:lnTo>
                  <a:pt x="0" y="0"/>
                </a:lnTo>
                <a:close/>
              </a:path>
            </a:pathLst>
          </a:custGeom>
          <a:blipFill>
            <a:blip r:embed="rId2"/>
            <a:stretch>
              <a:fillRect l="0" t="0" r="0" b="0"/>
            </a:stretch>
          </a:blipFill>
        </p:spPr>
      </p:sp>
      <p:sp>
        <p:nvSpPr>
          <p:cNvPr name="TextBox 9" id="9"/>
          <p:cNvSpPr txBox="true"/>
          <p:nvPr/>
        </p:nvSpPr>
        <p:spPr>
          <a:xfrm rot="0">
            <a:off x="4332611" y="7742048"/>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TAM</a:t>
            </a:r>
          </a:p>
        </p:txBody>
      </p:sp>
      <p:grpSp>
        <p:nvGrpSpPr>
          <p:cNvPr name="Group 10" id="10"/>
          <p:cNvGrpSpPr/>
          <p:nvPr/>
        </p:nvGrpSpPr>
        <p:grpSpPr>
          <a:xfrm rot="0">
            <a:off x="5619685" y="7581785"/>
            <a:ext cx="2767580" cy="839955"/>
            <a:chOff x="0" y="0"/>
            <a:chExt cx="1011614" cy="307023"/>
          </a:xfrm>
        </p:grpSpPr>
        <p:sp>
          <p:nvSpPr>
            <p:cNvPr name="Freeform 11" id="11"/>
            <p:cNvSpPr/>
            <p:nvPr/>
          </p:nvSpPr>
          <p:spPr>
            <a:xfrm flipH="false" flipV="false" rot="0">
              <a:off x="0" y="0"/>
              <a:ext cx="1011614" cy="307023"/>
            </a:xfrm>
            <a:custGeom>
              <a:avLst/>
              <a:gdLst/>
              <a:ahLst/>
              <a:cxnLst/>
              <a:rect r="r" b="b" t="t" l="l"/>
              <a:pathLst>
                <a:path h="307023" w="1011614">
                  <a:moveTo>
                    <a:pt x="128679" y="0"/>
                  </a:moveTo>
                  <a:lnTo>
                    <a:pt x="882935" y="0"/>
                  </a:lnTo>
                  <a:cubicBezTo>
                    <a:pt x="954002" y="0"/>
                    <a:pt x="1011614" y="57611"/>
                    <a:pt x="1011614" y="128679"/>
                  </a:cubicBezTo>
                  <a:lnTo>
                    <a:pt x="1011614" y="178344"/>
                  </a:lnTo>
                  <a:cubicBezTo>
                    <a:pt x="1011614" y="249411"/>
                    <a:pt x="954002" y="307023"/>
                    <a:pt x="882935" y="307023"/>
                  </a:cubicBezTo>
                  <a:lnTo>
                    <a:pt x="128679" y="307023"/>
                  </a:lnTo>
                  <a:cubicBezTo>
                    <a:pt x="57611" y="307023"/>
                    <a:pt x="0" y="249411"/>
                    <a:pt x="0" y="178344"/>
                  </a:cubicBezTo>
                  <a:lnTo>
                    <a:pt x="0" y="128679"/>
                  </a:lnTo>
                  <a:cubicBezTo>
                    <a:pt x="0" y="57611"/>
                    <a:pt x="57611" y="0"/>
                    <a:pt x="128679" y="0"/>
                  </a:cubicBezTo>
                  <a:close/>
                </a:path>
              </a:pathLst>
            </a:custGeom>
            <a:solidFill>
              <a:srgbClr val="FFFFFF"/>
            </a:solidFill>
            <a:ln w="85725" cap="rnd">
              <a:solidFill>
                <a:srgbClr val="B100E8"/>
              </a:solidFill>
              <a:prstDash val="solid"/>
              <a:round/>
            </a:ln>
          </p:spPr>
        </p:sp>
        <p:sp>
          <p:nvSpPr>
            <p:cNvPr name="TextBox 12" id="12"/>
            <p:cNvSpPr txBox="true"/>
            <p:nvPr/>
          </p:nvSpPr>
          <p:spPr>
            <a:xfrm>
              <a:off x="0" y="-66675"/>
              <a:ext cx="1011614"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$50 billion </a:t>
              </a:r>
            </a:p>
          </p:txBody>
        </p:sp>
      </p:grpSp>
      <p:sp>
        <p:nvSpPr>
          <p:cNvPr name="TextBox 13" id="13"/>
          <p:cNvSpPr txBox="true"/>
          <p:nvPr/>
        </p:nvSpPr>
        <p:spPr>
          <a:xfrm rot="0">
            <a:off x="4332611" y="6352425"/>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SAM</a:t>
            </a:r>
          </a:p>
        </p:txBody>
      </p:sp>
      <p:grpSp>
        <p:nvGrpSpPr>
          <p:cNvPr name="Group 14" id="14"/>
          <p:cNvGrpSpPr/>
          <p:nvPr/>
        </p:nvGrpSpPr>
        <p:grpSpPr>
          <a:xfrm rot="0">
            <a:off x="5619685" y="6192162"/>
            <a:ext cx="2767580" cy="839955"/>
            <a:chOff x="0" y="0"/>
            <a:chExt cx="1011614" cy="307023"/>
          </a:xfrm>
        </p:grpSpPr>
        <p:sp>
          <p:nvSpPr>
            <p:cNvPr name="Freeform 15" id="15"/>
            <p:cNvSpPr/>
            <p:nvPr/>
          </p:nvSpPr>
          <p:spPr>
            <a:xfrm flipH="false" flipV="false" rot="0">
              <a:off x="0" y="0"/>
              <a:ext cx="1011614" cy="307023"/>
            </a:xfrm>
            <a:custGeom>
              <a:avLst/>
              <a:gdLst/>
              <a:ahLst/>
              <a:cxnLst/>
              <a:rect r="r" b="b" t="t" l="l"/>
              <a:pathLst>
                <a:path h="307023" w="1011614">
                  <a:moveTo>
                    <a:pt x="128679" y="0"/>
                  </a:moveTo>
                  <a:lnTo>
                    <a:pt x="882935" y="0"/>
                  </a:lnTo>
                  <a:cubicBezTo>
                    <a:pt x="954002" y="0"/>
                    <a:pt x="1011614" y="57611"/>
                    <a:pt x="1011614" y="128679"/>
                  </a:cubicBezTo>
                  <a:lnTo>
                    <a:pt x="1011614" y="178344"/>
                  </a:lnTo>
                  <a:cubicBezTo>
                    <a:pt x="1011614" y="249411"/>
                    <a:pt x="954002" y="307023"/>
                    <a:pt x="882935" y="307023"/>
                  </a:cubicBezTo>
                  <a:lnTo>
                    <a:pt x="128679" y="307023"/>
                  </a:lnTo>
                  <a:cubicBezTo>
                    <a:pt x="57611" y="307023"/>
                    <a:pt x="0" y="249411"/>
                    <a:pt x="0" y="178344"/>
                  </a:cubicBezTo>
                  <a:lnTo>
                    <a:pt x="0" y="128679"/>
                  </a:lnTo>
                  <a:cubicBezTo>
                    <a:pt x="0" y="57611"/>
                    <a:pt x="57611" y="0"/>
                    <a:pt x="128679" y="0"/>
                  </a:cubicBezTo>
                  <a:close/>
                </a:path>
              </a:pathLst>
            </a:custGeom>
            <a:solidFill>
              <a:srgbClr val="FFFFFF"/>
            </a:solidFill>
            <a:ln w="85725" cap="rnd">
              <a:solidFill>
                <a:srgbClr val="048AFF"/>
              </a:solidFill>
              <a:prstDash val="solid"/>
              <a:round/>
            </a:ln>
          </p:spPr>
        </p:sp>
        <p:sp>
          <p:nvSpPr>
            <p:cNvPr name="TextBox 16" id="16"/>
            <p:cNvSpPr txBox="true"/>
            <p:nvPr/>
          </p:nvSpPr>
          <p:spPr>
            <a:xfrm>
              <a:off x="0" y="-66675"/>
              <a:ext cx="1011614"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$5 billion</a:t>
              </a:r>
            </a:p>
          </p:txBody>
        </p:sp>
      </p:grpSp>
      <p:sp>
        <p:nvSpPr>
          <p:cNvPr name="TextBox 17" id="17"/>
          <p:cNvSpPr txBox="true"/>
          <p:nvPr/>
        </p:nvSpPr>
        <p:spPr>
          <a:xfrm rot="0">
            <a:off x="4332611" y="4960020"/>
            <a:ext cx="1137012" cy="471805"/>
          </a:xfrm>
          <a:prstGeom prst="rect">
            <a:avLst/>
          </a:prstGeom>
        </p:spPr>
        <p:txBody>
          <a:bodyPr anchor="t" rtlCol="false" tIns="0" lIns="0" bIns="0" rIns="0">
            <a:spAutoFit/>
          </a:bodyPr>
          <a:lstStyle/>
          <a:p>
            <a:pPr algn="l">
              <a:lnSpc>
                <a:spcPts val="3919"/>
              </a:lnSpc>
            </a:pPr>
            <a:r>
              <a:rPr lang="en-US" b="true" sz="2799">
                <a:solidFill>
                  <a:srgbClr val="000000"/>
                </a:solidFill>
                <a:latin typeface="Montserrat Bold"/>
                <a:ea typeface="Montserrat Bold"/>
                <a:cs typeface="Montserrat Bold"/>
                <a:sym typeface="Montserrat Bold"/>
              </a:rPr>
              <a:t>SOM</a:t>
            </a:r>
          </a:p>
        </p:txBody>
      </p:sp>
      <p:grpSp>
        <p:nvGrpSpPr>
          <p:cNvPr name="Group 18" id="18"/>
          <p:cNvGrpSpPr/>
          <p:nvPr/>
        </p:nvGrpSpPr>
        <p:grpSpPr>
          <a:xfrm rot="0">
            <a:off x="5619685" y="4799758"/>
            <a:ext cx="2767580" cy="839955"/>
            <a:chOff x="0" y="0"/>
            <a:chExt cx="1011614" cy="307023"/>
          </a:xfrm>
        </p:grpSpPr>
        <p:sp>
          <p:nvSpPr>
            <p:cNvPr name="Freeform 19" id="19"/>
            <p:cNvSpPr/>
            <p:nvPr/>
          </p:nvSpPr>
          <p:spPr>
            <a:xfrm flipH="false" flipV="false" rot="0">
              <a:off x="0" y="0"/>
              <a:ext cx="1011614" cy="307023"/>
            </a:xfrm>
            <a:custGeom>
              <a:avLst/>
              <a:gdLst/>
              <a:ahLst/>
              <a:cxnLst/>
              <a:rect r="r" b="b" t="t" l="l"/>
              <a:pathLst>
                <a:path h="307023" w="1011614">
                  <a:moveTo>
                    <a:pt x="128679" y="0"/>
                  </a:moveTo>
                  <a:lnTo>
                    <a:pt x="882935" y="0"/>
                  </a:lnTo>
                  <a:cubicBezTo>
                    <a:pt x="954002" y="0"/>
                    <a:pt x="1011614" y="57611"/>
                    <a:pt x="1011614" y="128679"/>
                  </a:cubicBezTo>
                  <a:lnTo>
                    <a:pt x="1011614" y="178344"/>
                  </a:lnTo>
                  <a:cubicBezTo>
                    <a:pt x="1011614" y="249411"/>
                    <a:pt x="954002" y="307023"/>
                    <a:pt x="882935" y="307023"/>
                  </a:cubicBezTo>
                  <a:lnTo>
                    <a:pt x="128679" y="307023"/>
                  </a:lnTo>
                  <a:cubicBezTo>
                    <a:pt x="57611" y="307023"/>
                    <a:pt x="0" y="249411"/>
                    <a:pt x="0" y="178344"/>
                  </a:cubicBezTo>
                  <a:lnTo>
                    <a:pt x="0" y="128679"/>
                  </a:lnTo>
                  <a:cubicBezTo>
                    <a:pt x="0" y="57611"/>
                    <a:pt x="57611" y="0"/>
                    <a:pt x="128679" y="0"/>
                  </a:cubicBezTo>
                  <a:close/>
                </a:path>
              </a:pathLst>
            </a:custGeom>
            <a:solidFill>
              <a:srgbClr val="FFFFFF"/>
            </a:solidFill>
            <a:ln w="85725" cap="rnd">
              <a:solidFill>
                <a:srgbClr val="3652DD"/>
              </a:solidFill>
              <a:prstDash val="solid"/>
              <a:round/>
            </a:ln>
          </p:spPr>
        </p:sp>
        <p:sp>
          <p:nvSpPr>
            <p:cNvPr name="TextBox 20" id="20"/>
            <p:cNvSpPr txBox="true"/>
            <p:nvPr/>
          </p:nvSpPr>
          <p:spPr>
            <a:xfrm>
              <a:off x="0" y="-66675"/>
              <a:ext cx="1011614" cy="373698"/>
            </a:xfrm>
            <a:prstGeom prst="rect">
              <a:avLst/>
            </a:prstGeom>
          </p:spPr>
          <p:txBody>
            <a:bodyPr anchor="ctr" rtlCol="false" tIns="0" lIns="0" bIns="0" rIns="0"/>
            <a:lstStyle/>
            <a:p>
              <a:pPr algn="ctr">
                <a:lnSpc>
                  <a:spcPts val="4339"/>
                </a:lnSpc>
              </a:pPr>
              <a:r>
                <a:rPr lang="en-US" b="true" sz="3099">
                  <a:solidFill>
                    <a:srgbClr val="000000"/>
                  </a:solidFill>
                  <a:latin typeface="Montserrat Bold"/>
                  <a:ea typeface="Montserrat Bold"/>
                  <a:cs typeface="Montserrat Bold"/>
                  <a:sym typeface="Montserrat Bold"/>
                </a:rPr>
                <a:t>$50 million</a:t>
              </a:r>
            </a:p>
          </p:txBody>
        </p:sp>
      </p:grpSp>
      <p:sp>
        <p:nvSpPr>
          <p:cNvPr name="TextBox 21" id="21"/>
          <p:cNvSpPr txBox="true"/>
          <p:nvPr/>
        </p:nvSpPr>
        <p:spPr>
          <a:xfrm rot="0">
            <a:off x="12144948" y="3939906"/>
            <a:ext cx="1806652" cy="1508429"/>
          </a:xfrm>
          <a:prstGeom prst="rect">
            <a:avLst/>
          </a:prstGeom>
        </p:spPr>
        <p:txBody>
          <a:bodyPr anchor="t" rtlCol="false" tIns="0" lIns="0" bIns="0" rIns="0">
            <a:spAutoFit/>
          </a:bodyPr>
          <a:lstStyle/>
          <a:p>
            <a:pPr algn="ctr">
              <a:lnSpc>
                <a:spcPts val="6035"/>
              </a:lnSpc>
            </a:pPr>
            <a:r>
              <a:rPr lang="en-US" sz="4310" b="true">
                <a:solidFill>
                  <a:srgbClr val="FFFFFF"/>
                </a:solidFill>
                <a:latin typeface="Montserrat Bold"/>
                <a:ea typeface="Montserrat Bold"/>
                <a:cs typeface="Montserrat Bold"/>
                <a:sym typeface="Montserrat Bold"/>
              </a:rPr>
              <a:t>SOM</a:t>
            </a:r>
          </a:p>
          <a:p>
            <a:pPr algn="ctr">
              <a:lnSpc>
                <a:spcPts val="6035"/>
              </a:lnSpc>
            </a:pPr>
            <a:r>
              <a:rPr lang="en-US" b="true" sz="4310">
                <a:solidFill>
                  <a:srgbClr val="FFFFFF"/>
                </a:solidFill>
                <a:latin typeface="Montserrat Bold"/>
                <a:ea typeface="Montserrat Bold"/>
                <a:cs typeface="Montserrat Bold"/>
                <a:sym typeface="Montserrat Bold"/>
              </a:rPr>
              <a:t>10%</a:t>
            </a:r>
          </a:p>
        </p:txBody>
      </p:sp>
      <p:sp>
        <p:nvSpPr>
          <p:cNvPr name="TextBox 22" id="22"/>
          <p:cNvSpPr txBox="true"/>
          <p:nvPr/>
        </p:nvSpPr>
        <p:spPr>
          <a:xfrm rot="0">
            <a:off x="11951839" y="5997011"/>
            <a:ext cx="2192871" cy="1358956"/>
          </a:xfrm>
          <a:prstGeom prst="rect">
            <a:avLst/>
          </a:prstGeom>
        </p:spPr>
        <p:txBody>
          <a:bodyPr anchor="t" rtlCol="false" tIns="0" lIns="0" bIns="0" rIns="0">
            <a:spAutoFit/>
          </a:bodyPr>
          <a:lstStyle/>
          <a:p>
            <a:pPr algn="ctr">
              <a:lnSpc>
                <a:spcPts val="5441"/>
              </a:lnSpc>
            </a:pPr>
            <a:r>
              <a:rPr lang="en-US" sz="3886" b="true">
                <a:solidFill>
                  <a:srgbClr val="FFFFFF"/>
                </a:solidFill>
                <a:latin typeface="Montserrat Bold"/>
                <a:ea typeface="Montserrat Bold"/>
                <a:cs typeface="Montserrat Bold"/>
                <a:sym typeface="Montserrat Bold"/>
              </a:rPr>
              <a:t>SAM</a:t>
            </a:r>
          </a:p>
          <a:p>
            <a:pPr algn="ctr">
              <a:lnSpc>
                <a:spcPts val="5441"/>
              </a:lnSpc>
            </a:pPr>
            <a:r>
              <a:rPr lang="en-US" b="true" sz="3886">
                <a:solidFill>
                  <a:srgbClr val="FFFFFF"/>
                </a:solidFill>
                <a:latin typeface="Montserrat Bold"/>
                <a:ea typeface="Montserrat Bold"/>
                <a:cs typeface="Montserrat Bold"/>
                <a:sym typeface="Montserrat Bold"/>
              </a:rPr>
              <a:t>20%</a:t>
            </a:r>
          </a:p>
        </p:txBody>
      </p:sp>
      <p:sp>
        <p:nvSpPr>
          <p:cNvPr name="TextBox 23" id="23"/>
          <p:cNvSpPr txBox="true"/>
          <p:nvPr/>
        </p:nvSpPr>
        <p:spPr>
          <a:xfrm rot="0">
            <a:off x="11958133" y="7794939"/>
            <a:ext cx="2257566" cy="1396801"/>
          </a:xfrm>
          <a:prstGeom prst="rect">
            <a:avLst/>
          </a:prstGeom>
        </p:spPr>
        <p:txBody>
          <a:bodyPr anchor="t" rtlCol="false" tIns="0" lIns="0" bIns="0" rIns="0">
            <a:spAutoFit/>
          </a:bodyPr>
          <a:lstStyle/>
          <a:p>
            <a:pPr algn="ctr">
              <a:lnSpc>
                <a:spcPts val="5602"/>
              </a:lnSpc>
            </a:pPr>
            <a:r>
              <a:rPr lang="en-US" sz="4001" b="true">
                <a:solidFill>
                  <a:srgbClr val="FFFFFF"/>
                </a:solidFill>
                <a:latin typeface="Montserrat Bold"/>
                <a:ea typeface="Montserrat Bold"/>
                <a:cs typeface="Montserrat Bold"/>
                <a:sym typeface="Montserrat Bold"/>
              </a:rPr>
              <a:t>TAM</a:t>
            </a:r>
          </a:p>
          <a:p>
            <a:pPr algn="ctr">
              <a:lnSpc>
                <a:spcPts val="5602"/>
              </a:lnSpc>
            </a:pPr>
            <a:r>
              <a:rPr lang="en-US" b="true" sz="4001">
                <a:solidFill>
                  <a:srgbClr val="FFFFFF"/>
                </a:solidFill>
                <a:latin typeface="Montserrat Bold"/>
                <a:ea typeface="Montserrat Bold"/>
                <a:cs typeface="Montserrat Bold"/>
                <a:sym typeface="Montserrat Bold"/>
              </a:rPr>
              <a:t>70%</a:t>
            </a:r>
          </a:p>
        </p:txBody>
      </p:sp>
      <p:sp>
        <p:nvSpPr>
          <p:cNvPr name="TextBox 24" id="24"/>
          <p:cNvSpPr txBox="true"/>
          <p:nvPr/>
        </p:nvSpPr>
        <p:spPr>
          <a:xfrm rot="0">
            <a:off x="4036297" y="1932113"/>
            <a:ext cx="7921837" cy="973050"/>
          </a:xfrm>
          <a:prstGeom prst="rect">
            <a:avLst/>
          </a:prstGeom>
        </p:spPr>
        <p:txBody>
          <a:bodyPr anchor="t" rtlCol="false" tIns="0" lIns="0" bIns="0" rIns="0">
            <a:spAutoFit/>
          </a:bodyPr>
          <a:lstStyle/>
          <a:p>
            <a:pPr algn="l" marL="0" indent="0" lvl="0">
              <a:lnSpc>
                <a:spcPts val="7644"/>
              </a:lnSpc>
              <a:spcBef>
                <a:spcPct val="0"/>
              </a:spcBef>
            </a:pPr>
            <a:r>
              <a:rPr lang="en-US" b="true" sz="6370" strike="noStrike" u="none">
                <a:solidFill>
                  <a:srgbClr val="101010"/>
                </a:solidFill>
                <a:latin typeface="Montserrat Bold"/>
                <a:ea typeface="Montserrat Bold"/>
                <a:cs typeface="Montserrat Bold"/>
                <a:sym typeface="Montserrat Bold"/>
              </a:rPr>
              <a:t>Target Market</a:t>
            </a:r>
          </a:p>
        </p:txBody>
      </p:sp>
      <p:sp>
        <p:nvSpPr>
          <p:cNvPr name="TextBox 25" id="25"/>
          <p:cNvSpPr txBox="true"/>
          <p:nvPr/>
        </p:nvSpPr>
        <p:spPr>
          <a:xfrm rot="0">
            <a:off x="4036297" y="3071864"/>
            <a:ext cx="6993192" cy="1088386"/>
          </a:xfrm>
          <a:prstGeom prst="rect">
            <a:avLst/>
          </a:prstGeom>
        </p:spPr>
        <p:txBody>
          <a:bodyPr anchor="t" rtlCol="false" tIns="0" lIns="0" bIns="0" rIns="0">
            <a:spAutoFit/>
          </a:bodyPr>
          <a:lstStyle/>
          <a:p>
            <a:pPr algn="l" marL="0" indent="0" lvl="0">
              <a:lnSpc>
                <a:spcPts val="2930"/>
              </a:lnSpc>
              <a:spcBef>
                <a:spcPct val="0"/>
              </a:spcBef>
            </a:pPr>
            <a:r>
              <a:rPr lang="en-US" sz="2093">
                <a:solidFill>
                  <a:srgbClr val="101010"/>
                </a:solidFill>
                <a:latin typeface="Montserrat"/>
                <a:ea typeface="Montserrat"/>
                <a:cs typeface="Montserrat"/>
                <a:sym typeface="Montserrat"/>
              </a:rPr>
              <a:t>let’s use the vehicular safety and accident prevention market as a reference. Here are rough estimates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1898322">
            <a:off x="14393785" y="-4549297"/>
            <a:ext cx="8700980" cy="8722787"/>
          </a:xfrm>
          <a:custGeom>
            <a:avLst/>
            <a:gdLst/>
            <a:ahLst/>
            <a:cxnLst/>
            <a:rect r="r" b="b" t="t" l="l"/>
            <a:pathLst>
              <a:path h="8722787" w="8700980">
                <a:moveTo>
                  <a:pt x="0" y="0"/>
                </a:moveTo>
                <a:lnTo>
                  <a:pt x="8700980" y="0"/>
                </a:lnTo>
                <a:lnTo>
                  <a:pt x="8700980" y="8722787"/>
                </a:lnTo>
                <a:lnTo>
                  <a:pt x="0" y="8722787"/>
                </a:lnTo>
                <a:lnTo>
                  <a:pt x="0" y="0"/>
                </a:lnTo>
                <a:close/>
              </a:path>
            </a:pathLst>
          </a:custGeom>
          <a:blipFill>
            <a:blip r:embed="rId2"/>
            <a:stretch>
              <a:fillRect l="0" t="0" r="0" b="0"/>
            </a:stretch>
          </a:blipFill>
        </p:spPr>
      </p:sp>
      <p:grpSp>
        <p:nvGrpSpPr>
          <p:cNvPr name="Group 3" id="3"/>
          <p:cNvGrpSpPr/>
          <p:nvPr/>
        </p:nvGrpSpPr>
        <p:grpSpPr>
          <a:xfrm rot="0">
            <a:off x="-1105323" y="1419225"/>
            <a:ext cx="20498646" cy="7839075"/>
            <a:chOff x="0" y="0"/>
            <a:chExt cx="5398820" cy="2064612"/>
          </a:xfrm>
        </p:grpSpPr>
        <p:sp>
          <p:nvSpPr>
            <p:cNvPr name="Freeform 4" id="4"/>
            <p:cNvSpPr/>
            <p:nvPr/>
          </p:nvSpPr>
          <p:spPr>
            <a:xfrm flipH="false" flipV="false" rot="0">
              <a:off x="0" y="0"/>
              <a:ext cx="5398820" cy="2064612"/>
            </a:xfrm>
            <a:custGeom>
              <a:avLst/>
              <a:gdLst/>
              <a:ahLst/>
              <a:cxnLst/>
              <a:rect r="r" b="b" t="t" l="l"/>
              <a:pathLst>
                <a:path h="2064612" w="5398820">
                  <a:moveTo>
                    <a:pt x="0" y="0"/>
                  </a:moveTo>
                  <a:lnTo>
                    <a:pt x="5398820" y="0"/>
                  </a:lnTo>
                  <a:lnTo>
                    <a:pt x="5398820" y="2064612"/>
                  </a:lnTo>
                  <a:lnTo>
                    <a:pt x="0" y="2064612"/>
                  </a:lnTo>
                  <a:close/>
                </a:path>
              </a:pathLst>
            </a:custGeom>
            <a:solidFill>
              <a:srgbClr val="FFFFFF"/>
            </a:solidFill>
          </p:spPr>
        </p:sp>
        <p:sp>
          <p:nvSpPr>
            <p:cNvPr name="TextBox 5" id="5"/>
            <p:cNvSpPr txBox="true"/>
            <p:nvPr/>
          </p:nvSpPr>
          <p:spPr>
            <a:xfrm>
              <a:off x="0" y="-47625"/>
              <a:ext cx="5398820" cy="2112237"/>
            </a:xfrm>
            <a:prstGeom prst="rect">
              <a:avLst/>
            </a:prstGeom>
          </p:spPr>
          <p:txBody>
            <a:bodyPr anchor="ctr" rtlCol="false" tIns="50800" lIns="50800" bIns="50800" rIns="50800"/>
            <a:lstStyle/>
            <a:p>
              <a:pPr algn="ctr">
                <a:lnSpc>
                  <a:spcPts val="3640"/>
                </a:lnSpc>
              </a:pPr>
            </a:p>
          </p:txBody>
        </p:sp>
      </p:grpSp>
      <p:sp>
        <p:nvSpPr>
          <p:cNvPr name="Freeform 6" id="6"/>
          <p:cNvSpPr/>
          <p:nvPr/>
        </p:nvSpPr>
        <p:spPr>
          <a:xfrm flipH="false" flipV="false" rot="-1898322">
            <a:off x="-2921580" y="7144907"/>
            <a:ext cx="8700980" cy="8722787"/>
          </a:xfrm>
          <a:custGeom>
            <a:avLst/>
            <a:gdLst/>
            <a:ahLst/>
            <a:cxnLst/>
            <a:rect r="r" b="b" t="t" l="l"/>
            <a:pathLst>
              <a:path h="8722787" w="8700980">
                <a:moveTo>
                  <a:pt x="0" y="0"/>
                </a:moveTo>
                <a:lnTo>
                  <a:pt x="8700980" y="0"/>
                </a:lnTo>
                <a:lnTo>
                  <a:pt x="8700980" y="8722788"/>
                </a:lnTo>
                <a:lnTo>
                  <a:pt x="0" y="8722788"/>
                </a:lnTo>
                <a:lnTo>
                  <a:pt x="0" y="0"/>
                </a:lnTo>
                <a:close/>
              </a:path>
            </a:pathLst>
          </a:custGeom>
          <a:blipFill>
            <a:blip r:embed="rId2"/>
            <a:stretch>
              <a:fillRect l="0" t="0" r="0" b="0"/>
            </a:stretch>
          </a:blipFill>
        </p:spPr>
      </p:sp>
      <p:grpSp>
        <p:nvGrpSpPr>
          <p:cNvPr name="Group 7" id="7"/>
          <p:cNvGrpSpPr/>
          <p:nvPr/>
        </p:nvGrpSpPr>
        <p:grpSpPr>
          <a:xfrm rot="0">
            <a:off x="3651871" y="2086845"/>
            <a:ext cx="12076656" cy="6503834"/>
            <a:chOff x="0" y="0"/>
            <a:chExt cx="16102208" cy="8671779"/>
          </a:xfrm>
        </p:grpSpPr>
        <p:grpSp>
          <p:nvGrpSpPr>
            <p:cNvPr name="Group 8" id="8"/>
            <p:cNvGrpSpPr/>
            <p:nvPr/>
          </p:nvGrpSpPr>
          <p:grpSpPr>
            <a:xfrm rot="0">
              <a:off x="0" y="8068279"/>
              <a:ext cx="4333048" cy="603500"/>
              <a:chOff x="0" y="0"/>
              <a:chExt cx="1299742" cy="181026"/>
            </a:xfrm>
          </p:grpSpPr>
          <p:sp>
            <p:nvSpPr>
              <p:cNvPr name="Freeform 9" id="9"/>
              <p:cNvSpPr/>
              <p:nvPr/>
            </p:nvSpPr>
            <p:spPr>
              <a:xfrm flipH="false" flipV="false" rot="0">
                <a:off x="0" y="0"/>
                <a:ext cx="1299742" cy="181026"/>
              </a:xfrm>
              <a:custGeom>
                <a:avLst/>
                <a:gdLst/>
                <a:ahLst/>
                <a:cxnLst/>
                <a:rect r="r" b="b" t="t" l="l"/>
                <a:pathLst>
                  <a:path h="181026" w="1299742">
                    <a:moveTo>
                      <a:pt x="90513" y="0"/>
                    </a:moveTo>
                    <a:lnTo>
                      <a:pt x="1209229" y="0"/>
                    </a:lnTo>
                    <a:cubicBezTo>
                      <a:pt x="1233234" y="0"/>
                      <a:pt x="1256257" y="9536"/>
                      <a:pt x="1273231" y="26511"/>
                    </a:cubicBezTo>
                    <a:cubicBezTo>
                      <a:pt x="1290206" y="43485"/>
                      <a:pt x="1299742" y="66507"/>
                      <a:pt x="1299742" y="90513"/>
                    </a:cubicBezTo>
                    <a:lnTo>
                      <a:pt x="1299742" y="90513"/>
                    </a:lnTo>
                    <a:cubicBezTo>
                      <a:pt x="1299742" y="114518"/>
                      <a:pt x="1290206" y="137541"/>
                      <a:pt x="1273231" y="154515"/>
                    </a:cubicBezTo>
                    <a:cubicBezTo>
                      <a:pt x="1256257" y="171490"/>
                      <a:pt x="1233234" y="181026"/>
                      <a:pt x="120922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0" id="10"/>
              <p:cNvSpPr txBox="true"/>
              <p:nvPr/>
            </p:nvSpPr>
            <p:spPr>
              <a:xfrm>
                <a:off x="0" y="-47625"/>
                <a:ext cx="129974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Prasun Kushwaha</a:t>
                </a:r>
              </a:p>
            </p:txBody>
          </p:sp>
        </p:grpSp>
        <p:grpSp>
          <p:nvGrpSpPr>
            <p:cNvPr name="Group 11" id="11"/>
            <p:cNvGrpSpPr/>
            <p:nvPr/>
          </p:nvGrpSpPr>
          <p:grpSpPr>
            <a:xfrm rot="0">
              <a:off x="5864941" y="8068279"/>
              <a:ext cx="4248001" cy="603500"/>
              <a:chOff x="0" y="0"/>
              <a:chExt cx="1274231" cy="181026"/>
            </a:xfrm>
          </p:grpSpPr>
          <p:sp>
            <p:nvSpPr>
              <p:cNvPr name="Freeform 12" id="12"/>
              <p:cNvSpPr/>
              <p:nvPr/>
            </p:nvSpPr>
            <p:spPr>
              <a:xfrm flipH="false" flipV="false" rot="0">
                <a:off x="0" y="0"/>
                <a:ext cx="1274231" cy="181026"/>
              </a:xfrm>
              <a:custGeom>
                <a:avLst/>
                <a:gdLst/>
                <a:ahLst/>
                <a:cxnLst/>
                <a:rect r="r" b="b" t="t" l="l"/>
                <a:pathLst>
                  <a:path h="181026" w="1274231">
                    <a:moveTo>
                      <a:pt x="90513" y="0"/>
                    </a:moveTo>
                    <a:lnTo>
                      <a:pt x="1183718" y="0"/>
                    </a:lnTo>
                    <a:cubicBezTo>
                      <a:pt x="1207724" y="0"/>
                      <a:pt x="1230746" y="9536"/>
                      <a:pt x="1247721" y="26511"/>
                    </a:cubicBezTo>
                    <a:cubicBezTo>
                      <a:pt x="1264695" y="43485"/>
                      <a:pt x="1274231" y="66507"/>
                      <a:pt x="1274231" y="90513"/>
                    </a:cubicBezTo>
                    <a:lnTo>
                      <a:pt x="1274231" y="90513"/>
                    </a:lnTo>
                    <a:cubicBezTo>
                      <a:pt x="1274231" y="114518"/>
                      <a:pt x="1264695" y="137541"/>
                      <a:pt x="1247721" y="154515"/>
                    </a:cubicBezTo>
                    <a:cubicBezTo>
                      <a:pt x="1230746" y="171490"/>
                      <a:pt x="1207724" y="181026"/>
                      <a:pt x="1183718"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3" id="13"/>
              <p:cNvSpPr txBox="true"/>
              <p:nvPr/>
            </p:nvSpPr>
            <p:spPr>
              <a:xfrm>
                <a:off x="0" y="-47625"/>
                <a:ext cx="1274231"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Abhishek Jaiswal</a:t>
                </a:r>
              </a:p>
            </p:txBody>
          </p:sp>
        </p:grpSp>
        <p:grpSp>
          <p:nvGrpSpPr>
            <p:cNvPr name="Group 14" id="14"/>
            <p:cNvGrpSpPr/>
            <p:nvPr/>
          </p:nvGrpSpPr>
          <p:grpSpPr>
            <a:xfrm rot="0">
              <a:off x="11899697" y="8068279"/>
              <a:ext cx="4202511" cy="603500"/>
              <a:chOff x="0" y="0"/>
              <a:chExt cx="1260586" cy="181026"/>
            </a:xfrm>
          </p:grpSpPr>
          <p:sp>
            <p:nvSpPr>
              <p:cNvPr name="Freeform 15" id="15"/>
              <p:cNvSpPr/>
              <p:nvPr/>
            </p:nvSpPr>
            <p:spPr>
              <a:xfrm flipH="false" flipV="false" rot="0">
                <a:off x="0" y="0"/>
                <a:ext cx="1260586" cy="181026"/>
              </a:xfrm>
              <a:custGeom>
                <a:avLst/>
                <a:gdLst/>
                <a:ahLst/>
                <a:cxnLst/>
                <a:rect r="r" b="b" t="t" l="l"/>
                <a:pathLst>
                  <a:path h="181026" w="1260586">
                    <a:moveTo>
                      <a:pt x="90513" y="0"/>
                    </a:moveTo>
                    <a:lnTo>
                      <a:pt x="1170073" y="0"/>
                    </a:lnTo>
                    <a:cubicBezTo>
                      <a:pt x="1194078" y="0"/>
                      <a:pt x="1217101" y="9536"/>
                      <a:pt x="1234075" y="26511"/>
                    </a:cubicBezTo>
                    <a:cubicBezTo>
                      <a:pt x="1251050" y="43485"/>
                      <a:pt x="1260586" y="66507"/>
                      <a:pt x="1260586" y="90513"/>
                    </a:cubicBezTo>
                    <a:lnTo>
                      <a:pt x="1260586" y="90513"/>
                    </a:lnTo>
                    <a:cubicBezTo>
                      <a:pt x="1260586" y="114518"/>
                      <a:pt x="1251050" y="137541"/>
                      <a:pt x="1234075" y="154515"/>
                    </a:cubicBezTo>
                    <a:cubicBezTo>
                      <a:pt x="1217101" y="171490"/>
                      <a:pt x="1194078" y="181026"/>
                      <a:pt x="1170073"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6" id="16"/>
              <p:cNvSpPr txBox="true"/>
              <p:nvPr/>
            </p:nvSpPr>
            <p:spPr>
              <a:xfrm>
                <a:off x="0" y="-47625"/>
                <a:ext cx="1260586"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Mohan Naudiyal</a:t>
                </a:r>
              </a:p>
            </p:txBody>
          </p:sp>
        </p:grpSp>
        <p:grpSp>
          <p:nvGrpSpPr>
            <p:cNvPr name="Group 17" id="17"/>
            <p:cNvGrpSpPr/>
            <p:nvPr/>
          </p:nvGrpSpPr>
          <p:grpSpPr>
            <a:xfrm rot="0">
              <a:off x="79495" y="3357740"/>
              <a:ext cx="3554311" cy="603500"/>
              <a:chOff x="0" y="0"/>
              <a:chExt cx="1066152" cy="181026"/>
            </a:xfrm>
          </p:grpSpPr>
          <p:sp>
            <p:nvSpPr>
              <p:cNvPr name="Freeform 18" id="18"/>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19" id="19"/>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Ansh Raj</a:t>
                </a:r>
              </a:p>
            </p:txBody>
          </p:sp>
        </p:grpSp>
        <p:grpSp>
          <p:nvGrpSpPr>
            <p:cNvPr name="Group 20" id="20"/>
            <p:cNvGrpSpPr>
              <a:grpSpLocks noChangeAspect="true"/>
            </p:cNvGrpSpPr>
            <p:nvPr/>
          </p:nvGrpSpPr>
          <p:grpSpPr>
            <a:xfrm rot="0">
              <a:off x="243922" y="0"/>
              <a:ext cx="3225458" cy="3225458"/>
              <a:chOff x="0" y="0"/>
              <a:chExt cx="14840029" cy="14840029"/>
            </a:xfrm>
          </p:grpSpPr>
          <p:sp>
            <p:nvSpPr>
              <p:cNvPr name="Freeform 21" id="21"/>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2" id="22"/>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3" id="23"/>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3"/>
                <a:stretch>
                  <a:fillRect l="-24712" t="0" r="-24712" b="0"/>
                </a:stretch>
              </a:blipFill>
            </p:spPr>
          </p:sp>
        </p:grpSp>
        <p:grpSp>
          <p:nvGrpSpPr>
            <p:cNvPr name="Group 24" id="24"/>
            <p:cNvGrpSpPr>
              <a:grpSpLocks noChangeAspect="true"/>
            </p:cNvGrpSpPr>
            <p:nvPr/>
          </p:nvGrpSpPr>
          <p:grpSpPr>
            <a:xfrm rot="0">
              <a:off x="473376" y="4710539"/>
              <a:ext cx="3225458" cy="3225458"/>
              <a:chOff x="0" y="0"/>
              <a:chExt cx="14840029" cy="14840029"/>
            </a:xfrm>
          </p:grpSpPr>
          <p:sp>
            <p:nvSpPr>
              <p:cNvPr name="Freeform 25" id="2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6" id="2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27" id="2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23" t="-58399" r="223" b="-58400"/>
                </a:stretch>
              </a:blipFill>
            </p:spPr>
          </p:sp>
        </p:grpSp>
        <p:grpSp>
          <p:nvGrpSpPr>
            <p:cNvPr name="Group 28" id="28"/>
            <p:cNvGrpSpPr>
              <a:grpSpLocks noChangeAspect="true"/>
            </p:cNvGrpSpPr>
            <p:nvPr/>
          </p:nvGrpSpPr>
          <p:grpSpPr>
            <a:xfrm rot="0">
              <a:off x="6376213" y="4710539"/>
              <a:ext cx="3225458" cy="3225458"/>
              <a:chOff x="0" y="0"/>
              <a:chExt cx="14840029" cy="14840029"/>
            </a:xfrm>
          </p:grpSpPr>
          <p:sp>
            <p:nvSpPr>
              <p:cNvPr name="Freeform 29" id="2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0" id="3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1" id="3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23" t="-24999" r="223" b="-24999"/>
                </a:stretch>
              </a:blipFill>
            </p:spPr>
          </p:sp>
        </p:grpSp>
        <p:grpSp>
          <p:nvGrpSpPr>
            <p:cNvPr name="Group 32" id="32"/>
            <p:cNvGrpSpPr>
              <a:grpSpLocks noChangeAspect="true"/>
            </p:cNvGrpSpPr>
            <p:nvPr/>
          </p:nvGrpSpPr>
          <p:grpSpPr>
            <a:xfrm rot="0">
              <a:off x="12460073" y="4710539"/>
              <a:ext cx="3225458" cy="3225458"/>
              <a:chOff x="0" y="0"/>
              <a:chExt cx="14840029" cy="14840029"/>
            </a:xfrm>
          </p:grpSpPr>
          <p:sp>
            <p:nvSpPr>
              <p:cNvPr name="Freeform 33" id="3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4" id="3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35" id="3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23" t="0" r="223" b="0"/>
                </a:stretch>
              </a:blipFill>
            </p:spPr>
          </p:sp>
        </p:grpSp>
        <p:grpSp>
          <p:nvGrpSpPr>
            <p:cNvPr name="Group 36" id="36"/>
            <p:cNvGrpSpPr/>
            <p:nvPr/>
          </p:nvGrpSpPr>
          <p:grpSpPr>
            <a:xfrm rot="0">
              <a:off x="5678777" y="3357740"/>
              <a:ext cx="3554311" cy="603500"/>
              <a:chOff x="0" y="0"/>
              <a:chExt cx="1066152" cy="181026"/>
            </a:xfrm>
          </p:grpSpPr>
          <p:sp>
            <p:nvSpPr>
              <p:cNvPr name="Freeform 37" id="37"/>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38" id="38"/>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Aryan Goel</a:t>
                </a:r>
              </a:p>
            </p:txBody>
          </p:sp>
        </p:grpSp>
        <p:grpSp>
          <p:nvGrpSpPr>
            <p:cNvPr name="Group 39" id="39"/>
            <p:cNvGrpSpPr>
              <a:grpSpLocks noChangeAspect="true"/>
            </p:cNvGrpSpPr>
            <p:nvPr/>
          </p:nvGrpSpPr>
          <p:grpSpPr>
            <a:xfrm rot="0">
              <a:off x="5843204" y="0"/>
              <a:ext cx="3225458" cy="3225458"/>
              <a:chOff x="0" y="0"/>
              <a:chExt cx="14840029" cy="14840029"/>
            </a:xfrm>
          </p:grpSpPr>
          <p:sp>
            <p:nvSpPr>
              <p:cNvPr name="Freeform 40" id="4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1" id="4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2" id="4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7"/>
                <a:stretch>
                  <a:fillRect l="223" t="-5041" r="223" b="-5041"/>
                </a:stretch>
              </a:blipFill>
            </p:spPr>
          </p:sp>
        </p:grpSp>
        <p:grpSp>
          <p:nvGrpSpPr>
            <p:cNvPr name="Group 43" id="43"/>
            <p:cNvGrpSpPr/>
            <p:nvPr/>
          </p:nvGrpSpPr>
          <p:grpSpPr>
            <a:xfrm rot="0">
              <a:off x="11913543" y="3357740"/>
              <a:ext cx="3554311" cy="603500"/>
              <a:chOff x="0" y="0"/>
              <a:chExt cx="1066152" cy="181026"/>
            </a:xfrm>
          </p:grpSpPr>
          <p:sp>
            <p:nvSpPr>
              <p:cNvPr name="Freeform 44" id="44"/>
              <p:cNvSpPr/>
              <p:nvPr/>
            </p:nvSpPr>
            <p:spPr>
              <a:xfrm flipH="false" flipV="false" rot="0">
                <a:off x="0" y="0"/>
                <a:ext cx="1066152" cy="181026"/>
              </a:xfrm>
              <a:custGeom>
                <a:avLst/>
                <a:gdLst/>
                <a:ahLst/>
                <a:cxnLst/>
                <a:rect r="r" b="b" t="t" l="l"/>
                <a:pathLst>
                  <a:path h="181026" w="1066152">
                    <a:moveTo>
                      <a:pt x="90513" y="0"/>
                    </a:moveTo>
                    <a:lnTo>
                      <a:pt x="975639" y="0"/>
                    </a:lnTo>
                    <a:cubicBezTo>
                      <a:pt x="999644" y="0"/>
                      <a:pt x="1022667" y="9536"/>
                      <a:pt x="1039641" y="26511"/>
                    </a:cubicBezTo>
                    <a:cubicBezTo>
                      <a:pt x="1056616" y="43485"/>
                      <a:pt x="1066152" y="66507"/>
                      <a:pt x="1066152" y="90513"/>
                    </a:cubicBezTo>
                    <a:lnTo>
                      <a:pt x="1066152" y="90513"/>
                    </a:lnTo>
                    <a:cubicBezTo>
                      <a:pt x="1066152" y="114518"/>
                      <a:pt x="1056616" y="137541"/>
                      <a:pt x="1039641" y="154515"/>
                    </a:cubicBezTo>
                    <a:cubicBezTo>
                      <a:pt x="1022667" y="171490"/>
                      <a:pt x="999644" y="181026"/>
                      <a:pt x="975639" y="181026"/>
                    </a:cubicBezTo>
                    <a:lnTo>
                      <a:pt x="90513" y="181026"/>
                    </a:lnTo>
                    <a:cubicBezTo>
                      <a:pt x="66507" y="181026"/>
                      <a:pt x="43485" y="171490"/>
                      <a:pt x="26511" y="154515"/>
                    </a:cubicBezTo>
                    <a:cubicBezTo>
                      <a:pt x="9536" y="137541"/>
                      <a:pt x="0" y="114518"/>
                      <a:pt x="0" y="90513"/>
                    </a:cubicBezTo>
                    <a:lnTo>
                      <a:pt x="0" y="90513"/>
                    </a:lnTo>
                    <a:cubicBezTo>
                      <a:pt x="0" y="66507"/>
                      <a:pt x="9536" y="43485"/>
                      <a:pt x="26511" y="26511"/>
                    </a:cubicBezTo>
                    <a:cubicBezTo>
                      <a:pt x="43485" y="9536"/>
                      <a:pt x="66507" y="0"/>
                      <a:pt x="90513" y="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a:ln cap="rnd">
                <a:noFill/>
                <a:prstDash val="solid"/>
                <a:round/>
              </a:ln>
            </p:spPr>
          </p:sp>
          <p:sp>
            <p:nvSpPr>
              <p:cNvPr name="TextBox 45" id="45"/>
              <p:cNvSpPr txBox="true"/>
              <p:nvPr/>
            </p:nvSpPr>
            <p:spPr>
              <a:xfrm>
                <a:off x="0" y="-47625"/>
                <a:ext cx="1066152" cy="228651"/>
              </a:xfrm>
              <a:prstGeom prst="rect">
                <a:avLst/>
              </a:prstGeom>
            </p:spPr>
            <p:txBody>
              <a:bodyPr anchor="ctr" rtlCol="false" tIns="0" lIns="0" bIns="0" rIns="0"/>
              <a:lstStyle/>
              <a:p>
                <a:pPr algn="ctr">
                  <a:lnSpc>
                    <a:spcPts val="3220"/>
                  </a:lnSpc>
                </a:pPr>
                <a:r>
                  <a:rPr lang="en-US" b="true" sz="2300">
                    <a:solidFill>
                      <a:srgbClr val="FFFFFF"/>
                    </a:solidFill>
                    <a:latin typeface="Montserrat Bold"/>
                    <a:ea typeface="Montserrat Bold"/>
                    <a:cs typeface="Montserrat Bold"/>
                    <a:sym typeface="Montserrat Bold"/>
                  </a:rPr>
                  <a:t>Abhay Pal</a:t>
                </a:r>
              </a:p>
            </p:txBody>
          </p:sp>
        </p:grpSp>
        <p:grpSp>
          <p:nvGrpSpPr>
            <p:cNvPr name="Group 46" id="46"/>
            <p:cNvGrpSpPr>
              <a:grpSpLocks noChangeAspect="true"/>
            </p:cNvGrpSpPr>
            <p:nvPr/>
          </p:nvGrpSpPr>
          <p:grpSpPr>
            <a:xfrm rot="0">
              <a:off x="12077969" y="0"/>
              <a:ext cx="3225458" cy="3225458"/>
              <a:chOff x="0" y="0"/>
              <a:chExt cx="14840029" cy="14840029"/>
            </a:xfrm>
          </p:grpSpPr>
          <p:sp>
            <p:nvSpPr>
              <p:cNvPr name="Freeform 47" id="47"/>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8" id="48"/>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gradFill rotWithShape="true">
                <a:gsLst>
                  <a:gs pos="0">
                    <a:srgbClr val="F600FE">
                      <a:alpha val="100000"/>
                    </a:srgbClr>
                  </a:gs>
                  <a:gs pos="25000">
                    <a:srgbClr val="C900FE">
                      <a:alpha val="100000"/>
                    </a:srgbClr>
                  </a:gs>
                  <a:gs pos="50000">
                    <a:srgbClr val="A136FF">
                      <a:alpha val="100000"/>
                    </a:srgbClr>
                  </a:gs>
                  <a:gs pos="75000">
                    <a:srgbClr val="5142F0">
                      <a:alpha val="100000"/>
                    </a:srgbClr>
                  </a:gs>
                  <a:gs pos="100000">
                    <a:srgbClr val="0033D9">
                      <a:alpha val="100000"/>
                    </a:srgbClr>
                  </a:gs>
                </a:gsLst>
                <a:path path="circle">
                  <a:fillToRect l="0" r="100000" t="0" b="100000"/>
                </a:path>
                <a:tileRect r="0" l="-100000" b="0" t="-100000"/>
              </a:gradFill>
            </p:spPr>
          </p:sp>
          <p:sp>
            <p:nvSpPr>
              <p:cNvPr name="Freeform 49" id="49"/>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11643" t="0" r="-11643" b="0"/>
                </a:stretch>
              </a:blipFill>
            </p:spPr>
          </p:sp>
        </p:grpSp>
      </p:grpSp>
      <p:sp>
        <p:nvSpPr>
          <p:cNvPr name="TextBox 50" id="50"/>
          <p:cNvSpPr txBox="true"/>
          <p:nvPr/>
        </p:nvSpPr>
        <p:spPr>
          <a:xfrm rot="0">
            <a:off x="6384131" y="361950"/>
            <a:ext cx="5433840" cy="1057275"/>
          </a:xfrm>
          <a:prstGeom prst="rect">
            <a:avLst/>
          </a:prstGeom>
        </p:spPr>
        <p:txBody>
          <a:bodyPr anchor="t" rtlCol="false" tIns="0" lIns="0" bIns="0" rIns="0">
            <a:spAutoFit/>
          </a:bodyPr>
          <a:lstStyle/>
          <a:p>
            <a:pPr algn="ctr" marL="0" indent="0" lvl="0">
              <a:lnSpc>
                <a:spcPts val="8299"/>
              </a:lnSpc>
              <a:spcBef>
                <a:spcPct val="0"/>
              </a:spcBef>
            </a:pPr>
            <a:r>
              <a:rPr lang="en-US" b="true" sz="6916" strike="noStrike" u="none">
                <a:solidFill>
                  <a:srgbClr val="F4F6FC"/>
                </a:solidFill>
                <a:latin typeface="Roboto Bold"/>
                <a:ea typeface="Roboto Bold"/>
                <a:cs typeface="Roboto Bold"/>
                <a:sym typeface="Roboto Bold"/>
              </a:rPr>
              <a:t>Our Team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DAGMbQkx9dY</dc:identifier>
  <dcterms:modified xsi:type="dcterms:W3CDTF">2011-08-01T06:04:30Z</dcterms:modified>
  <cp:revision>1</cp:revision>
  <dc:title>White and Violet Professional Modern Technology Pitch Deck Presentation</dc:title>
</cp:coreProperties>
</file>