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TT Commons Pro Bold" charset="1" panose="020B0103030102020204"/>
      <p:regular r:id="rId15"/>
    </p:embeddedFont>
    <p:embeddedFont>
      <p:font typeface="TT Commons Pro Italics" charset="1" panose="020B0103030102020204"/>
      <p:regular r:id="rId16"/>
    </p:embeddedFont>
    <p:embeddedFont>
      <p:font typeface="TT Commons Pro" charset="1" panose="020B0103030102020204"/>
      <p:regular r:id="rId17"/>
    </p:embeddedFont>
    <p:embeddedFont>
      <p:font typeface="Shrikhand" charset="1" panose="0200000000000000000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jpeg" Type="http://schemas.openxmlformats.org/officeDocument/2006/relationships/imag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12.png" Type="http://schemas.openxmlformats.org/officeDocument/2006/relationships/image"/><Relationship Id="rId6" Target="../media/image13.svg" Type="http://schemas.openxmlformats.org/officeDocument/2006/relationships/image"/><Relationship Id="rId7" Target="../media/image3.png" Type="http://schemas.openxmlformats.org/officeDocument/2006/relationships/image"/><Relationship Id="rId8" Target="../media/image4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Relationship Id="rId4" Target="../media/image12.png" Type="http://schemas.openxmlformats.org/officeDocument/2006/relationships/image"/><Relationship Id="rId5" Target="../media/image13.svg" Type="http://schemas.openxmlformats.org/officeDocument/2006/relationships/image"/><Relationship Id="rId6" Target="../media/image16.png" Type="http://schemas.openxmlformats.org/officeDocument/2006/relationships/image"/><Relationship Id="rId7" Target="../media/image17.svg" Type="http://schemas.openxmlformats.org/officeDocument/2006/relationships/image"/><Relationship Id="rId8" Target="../media/image3.png" Type="http://schemas.openxmlformats.org/officeDocument/2006/relationships/image"/><Relationship Id="rId9" Target="../media/image4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svg" Type="http://schemas.openxmlformats.org/officeDocument/2006/relationships/image"/><Relationship Id="rId4" Target="../media/image20.png" Type="http://schemas.openxmlformats.org/officeDocument/2006/relationships/image"/><Relationship Id="rId5" Target="../media/image21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Relationship Id="rId3" Target="../media/image23.png" Type="http://schemas.openxmlformats.org/officeDocument/2006/relationships/image"/><Relationship Id="rId4" Target="../media/image24.svg" Type="http://schemas.openxmlformats.org/officeDocument/2006/relationships/image"/><Relationship Id="rId5" Target="../media/image25.png" Type="http://schemas.openxmlformats.org/officeDocument/2006/relationships/image"/><Relationship Id="rId6" Target="../media/image26.svg" Type="http://schemas.openxmlformats.org/officeDocument/2006/relationships/image"/><Relationship Id="rId7" Target="../media/image3.png" Type="http://schemas.openxmlformats.org/officeDocument/2006/relationships/image"/><Relationship Id="rId8" Target="../media/image4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7.png" Type="http://schemas.openxmlformats.org/officeDocument/2006/relationships/image"/><Relationship Id="rId3" Target="../media/image28.png" Type="http://schemas.openxmlformats.org/officeDocument/2006/relationships/image"/><Relationship Id="rId4" Target="../media/image29.svg" Type="http://schemas.openxmlformats.org/officeDocument/2006/relationships/image"/><Relationship Id="rId5" Target="../media/image30.png" Type="http://schemas.openxmlformats.org/officeDocument/2006/relationships/image"/><Relationship Id="rId6" Target="../media/image31.svg" Type="http://schemas.openxmlformats.org/officeDocument/2006/relationships/image"/><Relationship Id="rId7" Target="../media/image3.png" Type="http://schemas.openxmlformats.org/officeDocument/2006/relationships/image"/><Relationship Id="rId8" Target="../media/image4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svg" Type="http://schemas.openxmlformats.org/officeDocument/2006/relationships/image"/><Relationship Id="rId4" Target="../media/image32.png" Type="http://schemas.openxmlformats.org/officeDocument/2006/relationships/image"/><Relationship Id="rId5" Target="../media/image33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DE1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410981">
            <a:off x="5836559" y="3996214"/>
            <a:ext cx="5352410" cy="1157459"/>
          </a:xfrm>
          <a:custGeom>
            <a:avLst/>
            <a:gdLst/>
            <a:ahLst/>
            <a:cxnLst/>
            <a:rect r="r" b="b" t="t" l="l"/>
            <a:pathLst>
              <a:path h="1157459" w="5352410">
                <a:moveTo>
                  <a:pt x="0" y="0"/>
                </a:moveTo>
                <a:lnTo>
                  <a:pt x="5352410" y="0"/>
                </a:lnTo>
                <a:lnTo>
                  <a:pt x="5352410" y="1157459"/>
                </a:lnTo>
                <a:lnTo>
                  <a:pt x="0" y="11574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1028700"/>
            <a:ext cx="4581736" cy="627882"/>
            <a:chOff x="0" y="0"/>
            <a:chExt cx="6108981" cy="83717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37176" cy="837176"/>
            </a:xfrm>
            <a:custGeom>
              <a:avLst/>
              <a:gdLst/>
              <a:ahLst/>
              <a:cxnLst/>
              <a:rect r="r" b="b" t="t" l="l"/>
              <a:pathLst>
                <a:path h="837176" w="837176">
                  <a:moveTo>
                    <a:pt x="0" y="0"/>
                  </a:moveTo>
                  <a:lnTo>
                    <a:pt x="837176" y="0"/>
                  </a:lnTo>
                  <a:lnTo>
                    <a:pt x="837176" y="837176"/>
                  </a:lnTo>
                  <a:lnTo>
                    <a:pt x="0" y="83717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5" id="5"/>
            <p:cNvSpPr txBox="true"/>
            <p:nvPr/>
          </p:nvSpPr>
          <p:spPr>
            <a:xfrm rot="0">
              <a:off x="1324211" y="19445"/>
              <a:ext cx="4784770" cy="63343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057"/>
                </a:lnSpc>
                <a:spcBef>
                  <a:spcPct val="0"/>
                </a:spcBef>
              </a:pPr>
              <a:r>
                <a:rPr lang="en-US" sz="2898">
                  <a:solidFill>
                    <a:srgbClr val="000000"/>
                  </a:solidFill>
                  <a:latin typeface="TT Commons Pro Bold"/>
                  <a:ea typeface="TT Commons Pro Bold"/>
                  <a:cs typeface="TT Commons Pro Bold"/>
                  <a:sym typeface="TT Commons Pro Bold"/>
                </a:rPr>
                <a:t>Room Adda</a:t>
              </a: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2444331" y="7843069"/>
            <a:ext cx="823889" cy="914162"/>
          </a:xfrm>
          <a:custGeom>
            <a:avLst/>
            <a:gdLst/>
            <a:ahLst/>
            <a:cxnLst/>
            <a:rect r="r" b="b" t="t" l="l"/>
            <a:pathLst>
              <a:path h="914162" w="823889">
                <a:moveTo>
                  <a:pt x="0" y="0"/>
                </a:moveTo>
                <a:lnTo>
                  <a:pt x="823888" y="0"/>
                </a:lnTo>
                <a:lnTo>
                  <a:pt x="823888" y="914163"/>
                </a:lnTo>
                <a:lnTo>
                  <a:pt x="0" y="91416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2458507"/>
            <a:ext cx="10659212" cy="22764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999"/>
              </a:lnSpc>
            </a:pPr>
            <a:r>
              <a:rPr lang="en-US" sz="14999">
                <a:solidFill>
                  <a:srgbClr val="000000"/>
                </a:solidFill>
                <a:latin typeface="TT Commons Pro Bold"/>
                <a:ea typeface="TT Commons Pro Bold"/>
                <a:cs typeface="TT Commons Pro Bold"/>
                <a:sym typeface="TT Commons Pro Bold"/>
              </a:rPr>
              <a:t>Pitch Deck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028700" y="8526780"/>
            <a:ext cx="3519203" cy="731520"/>
            <a:chOff x="0" y="0"/>
            <a:chExt cx="4692271" cy="975360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401955"/>
              <a:ext cx="4692271" cy="5734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600"/>
                </a:lnSpc>
              </a:pPr>
              <a:r>
                <a:rPr lang="en-US" sz="2400">
                  <a:solidFill>
                    <a:srgbClr val="000000"/>
                  </a:solidFill>
                  <a:latin typeface="TT Commons Pro Italics"/>
                  <a:ea typeface="TT Commons Pro Italics"/>
                  <a:cs typeface="TT Commons Pro Italics"/>
                  <a:sym typeface="TT Commons Pro Italics"/>
                </a:rPr>
                <a:t>Founder and CEO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-85725"/>
              <a:ext cx="4692271" cy="5734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600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000000"/>
                  </a:solidFill>
                  <a:latin typeface="TT Commons Pro Bold"/>
                  <a:ea typeface="TT Commons Pro Bold"/>
                  <a:cs typeface="TT Commons Pro Bold"/>
                  <a:sym typeface="TT Commons Pro Bold"/>
                </a:rPr>
                <a:t>Abhay Pal</a:t>
              </a: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028700" y="9191625"/>
            <a:ext cx="3519203" cy="3867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150"/>
              </a:lnSpc>
              <a:spcBef>
                <a:spcPct val="0"/>
              </a:spcBef>
            </a:pPr>
            <a:r>
              <a:rPr lang="en-US" sz="2100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+91 90842 00498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A508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142520" y="6447092"/>
            <a:ext cx="5238750" cy="4114800"/>
          </a:xfrm>
          <a:custGeom>
            <a:avLst/>
            <a:gdLst/>
            <a:ahLst/>
            <a:cxnLst/>
            <a:rect r="r" b="b" t="t" l="l"/>
            <a:pathLst>
              <a:path h="4114800" w="5238750">
                <a:moveTo>
                  <a:pt x="0" y="0"/>
                </a:moveTo>
                <a:lnTo>
                  <a:pt x="5238750" y="0"/>
                </a:lnTo>
                <a:lnTo>
                  <a:pt x="523875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aphicFrame>
        <p:nvGraphicFramePr>
          <p:cNvPr name="Table 3" id="3"/>
          <p:cNvGraphicFramePr>
            <a:graphicFrameLocks noGrp="true"/>
          </p:cNvGraphicFramePr>
          <p:nvPr/>
        </p:nvGraphicFramePr>
        <p:xfrm>
          <a:off x="1028700" y="2707829"/>
          <a:ext cx="16230600" cy="5796663"/>
        </p:xfrm>
        <a:graphic>
          <a:graphicData uri="http://schemas.openxmlformats.org/drawingml/2006/table">
            <a:tbl>
              <a:tblPr/>
              <a:tblGrid>
                <a:gridCol w="4683580"/>
                <a:gridCol w="11547020"/>
              </a:tblGrid>
              <a:tr h="193222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FFFFFF"/>
                          </a:solidFill>
                          <a:latin typeface="TT Commons Pro Bold"/>
                          <a:ea typeface="TT Commons Pro Bold"/>
                          <a:cs typeface="TT Commons Pro Bold"/>
                          <a:sym typeface="TT Commons Pro Bold"/>
                        </a:rPr>
                        <a:t>High Cost of Student Accommodation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3677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3677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3677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3677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77D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TT Commons Pro"/>
                          <a:ea typeface="TT Commons Pro"/>
                          <a:cs typeface="TT Commons Pro"/>
                          <a:sym typeface="TT Commons Pro"/>
                        </a:rPr>
                        <a:t>Current market options are often too expensive, making it difficult for students to find affordable housing.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3677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3677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3677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3677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3222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FFFFFF"/>
                          </a:solidFill>
                          <a:latin typeface="TT Commons Pro Bold"/>
                          <a:ea typeface="TT Commons Pro Bold"/>
                          <a:cs typeface="TT Commons Pro Bold"/>
                          <a:sym typeface="TT Commons Pro Bold"/>
                        </a:rPr>
                        <a:t>Limited Availability of Student-Friendly Housing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3677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3677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3677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3677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77D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TT Commons Pro"/>
                          <a:ea typeface="TT Commons Pro"/>
                          <a:cs typeface="TT Commons Pro"/>
                          <a:sym typeface="TT Commons Pro"/>
                        </a:rPr>
                        <a:t>Many existing platforms prioritize high-end condos, leaving a gap in affordable, student-friendly accommodation.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3677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3677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3677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3677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3222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FFFFFF"/>
                          </a:solidFill>
                          <a:latin typeface="TT Commons Pro Bold"/>
                          <a:ea typeface="TT Commons Pro Bold"/>
                          <a:cs typeface="TT Commons Pro Bold"/>
                          <a:sym typeface="TT Commons Pro Bold"/>
                        </a:rPr>
                        <a:t>Hidden Fees and Complicated Booking Processes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3677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3677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3677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3677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77D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TT Commons Pro"/>
                          <a:ea typeface="TT Commons Pro"/>
                          <a:cs typeface="TT Commons Pro"/>
                          <a:sym typeface="TT Commons Pro"/>
                        </a:rPr>
                        <a:t>Students often face hidden charges and complicated booking procedures, making the search for housing stressful and time-consuming.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3677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3677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3677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3677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name="TextBox 4" id="4"/>
          <p:cNvSpPr txBox="true"/>
          <p:nvPr/>
        </p:nvSpPr>
        <p:spPr>
          <a:xfrm rot="0">
            <a:off x="3478007" y="1242859"/>
            <a:ext cx="11331986" cy="9238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sz="6000">
                <a:solidFill>
                  <a:srgbClr val="FFFFFF"/>
                </a:solidFill>
                <a:latin typeface="Shrikhand"/>
                <a:ea typeface="Shrikhand"/>
                <a:cs typeface="Shrikhand"/>
                <a:sym typeface="Shrikhand"/>
              </a:rPr>
              <a:t>Problems and Solutions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-5222381">
            <a:off x="3717327" y="514160"/>
            <a:ext cx="773691" cy="858464"/>
          </a:xfrm>
          <a:custGeom>
            <a:avLst/>
            <a:gdLst/>
            <a:ahLst/>
            <a:cxnLst/>
            <a:rect r="r" b="b" t="t" l="l"/>
            <a:pathLst>
              <a:path h="858464" w="773691">
                <a:moveTo>
                  <a:pt x="0" y="0"/>
                </a:moveTo>
                <a:lnTo>
                  <a:pt x="773690" y="0"/>
                </a:lnTo>
                <a:lnTo>
                  <a:pt x="773690" y="858464"/>
                </a:lnTo>
                <a:lnTo>
                  <a:pt x="0" y="85846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626675" y="724006"/>
            <a:ext cx="4581736" cy="627882"/>
            <a:chOff x="0" y="0"/>
            <a:chExt cx="6108981" cy="83717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37176" cy="837176"/>
            </a:xfrm>
            <a:custGeom>
              <a:avLst/>
              <a:gdLst/>
              <a:ahLst/>
              <a:cxnLst/>
              <a:rect r="r" b="b" t="t" l="l"/>
              <a:pathLst>
                <a:path h="837176" w="837176">
                  <a:moveTo>
                    <a:pt x="0" y="0"/>
                  </a:moveTo>
                  <a:lnTo>
                    <a:pt x="837176" y="0"/>
                  </a:lnTo>
                  <a:lnTo>
                    <a:pt x="837176" y="837176"/>
                  </a:lnTo>
                  <a:lnTo>
                    <a:pt x="0" y="83717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8" id="8"/>
            <p:cNvSpPr txBox="true"/>
            <p:nvPr/>
          </p:nvSpPr>
          <p:spPr>
            <a:xfrm rot="0">
              <a:off x="1324211" y="19445"/>
              <a:ext cx="4784770" cy="63343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057"/>
                </a:lnSpc>
                <a:spcBef>
                  <a:spcPct val="0"/>
                </a:spcBef>
              </a:pPr>
              <a:r>
                <a:rPr lang="en-US" sz="2898">
                  <a:solidFill>
                    <a:srgbClr val="FFFFFF"/>
                  </a:solidFill>
                  <a:latin typeface="TT Commons Pro Bold"/>
                  <a:ea typeface="TT Commons Pro Bold"/>
                  <a:cs typeface="TT Commons Pro Bold"/>
                  <a:sym typeface="TT Commons Pro Bold"/>
                </a:rPr>
                <a:t>Room Adda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DE1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230292" y="2153142"/>
            <a:ext cx="9038533" cy="6270508"/>
            <a:chOff x="0" y="0"/>
            <a:chExt cx="12051378" cy="8360677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/>
            <a:srcRect l="0" t="9234" r="0" b="9234"/>
            <a:stretch>
              <a:fillRect/>
            </a:stretch>
          </p:blipFill>
          <p:spPr>
            <a:xfrm flipH="false" flipV="false">
              <a:off x="0" y="0"/>
              <a:ext cx="12051378" cy="8360677"/>
            </a:xfrm>
            <a:prstGeom prst="rect">
              <a:avLst/>
            </a:prstGeom>
          </p:spPr>
        </p:pic>
      </p:grpSp>
      <p:sp>
        <p:nvSpPr>
          <p:cNvPr name="Freeform 4" id="4"/>
          <p:cNvSpPr/>
          <p:nvPr/>
        </p:nvSpPr>
        <p:spPr>
          <a:xfrm flipH="false" flipV="false" rot="452229">
            <a:off x="547707" y="2820687"/>
            <a:ext cx="4241255" cy="917171"/>
          </a:xfrm>
          <a:custGeom>
            <a:avLst/>
            <a:gdLst/>
            <a:ahLst/>
            <a:cxnLst/>
            <a:rect r="r" b="b" t="t" l="l"/>
            <a:pathLst>
              <a:path h="917171" w="4241255">
                <a:moveTo>
                  <a:pt x="0" y="0"/>
                </a:moveTo>
                <a:lnTo>
                  <a:pt x="4241255" y="0"/>
                </a:lnTo>
                <a:lnTo>
                  <a:pt x="4241255" y="917172"/>
                </a:lnTo>
                <a:lnTo>
                  <a:pt x="0" y="91717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553760" y="5765340"/>
            <a:ext cx="6138780" cy="2745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39"/>
              </a:lnSpc>
            </a:pPr>
            <a:r>
              <a:rPr lang="en-US" sz="2799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Our startup aims to provide affordable accommodation solutions for students by connecting them with available rooms through our user-friendly website. Property owners can register their rooms for students to view.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6974242">
            <a:off x="7520055" y="4134932"/>
            <a:ext cx="997565" cy="2017136"/>
          </a:xfrm>
          <a:custGeom>
            <a:avLst/>
            <a:gdLst/>
            <a:ahLst/>
            <a:cxnLst/>
            <a:rect r="r" b="b" t="t" l="l"/>
            <a:pathLst>
              <a:path h="2017136" w="997565">
                <a:moveTo>
                  <a:pt x="0" y="0"/>
                </a:moveTo>
                <a:lnTo>
                  <a:pt x="997565" y="0"/>
                </a:lnTo>
                <a:lnTo>
                  <a:pt x="997565" y="2017136"/>
                </a:lnTo>
                <a:lnTo>
                  <a:pt x="0" y="201713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2257917"/>
            <a:ext cx="8115300" cy="809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6000">
                <a:solidFill>
                  <a:srgbClr val="000000"/>
                </a:solidFill>
                <a:latin typeface="Shrikhand"/>
                <a:ea typeface="Shrikhand"/>
                <a:cs typeface="Shrikhand"/>
                <a:sym typeface="Shrikhand"/>
              </a:rPr>
              <a:t>Introduction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028700" y="1028700"/>
            <a:ext cx="4581736" cy="627882"/>
            <a:chOff x="0" y="0"/>
            <a:chExt cx="6108981" cy="83717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37176" cy="837176"/>
            </a:xfrm>
            <a:custGeom>
              <a:avLst/>
              <a:gdLst/>
              <a:ahLst/>
              <a:cxnLst/>
              <a:rect r="r" b="b" t="t" l="l"/>
              <a:pathLst>
                <a:path h="837176" w="837176">
                  <a:moveTo>
                    <a:pt x="0" y="0"/>
                  </a:moveTo>
                  <a:lnTo>
                    <a:pt x="837176" y="0"/>
                  </a:lnTo>
                  <a:lnTo>
                    <a:pt x="837176" y="837176"/>
                  </a:lnTo>
                  <a:lnTo>
                    <a:pt x="0" y="83717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0" id="10"/>
            <p:cNvSpPr txBox="true"/>
            <p:nvPr/>
          </p:nvSpPr>
          <p:spPr>
            <a:xfrm rot="0">
              <a:off x="1324211" y="19445"/>
              <a:ext cx="4784770" cy="63343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057"/>
                </a:lnSpc>
                <a:spcBef>
                  <a:spcPct val="0"/>
                </a:spcBef>
              </a:pPr>
              <a:r>
                <a:rPr lang="en-US" sz="2898">
                  <a:solidFill>
                    <a:srgbClr val="000000"/>
                  </a:solidFill>
                  <a:latin typeface="TT Commons Pro Bold"/>
                  <a:ea typeface="TT Commons Pro Bold"/>
                  <a:cs typeface="TT Commons Pro Bold"/>
                  <a:sym typeface="TT Commons Pro Bold"/>
                </a:rPr>
                <a:t>Room Adda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028700"/>
            <a:ext cx="10979144" cy="13620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799"/>
              </a:lnSpc>
            </a:pPr>
            <a:r>
              <a:rPr lang="en-US" sz="8999">
                <a:solidFill>
                  <a:srgbClr val="000000"/>
                </a:solidFill>
                <a:latin typeface="Shrikhand"/>
                <a:ea typeface="Shrikhand"/>
                <a:cs typeface="Shrikhand"/>
                <a:sym typeface="Shrikhand"/>
              </a:rPr>
              <a:t>Size of the Market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830741" y="3513111"/>
            <a:ext cx="5965377" cy="5805671"/>
            <a:chOff x="0" y="0"/>
            <a:chExt cx="7953836" cy="7740894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7953836" cy="7740894"/>
              <a:chOff x="0" y="0"/>
              <a:chExt cx="6350000" cy="6350041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6350000" cy="6350041"/>
              </a:xfrm>
              <a:custGeom>
                <a:avLst/>
                <a:gdLst/>
                <a:ahLst/>
                <a:cxnLst/>
                <a:rect r="r" b="b" t="t" l="l"/>
                <a:pathLst>
                  <a:path h="6350041" w="6350000">
                    <a:moveTo>
                      <a:pt x="3175000" y="0"/>
                    </a:moveTo>
                    <a:cubicBezTo>
                      <a:pt x="1421496" y="0"/>
                      <a:pt x="0" y="1421505"/>
                      <a:pt x="0" y="3175020"/>
                    </a:cubicBezTo>
                    <a:cubicBezTo>
                      <a:pt x="0" y="4928536"/>
                      <a:pt x="1421496" y="6350041"/>
                      <a:pt x="3175000" y="6350041"/>
                    </a:cubicBezTo>
                    <a:cubicBezTo>
                      <a:pt x="4928504" y="6350041"/>
                      <a:pt x="6350000" y="4928536"/>
                      <a:pt x="6350000" y="3175020"/>
                    </a:cubicBezTo>
                    <a:cubicBezTo>
                      <a:pt x="6350000" y="1421505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2A508D"/>
              </a:solidFill>
            </p:spPr>
          </p:sp>
        </p:grpSp>
        <p:grpSp>
          <p:nvGrpSpPr>
            <p:cNvPr name="Group 6" id="6"/>
            <p:cNvGrpSpPr/>
            <p:nvPr/>
          </p:nvGrpSpPr>
          <p:grpSpPr>
            <a:xfrm rot="0">
              <a:off x="990250" y="1767559"/>
              <a:ext cx="5973335" cy="5973335"/>
              <a:chOff x="0" y="0"/>
              <a:chExt cx="6350000" cy="635000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3677DF"/>
              </a:solidFill>
            </p:spPr>
          </p:sp>
        </p:grpSp>
        <p:grpSp>
          <p:nvGrpSpPr>
            <p:cNvPr name="Group 8" id="8"/>
            <p:cNvGrpSpPr/>
            <p:nvPr/>
          </p:nvGrpSpPr>
          <p:grpSpPr>
            <a:xfrm rot="0">
              <a:off x="2093606" y="3974270"/>
              <a:ext cx="3766624" cy="3766624"/>
              <a:chOff x="0" y="0"/>
              <a:chExt cx="6350000" cy="6350000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DDE1FF"/>
              </a:solidFill>
            </p:spPr>
          </p:sp>
        </p:grpSp>
        <p:sp>
          <p:nvSpPr>
            <p:cNvPr name="TextBox 10" id="10"/>
            <p:cNvSpPr txBox="true"/>
            <p:nvPr/>
          </p:nvSpPr>
          <p:spPr>
            <a:xfrm rot="0">
              <a:off x="2468679" y="813550"/>
              <a:ext cx="3016478" cy="5181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119"/>
                </a:lnSpc>
              </a:pPr>
              <a:r>
                <a:rPr lang="en-US" sz="2399">
                  <a:solidFill>
                    <a:srgbClr val="FFFFFF"/>
                  </a:solidFill>
                  <a:latin typeface="TT Commons Pro Bold"/>
                  <a:ea typeface="TT Commons Pro Bold"/>
                  <a:cs typeface="TT Commons Pro Bold"/>
                  <a:sym typeface="TT Commons Pro Bold"/>
                </a:rPr>
                <a:t>350 Billion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2468679" y="5471625"/>
              <a:ext cx="3016478" cy="5181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119"/>
                </a:lnSpc>
              </a:pPr>
              <a:r>
                <a:rPr lang="en-US" sz="2399">
                  <a:solidFill>
                    <a:srgbClr val="000000"/>
                  </a:solidFill>
                  <a:latin typeface="TT Commons Pro Bold"/>
                  <a:ea typeface="TT Commons Pro Bold"/>
                  <a:cs typeface="TT Commons Pro Bold"/>
                  <a:sym typeface="TT Commons Pro Bold"/>
                </a:rPr>
                <a:t>1 Billion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2468679" y="2777707"/>
              <a:ext cx="3016478" cy="5181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119"/>
                </a:lnSpc>
              </a:pPr>
              <a:r>
                <a:rPr lang="en-US" sz="2399">
                  <a:solidFill>
                    <a:srgbClr val="FFFFFF"/>
                  </a:solidFill>
                  <a:latin typeface="TT Commons Pro Bold"/>
                  <a:ea typeface="TT Commons Pro Bold"/>
                  <a:cs typeface="TT Commons Pro Bold"/>
                  <a:sym typeface="TT Commons Pro Bold"/>
                </a:rPr>
                <a:t>205 Billion</a:t>
              </a: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9934799" y="4360955"/>
            <a:ext cx="510050" cy="454408"/>
          </a:xfrm>
          <a:custGeom>
            <a:avLst/>
            <a:gdLst/>
            <a:ahLst/>
            <a:cxnLst/>
            <a:rect r="r" b="b" t="t" l="l"/>
            <a:pathLst>
              <a:path h="454408" w="510050">
                <a:moveTo>
                  <a:pt x="0" y="0"/>
                </a:moveTo>
                <a:lnTo>
                  <a:pt x="510050" y="0"/>
                </a:lnTo>
                <a:lnTo>
                  <a:pt x="510050" y="454409"/>
                </a:lnTo>
                <a:lnTo>
                  <a:pt x="0" y="4544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9934799" y="6415928"/>
            <a:ext cx="510050" cy="454408"/>
          </a:xfrm>
          <a:custGeom>
            <a:avLst/>
            <a:gdLst/>
            <a:ahLst/>
            <a:cxnLst/>
            <a:rect r="r" b="b" t="t" l="l"/>
            <a:pathLst>
              <a:path h="454408" w="510050">
                <a:moveTo>
                  <a:pt x="0" y="0"/>
                </a:moveTo>
                <a:lnTo>
                  <a:pt x="510050" y="0"/>
                </a:lnTo>
                <a:lnTo>
                  <a:pt x="510050" y="454409"/>
                </a:lnTo>
                <a:lnTo>
                  <a:pt x="0" y="4544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9934799" y="8183593"/>
            <a:ext cx="510050" cy="454408"/>
          </a:xfrm>
          <a:custGeom>
            <a:avLst/>
            <a:gdLst/>
            <a:ahLst/>
            <a:cxnLst/>
            <a:rect r="r" b="b" t="t" l="l"/>
            <a:pathLst>
              <a:path h="454408" w="510050">
                <a:moveTo>
                  <a:pt x="0" y="0"/>
                </a:moveTo>
                <a:lnTo>
                  <a:pt x="510050" y="0"/>
                </a:lnTo>
                <a:lnTo>
                  <a:pt x="510050" y="454408"/>
                </a:lnTo>
                <a:lnTo>
                  <a:pt x="0" y="4544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2397166">
            <a:off x="1868102" y="3047271"/>
            <a:ext cx="744715" cy="1505858"/>
          </a:xfrm>
          <a:custGeom>
            <a:avLst/>
            <a:gdLst/>
            <a:ahLst/>
            <a:cxnLst/>
            <a:rect r="r" b="b" t="t" l="l"/>
            <a:pathLst>
              <a:path h="1505858" w="744715">
                <a:moveTo>
                  <a:pt x="0" y="0"/>
                </a:moveTo>
                <a:lnTo>
                  <a:pt x="744716" y="0"/>
                </a:lnTo>
                <a:lnTo>
                  <a:pt x="744716" y="1505858"/>
                </a:lnTo>
                <a:lnTo>
                  <a:pt x="0" y="150585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7230696" y="2156800"/>
            <a:ext cx="5227494" cy="218604"/>
          </a:xfrm>
          <a:custGeom>
            <a:avLst/>
            <a:gdLst/>
            <a:ahLst/>
            <a:cxnLst/>
            <a:rect r="r" b="b" t="t" l="l"/>
            <a:pathLst>
              <a:path h="218604" w="5227494">
                <a:moveTo>
                  <a:pt x="0" y="0"/>
                </a:moveTo>
                <a:lnTo>
                  <a:pt x="5227494" y="0"/>
                </a:lnTo>
                <a:lnTo>
                  <a:pt x="5227494" y="218604"/>
                </a:lnTo>
                <a:lnTo>
                  <a:pt x="0" y="21860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10697061" y="4587912"/>
            <a:ext cx="6562239" cy="555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50"/>
              </a:lnSpc>
            </a:pPr>
            <a:r>
              <a:rPr lang="en-US" sz="3500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₹350</a:t>
            </a:r>
            <a:r>
              <a:rPr lang="en-US" sz="3500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 Billion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0697061" y="3994719"/>
            <a:ext cx="6562239" cy="398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20"/>
              </a:lnSpc>
            </a:pPr>
            <a:r>
              <a:rPr lang="en-US" sz="2400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Total Available Market (TAM):</a:t>
            </a:r>
            <a:r>
              <a:rPr lang="en-US" sz="2400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 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0697061" y="6615654"/>
            <a:ext cx="6562239" cy="555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50"/>
              </a:lnSpc>
            </a:pPr>
            <a:r>
              <a:rPr lang="en-US" sz="3500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₹205</a:t>
            </a:r>
            <a:r>
              <a:rPr lang="en-US" sz="3500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 Billion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0697061" y="6022461"/>
            <a:ext cx="6562239" cy="398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20"/>
              </a:lnSpc>
            </a:pPr>
            <a:r>
              <a:rPr lang="en-US" sz="2400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Serviceable Available Market (SAM):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0697061" y="8410624"/>
            <a:ext cx="6562239" cy="555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50"/>
              </a:lnSpc>
            </a:pPr>
            <a:r>
              <a:rPr lang="en-US" sz="3500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₹1</a:t>
            </a:r>
            <a:r>
              <a:rPr lang="en-US" sz="3500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 Billion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0697061" y="7817431"/>
            <a:ext cx="6562239" cy="398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20"/>
              </a:lnSpc>
            </a:pPr>
            <a:r>
              <a:rPr lang="en-US" sz="2400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Serviceable Obtainable Market (SOM)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4398465" y="1520816"/>
            <a:ext cx="2860835" cy="1397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799"/>
              </a:lnSpc>
              <a:spcBef>
                <a:spcPct val="0"/>
              </a:spcBef>
            </a:pPr>
            <a:r>
              <a:rPr lang="en-US" sz="1999" u="none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average annual spending on student accommodation is assumed ₹30,000</a:t>
            </a:r>
          </a:p>
        </p:txBody>
      </p:sp>
      <p:grpSp>
        <p:nvGrpSpPr>
          <p:cNvPr name="Group 25" id="25"/>
          <p:cNvGrpSpPr/>
          <p:nvPr/>
        </p:nvGrpSpPr>
        <p:grpSpPr>
          <a:xfrm rot="0">
            <a:off x="1028700" y="2289934"/>
            <a:ext cx="4581736" cy="627882"/>
            <a:chOff x="0" y="0"/>
            <a:chExt cx="6108981" cy="837176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837176" cy="837176"/>
            </a:xfrm>
            <a:custGeom>
              <a:avLst/>
              <a:gdLst/>
              <a:ahLst/>
              <a:cxnLst/>
              <a:rect r="r" b="b" t="t" l="l"/>
              <a:pathLst>
                <a:path h="837176" w="837176">
                  <a:moveTo>
                    <a:pt x="0" y="0"/>
                  </a:moveTo>
                  <a:lnTo>
                    <a:pt x="837176" y="0"/>
                  </a:lnTo>
                  <a:lnTo>
                    <a:pt x="837176" y="837176"/>
                  </a:lnTo>
                  <a:lnTo>
                    <a:pt x="0" y="83717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27" id="27"/>
            <p:cNvSpPr txBox="true"/>
            <p:nvPr/>
          </p:nvSpPr>
          <p:spPr>
            <a:xfrm rot="0">
              <a:off x="1324211" y="19445"/>
              <a:ext cx="4784770" cy="63343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057"/>
                </a:lnSpc>
                <a:spcBef>
                  <a:spcPct val="0"/>
                </a:spcBef>
              </a:pPr>
              <a:r>
                <a:rPr lang="en-US" sz="2898">
                  <a:solidFill>
                    <a:srgbClr val="000000"/>
                  </a:solidFill>
                  <a:latin typeface="TT Commons Pro Bold"/>
                  <a:ea typeface="TT Commons Pro Bold"/>
                  <a:cs typeface="TT Commons Pro Bold"/>
                  <a:sym typeface="TT Commons Pro Bold"/>
                </a:rPr>
                <a:t>Room Adda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A508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55772">
            <a:off x="387932" y="7407210"/>
            <a:ext cx="3742447" cy="3970766"/>
          </a:xfrm>
          <a:custGeom>
            <a:avLst/>
            <a:gdLst/>
            <a:ahLst/>
            <a:cxnLst/>
            <a:rect r="r" b="b" t="t" l="l"/>
            <a:pathLst>
              <a:path h="3970766" w="3742447">
                <a:moveTo>
                  <a:pt x="0" y="0"/>
                </a:moveTo>
                <a:lnTo>
                  <a:pt x="3742447" y="0"/>
                </a:lnTo>
                <a:lnTo>
                  <a:pt x="3742447" y="3970766"/>
                </a:lnTo>
                <a:lnTo>
                  <a:pt x="0" y="39707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3062261">
            <a:off x="14094953" y="-291929"/>
            <a:ext cx="3412449" cy="3620636"/>
          </a:xfrm>
          <a:custGeom>
            <a:avLst/>
            <a:gdLst/>
            <a:ahLst/>
            <a:cxnLst/>
            <a:rect r="r" b="b" t="t" l="l"/>
            <a:pathLst>
              <a:path h="3620636" w="3412449">
                <a:moveTo>
                  <a:pt x="0" y="0"/>
                </a:moveTo>
                <a:lnTo>
                  <a:pt x="3412449" y="0"/>
                </a:lnTo>
                <a:lnTo>
                  <a:pt x="3412449" y="3620636"/>
                </a:lnTo>
                <a:lnTo>
                  <a:pt x="0" y="36206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aphicFrame>
        <p:nvGraphicFramePr>
          <p:cNvPr name="Table 4" id="4"/>
          <p:cNvGraphicFramePr>
            <a:graphicFrameLocks noGrp="true"/>
          </p:cNvGraphicFramePr>
          <p:nvPr/>
        </p:nvGraphicFramePr>
        <p:xfrm>
          <a:off x="1028700" y="1518389"/>
          <a:ext cx="16230600" cy="7211777"/>
        </p:xfrm>
        <a:graphic>
          <a:graphicData uri="http://schemas.openxmlformats.org/drawingml/2006/table">
            <a:tbl>
              <a:tblPr/>
              <a:tblGrid>
                <a:gridCol w="8115300"/>
                <a:gridCol w="8115300"/>
              </a:tblGrid>
              <a:tr h="122838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900"/>
                        </a:lnSpc>
                        <a:defRPr/>
                      </a:pPr>
                      <a:r>
                        <a:rPr lang="en-US" sz="3500">
                          <a:solidFill>
                            <a:srgbClr val="FFFFFF"/>
                          </a:solidFill>
                          <a:latin typeface="Shrikhand"/>
                          <a:ea typeface="Shrikhand"/>
                          <a:cs typeface="Shrikhand"/>
                          <a:sym typeface="Shrikhand"/>
                        </a:rPr>
                        <a:t>Direct Competitors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3677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3677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3677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3677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77D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900"/>
                        </a:lnSpc>
                        <a:defRPr/>
                      </a:pPr>
                      <a:r>
                        <a:rPr lang="en-US" sz="3500">
                          <a:solidFill>
                            <a:srgbClr val="FFFFFF"/>
                          </a:solidFill>
                          <a:latin typeface="Shrikhand"/>
                          <a:ea typeface="Shrikhand"/>
                          <a:cs typeface="Shrikhand"/>
                          <a:sym typeface="Shrikhand"/>
                        </a:rPr>
                        <a:t>Indirect Competitors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3677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3677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3677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3677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77DF"/>
                    </a:solidFill>
                  </a:tcPr>
                </a:tc>
              </a:tr>
              <a:tr h="5983398">
                <a:tc>
                  <a:txBody>
                    <a:bodyPr anchor="t" rtlCol="false"/>
                    <a:lstStyle/>
                    <a:p>
                      <a:pPr algn="l" marL="647700" indent="-323850" lvl="1">
                        <a:lnSpc>
                          <a:spcPts val="4200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TT Commons Pro"/>
                          <a:ea typeface="TT Commons Pro"/>
                          <a:cs typeface="TT Commons Pro"/>
                          <a:sym typeface="TT Commons Pro"/>
                        </a:rPr>
                        <a:t>OYO Life</a:t>
                      </a:r>
                      <a:endParaRPr lang="en-US" sz="1100"/>
                    </a:p>
                    <a:p>
                      <a:pPr algn="l" marL="647700" indent="-323850" lvl="1">
                        <a:lnSpc>
                          <a:spcPts val="4200"/>
                        </a:lnSpc>
                        <a:buFont typeface="Arial"/>
                        <a:buChar char="•"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TT Commons Pro"/>
                          <a:ea typeface="TT Commons Pro"/>
                          <a:cs typeface="TT Commons Pro"/>
                          <a:sym typeface="TT Commons Pro"/>
                        </a:rPr>
                        <a:t>Stanza Living</a:t>
                      </a:r>
                    </a:p>
                    <a:p>
                      <a:pPr algn="l" marL="647700" indent="-323850" lvl="1">
                        <a:lnSpc>
                          <a:spcPts val="4200"/>
                        </a:lnSpc>
                        <a:buFont typeface="Arial"/>
                        <a:buChar char="•"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TT Commons Pro"/>
                          <a:ea typeface="TT Commons Pro"/>
                          <a:cs typeface="TT Commons Pro"/>
                          <a:sym typeface="TT Commons Pro"/>
                        </a:rPr>
                        <a:t>Nestaway</a:t>
                      </a:r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3677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3677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3677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3677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 marL="647700" indent="-323850" lvl="1">
                        <a:lnSpc>
                          <a:spcPts val="4200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TT Commons Pro"/>
                          <a:ea typeface="TT Commons Pro"/>
                          <a:cs typeface="TT Commons Pro"/>
                          <a:sym typeface="TT Commons Pro"/>
                        </a:rPr>
                        <a:t>Facebook Marketplace</a:t>
                      </a:r>
                      <a:endParaRPr lang="en-US" sz="1100"/>
                    </a:p>
                    <a:p>
                      <a:pPr algn="l" marL="647700" indent="-323850" lvl="1">
                        <a:lnSpc>
                          <a:spcPts val="4200"/>
                        </a:lnSpc>
                        <a:buFont typeface="Arial"/>
                        <a:buChar char="•"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TT Commons Pro"/>
                          <a:ea typeface="TT Commons Pro"/>
                          <a:cs typeface="TT Commons Pro"/>
                          <a:sym typeface="TT Commons Pro"/>
                        </a:rPr>
                        <a:t>99acres</a:t>
                      </a:r>
                    </a:p>
                    <a:p>
                      <a:pPr algn="l" marL="647700" indent="-323850" lvl="1">
                        <a:lnSpc>
                          <a:spcPts val="4200"/>
                        </a:lnSpc>
                        <a:buFont typeface="Arial"/>
                        <a:buChar char="•"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TT Commons Pro"/>
                          <a:ea typeface="TT Commons Pro"/>
                          <a:cs typeface="TT Commons Pro"/>
                          <a:sym typeface="TT Commons Pro"/>
                        </a:rPr>
                        <a:t>MagicBricks</a:t>
                      </a: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3677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3677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3677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3677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name="TextBox 5" id="5"/>
          <p:cNvSpPr txBox="true"/>
          <p:nvPr/>
        </p:nvSpPr>
        <p:spPr>
          <a:xfrm rot="0">
            <a:off x="7174679" y="9306794"/>
            <a:ext cx="3938642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 u="none">
                <a:solidFill>
                  <a:srgbClr val="FFFFFF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Back to Agenda Page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028700" y="714759"/>
            <a:ext cx="4581736" cy="627882"/>
            <a:chOff x="0" y="0"/>
            <a:chExt cx="6108981" cy="83717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37176" cy="837176"/>
            </a:xfrm>
            <a:custGeom>
              <a:avLst/>
              <a:gdLst/>
              <a:ahLst/>
              <a:cxnLst/>
              <a:rect r="r" b="b" t="t" l="l"/>
              <a:pathLst>
                <a:path h="837176" w="837176">
                  <a:moveTo>
                    <a:pt x="0" y="0"/>
                  </a:moveTo>
                  <a:lnTo>
                    <a:pt x="837176" y="0"/>
                  </a:lnTo>
                  <a:lnTo>
                    <a:pt x="837176" y="837176"/>
                  </a:lnTo>
                  <a:lnTo>
                    <a:pt x="0" y="83717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8" id="8"/>
            <p:cNvSpPr txBox="true"/>
            <p:nvPr/>
          </p:nvSpPr>
          <p:spPr>
            <a:xfrm rot="0">
              <a:off x="1324211" y="19445"/>
              <a:ext cx="4784770" cy="63343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057"/>
                </a:lnSpc>
                <a:spcBef>
                  <a:spcPct val="0"/>
                </a:spcBef>
              </a:pPr>
              <a:r>
                <a:rPr lang="en-US" sz="2898">
                  <a:solidFill>
                    <a:srgbClr val="FFFFFF"/>
                  </a:solidFill>
                  <a:latin typeface="TT Commons Pro Bold"/>
                  <a:ea typeface="TT Commons Pro Bold"/>
                  <a:cs typeface="TT Commons Pro Bold"/>
                  <a:sym typeface="TT Commons Pro Bold"/>
                </a:rPr>
                <a:t>Room Adda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DE1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709445" y="599618"/>
          <a:ext cx="16869110" cy="8658682"/>
        </p:xfrm>
        <a:graphic>
          <a:graphicData uri="http://schemas.openxmlformats.org/drawingml/2006/table">
            <a:tbl>
              <a:tblPr/>
              <a:tblGrid>
                <a:gridCol w="8470028"/>
                <a:gridCol w="8399082"/>
              </a:tblGrid>
              <a:tr h="454388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900"/>
                        </a:lnSpc>
                        <a:defRPr/>
                      </a:pPr>
                      <a:r>
                        <a:rPr lang="en-US" sz="3500">
                          <a:solidFill>
                            <a:srgbClr val="000000"/>
                          </a:solidFill>
                          <a:latin typeface="TT Commons Pro Bold"/>
                          <a:ea typeface="TT Commons Pro Bold"/>
                          <a:cs typeface="TT Commons Pro Bold"/>
                          <a:sym typeface="TT Commons Pro Bold"/>
                        </a:rPr>
                        <a:t>1 Affordability</a:t>
                      </a:r>
                      <a:endParaRPr lang="en-US" sz="1100"/>
                    </a:p>
                    <a:p>
                      <a:pPr algn="ctr">
                        <a:lnSpc>
                          <a:spcPts val="3919"/>
                        </a:lnSpc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TT Commons Pro"/>
                          <a:ea typeface="TT Commons Pro"/>
                          <a:cs typeface="TT Commons Pro"/>
                          <a:sym typeface="TT Commons Pro"/>
                        </a:rPr>
                        <a:t>Our pricing model is highly cost-efficient, with listing fees significantly lower than competitors, making it accessible to budget-conscious students.</a:t>
                      </a:r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3677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3677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3677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3677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900"/>
                        </a:lnSpc>
                        <a:defRPr/>
                      </a:pPr>
                      <a:r>
                        <a:rPr lang="en-US" sz="3500">
                          <a:solidFill>
                            <a:srgbClr val="000000"/>
                          </a:solidFill>
                          <a:latin typeface="TT Commons Pro Bold"/>
                          <a:ea typeface="TT Commons Pro Bold"/>
                          <a:cs typeface="TT Commons Pro Bold"/>
                          <a:sym typeface="TT Commons Pro Bold"/>
                        </a:rPr>
                        <a:t>2 </a:t>
                      </a:r>
                      <a:r>
                        <a:rPr lang="en-US" sz="3500">
                          <a:solidFill>
                            <a:srgbClr val="000000"/>
                          </a:solidFill>
                          <a:latin typeface="TT Commons Pro Bold"/>
                          <a:ea typeface="TT Commons Pro Bold"/>
                          <a:cs typeface="TT Commons Pro Bold"/>
                          <a:sym typeface="TT Commons Pro Bold"/>
                        </a:rPr>
                        <a:t>User-Friendly and Scalable Platform</a:t>
                      </a:r>
                      <a:endParaRPr lang="en-US" sz="1100"/>
                    </a:p>
                    <a:p>
                      <a:pPr algn="ctr">
                        <a:lnSpc>
                          <a:spcPts val="3919"/>
                        </a:lnSpc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TT Commons Pro"/>
                          <a:ea typeface="TT Commons Pro"/>
                          <a:cs typeface="TT Commons Pro"/>
                          <a:sym typeface="TT Commons Pro"/>
                        </a:rPr>
                        <a:t>Our website allows landlords to easily upload photos and manage listings independently, enabling rapid scalability and efficient management.</a:t>
                      </a: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3677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3677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3677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3677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1480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900"/>
                        </a:lnSpc>
                        <a:defRPr/>
                      </a:pPr>
                      <a:r>
                        <a:rPr lang="en-US" sz="3500">
                          <a:solidFill>
                            <a:srgbClr val="000000"/>
                          </a:solidFill>
                          <a:latin typeface="TT Commons Pro Bold"/>
                          <a:ea typeface="TT Commons Pro Bold"/>
                          <a:cs typeface="TT Commons Pro Bold"/>
                          <a:sym typeface="TT Commons Pro Bold"/>
                        </a:rPr>
                        <a:t>3 </a:t>
                      </a:r>
                      <a:r>
                        <a:rPr lang="en-US" sz="3500">
                          <a:solidFill>
                            <a:srgbClr val="000000"/>
                          </a:solidFill>
                          <a:latin typeface="TT Commons Pro Bold"/>
                          <a:ea typeface="TT Commons Pro Bold"/>
                          <a:cs typeface="TT Commons Pro Bold"/>
                          <a:sym typeface="TT Commons Pro Bold"/>
                        </a:rPr>
                        <a:t>Dedicated Student Focus</a:t>
                      </a:r>
                      <a:endParaRPr lang="en-US" sz="1100"/>
                    </a:p>
                    <a:p>
                      <a:pPr algn="ctr">
                        <a:lnSpc>
                          <a:spcPts val="3919"/>
                        </a:lnSpc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TT Commons Pro"/>
                          <a:ea typeface="TT Commons Pro"/>
                          <a:cs typeface="TT Commons Pro"/>
                          <a:sym typeface="TT Commons Pro"/>
                        </a:rPr>
                        <a:t>Exclusively focused on student accommodation, our platform provides tailored services and features specifically for students</a:t>
                      </a:r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3677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3677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3677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3677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900"/>
                        </a:lnSpc>
                        <a:defRPr/>
                      </a:pPr>
                      <a:r>
                        <a:rPr lang="en-US" sz="3500">
                          <a:solidFill>
                            <a:srgbClr val="000000"/>
                          </a:solidFill>
                          <a:latin typeface="TT Commons Pro Bold"/>
                          <a:ea typeface="TT Commons Pro Bold"/>
                          <a:cs typeface="TT Commons Pro Bold"/>
                          <a:sym typeface="TT Commons Pro Bold"/>
                        </a:rPr>
                        <a:t>4 Flexible Pricing Plans</a:t>
                      </a:r>
                      <a:endParaRPr lang="en-US" sz="1100"/>
                    </a:p>
                    <a:p>
                      <a:pPr algn="ctr">
                        <a:lnSpc>
                          <a:spcPts val="3919"/>
                        </a:lnSpc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TT Commons Pro"/>
                          <a:ea typeface="TT Commons Pro"/>
                          <a:cs typeface="TT Commons Pro"/>
                          <a:sym typeface="TT Commons Pro"/>
                        </a:rPr>
                        <a:t>We offer two listing plans: a small upfront fee or a higher fee only upon successful booking, catering to different property owner needs.</a:t>
                      </a: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3677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3677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3677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3677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name="Group 3" id="3"/>
          <p:cNvGrpSpPr/>
          <p:nvPr/>
        </p:nvGrpSpPr>
        <p:grpSpPr>
          <a:xfrm rot="0">
            <a:off x="1028700" y="1028700"/>
            <a:ext cx="4581736" cy="627882"/>
            <a:chOff x="0" y="0"/>
            <a:chExt cx="6108981" cy="83717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37176" cy="837176"/>
            </a:xfrm>
            <a:custGeom>
              <a:avLst/>
              <a:gdLst/>
              <a:ahLst/>
              <a:cxnLst/>
              <a:rect r="r" b="b" t="t" l="l"/>
              <a:pathLst>
                <a:path h="837176" w="837176">
                  <a:moveTo>
                    <a:pt x="0" y="0"/>
                  </a:moveTo>
                  <a:lnTo>
                    <a:pt x="837176" y="0"/>
                  </a:lnTo>
                  <a:lnTo>
                    <a:pt x="837176" y="837176"/>
                  </a:lnTo>
                  <a:lnTo>
                    <a:pt x="0" y="83717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5" id="5"/>
            <p:cNvSpPr txBox="true"/>
            <p:nvPr/>
          </p:nvSpPr>
          <p:spPr>
            <a:xfrm rot="0">
              <a:off x="1324211" y="19445"/>
              <a:ext cx="4784770" cy="63343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057"/>
                </a:lnSpc>
                <a:spcBef>
                  <a:spcPct val="0"/>
                </a:spcBef>
              </a:pPr>
              <a:r>
                <a:rPr lang="en-US" sz="2898">
                  <a:solidFill>
                    <a:srgbClr val="000000"/>
                  </a:solidFill>
                  <a:latin typeface="TT Commons Pro Bold"/>
                  <a:ea typeface="TT Commons Pro Bold"/>
                  <a:cs typeface="TT Commons Pro Bold"/>
                  <a:sym typeface="TT Commons Pro Bold"/>
                </a:rPr>
                <a:t>Room Adda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9144000" y="0"/>
            <a:ext cx="9144000" cy="10287000"/>
          </a:xfrm>
          <a:prstGeom prst="rect">
            <a:avLst/>
          </a:prstGeom>
          <a:solidFill>
            <a:srgbClr val="2A508D"/>
          </a:solidFill>
        </p:spPr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8988695" y="687039"/>
            <a:ext cx="9086246" cy="8220947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 rot="0">
            <a:off x="1028700" y="4942959"/>
            <a:ext cx="7091182" cy="1244834"/>
            <a:chOff x="0" y="0"/>
            <a:chExt cx="1172529" cy="20583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172529" cy="205834"/>
            </a:xfrm>
            <a:custGeom>
              <a:avLst/>
              <a:gdLst/>
              <a:ahLst/>
              <a:cxnLst/>
              <a:rect r="r" b="b" t="t" l="l"/>
              <a:pathLst>
                <a:path h="205834" w="1172529">
                  <a:moveTo>
                    <a:pt x="0" y="0"/>
                  </a:moveTo>
                  <a:lnTo>
                    <a:pt x="1172529" y="0"/>
                  </a:lnTo>
                  <a:lnTo>
                    <a:pt x="1172529" y="205834"/>
                  </a:lnTo>
                  <a:lnTo>
                    <a:pt x="0" y="205834"/>
                  </a:lnTo>
                  <a:close/>
                </a:path>
              </a:pathLst>
            </a:custGeom>
            <a:solidFill>
              <a:srgbClr val="DDE1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9525"/>
              <a:ext cx="1172529" cy="2153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sz="2799">
                  <a:solidFill>
                    <a:srgbClr val="000000"/>
                  </a:solidFill>
                  <a:latin typeface="TT Commons Pro Bold"/>
                  <a:ea typeface="TT Commons Pro Bold"/>
                  <a:cs typeface="TT Commons Pro Bold"/>
                  <a:sym typeface="TT Commons Pro Bold"/>
                </a:rPr>
                <a:t>₹3000 monthly revenue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028700" y="6478213"/>
            <a:ext cx="7091182" cy="1244834"/>
            <a:chOff x="0" y="0"/>
            <a:chExt cx="1172529" cy="20583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172529" cy="205834"/>
            </a:xfrm>
            <a:custGeom>
              <a:avLst/>
              <a:gdLst/>
              <a:ahLst/>
              <a:cxnLst/>
              <a:rect r="r" b="b" t="t" l="l"/>
              <a:pathLst>
                <a:path h="205834" w="1172529">
                  <a:moveTo>
                    <a:pt x="0" y="0"/>
                  </a:moveTo>
                  <a:lnTo>
                    <a:pt x="1172529" y="0"/>
                  </a:lnTo>
                  <a:lnTo>
                    <a:pt x="1172529" y="205834"/>
                  </a:lnTo>
                  <a:lnTo>
                    <a:pt x="0" y="205834"/>
                  </a:lnTo>
                  <a:close/>
                </a:path>
              </a:pathLst>
            </a:custGeom>
            <a:solidFill>
              <a:srgbClr val="DDE1F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9525"/>
              <a:ext cx="1172529" cy="2153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sz="2799">
                  <a:solidFill>
                    <a:srgbClr val="000000"/>
                  </a:solidFill>
                  <a:latin typeface="TT Commons Pro Bold"/>
                  <a:ea typeface="TT Commons Pro Bold"/>
                  <a:cs typeface="TT Commons Pro Bold"/>
                  <a:sym typeface="TT Commons Pro Bold"/>
                </a:rPr>
                <a:t>₹300 ave. revenue per customer</a:t>
              </a: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1058355">
            <a:off x="2995017" y="1705476"/>
            <a:ext cx="3158548" cy="975202"/>
          </a:xfrm>
          <a:custGeom>
            <a:avLst/>
            <a:gdLst/>
            <a:ahLst/>
            <a:cxnLst/>
            <a:rect r="r" b="b" t="t" l="l"/>
            <a:pathLst>
              <a:path h="975202" w="3158548">
                <a:moveTo>
                  <a:pt x="0" y="0"/>
                </a:moveTo>
                <a:lnTo>
                  <a:pt x="3158548" y="0"/>
                </a:lnTo>
                <a:lnTo>
                  <a:pt x="3158548" y="975202"/>
                </a:lnTo>
                <a:lnTo>
                  <a:pt x="0" y="97520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028700" y="1033483"/>
            <a:ext cx="7091182" cy="2614744"/>
            <a:chOff x="0" y="0"/>
            <a:chExt cx="9454909" cy="3486326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0" y="85725"/>
              <a:ext cx="9454909" cy="173037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9899"/>
                </a:lnSpc>
              </a:pPr>
              <a:r>
                <a:rPr lang="en-US" sz="8999" spc="-89">
                  <a:solidFill>
                    <a:srgbClr val="000000"/>
                  </a:solidFill>
                  <a:latin typeface="Shrikhand"/>
                  <a:ea typeface="Shrikhand"/>
                  <a:cs typeface="Shrikhand"/>
                  <a:sym typeface="Shrikhand"/>
                </a:rPr>
                <a:t>Traction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2447466"/>
              <a:ext cx="9454909" cy="10388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120"/>
                </a:lnSpc>
              </a:pPr>
              <a:r>
                <a:rPr lang="en-US" sz="2400">
                  <a:solidFill>
                    <a:srgbClr val="000000"/>
                  </a:solidFill>
                  <a:latin typeface="TT Commons Pro"/>
                  <a:ea typeface="TT Commons Pro"/>
                  <a:cs typeface="TT Commons Pro"/>
                  <a:sym typeface="TT Commons Pro"/>
                </a:rPr>
                <a:t>(Currently we only ad access to our local area</a:t>
              </a:r>
            </a:p>
            <a:p>
              <a:pPr algn="ctr">
                <a:lnSpc>
                  <a:spcPts val="3120"/>
                </a:lnSpc>
              </a:pPr>
              <a:r>
                <a:rPr lang="en-US" sz="2400">
                  <a:solidFill>
                    <a:srgbClr val="000000"/>
                  </a:solidFill>
                  <a:latin typeface="TT Commons Pro"/>
                  <a:ea typeface="TT Commons Pro"/>
                  <a:cs typeface="TT Commons Pro"/>
                  <a:sym typeface="TT Commons Pro"/>
                </a:rPr>
                <a:t>so traction generated is limited)</a:t>
              </a: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1746679" y="8918575"/>
            <a:ext cx="3938642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 u="none">
                <a:solidFill>
                  <a:srgbClr val="FFFFFF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Back to Agenda Page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-10571411">
            <a:off x="1347254" y="8646193"/>
            <a:ext cx="881394" cy="977968"/>
          </a:xfrm>
          <a:custGeom>
            <a:avLst/>
            <a:gdLst/>
            <a:ahLst/>
            <a:cxnLst/>
            <a:rect r="r" b="b" t="t" l="l"/>
            <a:pathLst>
              <a:path h="977968" w="881394">
                <a:moveTo>
                  <a:pt x="0" y="0"/>
                </a:moveTo>
                <a:lnTo>
                  <a:pt x="881394" y="0"/>
                </a:lnTo>
                <a:lnTo>
                  <a:pt x="881394" y="977968"/>
                </a:lnTo>
                <a:lnTo>
                  <a:pt x="0" y="97796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6" id="16"/>
          <p:cNvGrpSpPr/>
          <p:nvPr/>
        </p:nvGrpSpPr>
        <p:grpSpPr>
          <a:xfrm rot="0">
            <a:off x="1028700" y="621964"/>
            <a:ext cx="4581736" cy="627882"/>
            <a:chOff x="0" y="0"/>
            <a:chExt cx="6108981" cy="837176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37176" cy="837176"/>
            </a:xfrm>
            <a:custGeom>
              <a:avLst/>
              <a:gdLst/>
              <a:ahLst/>
              <a:cxnLst/>
              <a:rect r="r" b="b" t="t" l="l"/>
              <a:pathLst>
                <a:path h="837176" w="837176">
                  <a:moveTo>
                    <a:pt x="0" y="0"/>
                  </a:moveTo>
                  <a:lnTo>
                    <a:pt x="837176" y="0"/>
                  </a:lnTo>
                  <a:lnTo>
                    <a:pt x="837176" y="837176"/>
                  </a:lnTo>
                  <a:lnTo>
                    <a:pt x="0" y="83717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8" id="18"/>
            <p:cNvSpPr txBox="true"/>
            <p:nvPr/>
          </p:nvSpPr>
          <p:spPr>
            <a:xfrm rot="0">
              <a:off x="1324211" y="19445"/>
              <a:ext cx="4784770" cy="63343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057"/>
                </a:lnSpc>
                <a:spcBef>
                  <a:spcPct val="0"/>
                </a:spcBef>
              </a:pPr>
              <a:r>
                <a:rPr lang="en-US" sz="2898">
                  <a:solidFill>
                    <a:srgbClr val="000000"/>
                  </a:solidFill>
                  <a:latin typeface="TT Commons Pro Bold"/>
                  <a:ea typeface="TT Commons Pro Bold"/>
                  <a:cs typeface="TT Commons Pro Bold"/>
                  <a:sym typeface="TT Commons Pro Bold"/>
                </a:rPr>
                <a:t>Room Adda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A508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8110476" y="-646478"/>
            <a:ext cx="10528061" cy="9982416"/>
          </a:xfrm>
          <a:prstGeom prst="rect">
            <a:avLst/>
          </a:prstGeom>
        </p:spPr>
      </p:pic>
      <p:sp>
        <p:nvSpPr>
          <p:cNvPr name="Freeform 3" id="3"/>
          <p:cNvSpPr/>
          <p:nvPr/>
        </p:nvSpPr>
        <p:spPr>
          <a:xfrm flipH="false" flipV="false" rot="1143236">
            <a:off x="5586468" y="3129861"/>
            <a:ext cx="4344222" cy="1341279"/>
          </a:xfrm>
          <a:custGeom>
            <a:avLst/>
            <a:gdLst/>
            <a:ahLst/>
            <a:cxnLst/>
            <a:rect r="r" b="b" t="t" l="l"/>
            <a:pathLst>
              <a:path h="1341279" w="4344222">
                <a:moveTo>
                  <a:pt x="0" y="0"/>
                </a:moveTo>
                <a:lnTo>
                  <a:pt x="4344222" y="0"/>
                </a:lnTo>
                <a:lnTo>
                  <a:pt x="4344222" y="1341279"/>
                </a:lnTo>
                <a:lnTo>
                  <a:pt x="0" y="134127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028700" y="2040515"/>
            <a:ext cx="8115300" cy="5352088"/>
            <a:chOff x="0" y="0"/>
            <a:chExt cx="10820400" cy="7136117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0"/>
              <a:ext cx="10820400" cy="18160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0799"/>
                </a:lnSpc>
              </a:pPr>
              <a:r>
                <a:rPr lang="en-US" sz="8999">
                  <a:solidFill>
                    <a:srgbClr val="FFFFFF"/>
                  </a:solidFill>
                  <a:latin typeface="Shrikhand"/>
                  <a:ea typeface="Shrikhand"/>
                  <a:cs typeface="Shrikhand"/>
                  <a:sym typeface="Shrikhand"/>
                </a:rPr>
                <a:t>Use of Funds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3493757"/>
              <a:ext cx="9184612" cy="36423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518160" indent="-259080" lvl="1">
                <a:lnSpc>
                  <a:spcPts val="3120"/>
                </a:lnSpc>
                <a:buFont typeface="Arial"/>
                <a:buChar char="•"/>
              </a:pPr>
              <a:r>
                <a:rPr lang="en-US" sz="2400">
                  <a:solidFill>
                    <a:srgbClr val="FFFFFF"/>
                  </a:solidFill>
                  <a:latin typeface="TT Commons Pro"/>
                  <a:ea typeface="TT Commons Pro"/>
                  <a:cs typeface="TT Commons Pro"/>
                  <a:sym typeface="TT Commons Pro"/>
                </a:rPr>
                <a:t>40% on webste and applicattion development</a:t>
              </a:r>
            </a:p>
            <a:p>
              <a:pPr algn="l">
                <a:lnSpc>
                  <a:spcPts val="3120"/>
                </a:lnSpc>
              </a:pPr>
            </a:p>
            <a:p>
              <a:pPr algn="l" marL="518160" indent="-259080" lvl="1">
                <a:lnSpc>
                  <a:spcPts val="3120"/>
                </a:lnSpc>
                <a:buFont typeface="Arial"/>
                <a:buChar char="•"/>
              </a:pPr>
              <a:r>
                <a:rPr lang="en-US" sz="2400">
                  <a:solidFill>
                    <a:srgbClr val="FFFFFF"/>
                  </a:solidFill>
                  <a:latin typeface="TT Commons Pro"/>
                  <a:ea typeface="TT Commons Pro"/>
                  <a:cs typeface="TT Commons Pro"/>
                  <a:sym typeface="TT Commons Pro"/>
                </a:rPr>
                <a:t>30% on Marketing and Sales</a:t>
              </a:r>
            </a:p>
            <a:p>
              <a:pPr algn="l">
                <a:lnSpc>
                  <a:spcPts val="3120"/>
                </a:lnSpc>
              </a:pPr>
            </a:p>
            <a:p>
              <a:pPr algn="l" marL="518160" indent="-259080" lvl="1">
                <a:lnSpc>
                  <a:spcPts val="3120"/>
                </a:lnSpc>
                <a:buFont typeface="Arial"/>
                <a:buChar char="•"/>
              </a:pPr>
              <a:r>
                <a:rPr lang="en-US" sz="2400">
                  <a:solidFill>
                    <a:srgbClr val="FFFFFF"/>
                  </a:solidFill>
                  <a:latin typeface="TT Commons Pro"/>
                  <a:ea typeface="TT Commons Pro"/>
                  <a:cs typeface="TT Commons Pro"/>
                  <a:sym typeface="TT Commons Pro"/>
                </a:rPr>
                <a:t>15% on personnel</a:t>
              </a:r>
            </a:p>
            <a:p>
              <a:pPr algn="l">
                <a:lnSpc>
                  <a:spcPts val="3120"/>
                </a:lnSpc>
              </a:pPr>
            </a:p>
            <a:p>
              <a:pPr algn="l" marL="518160" indent="-259080" lvl="1">
                <a:lnSpc>
                  <a:spcPts val="3120"/>
                </a:lnSpc>
                <a:buFont typeface="Arial"/>
                <a:buChar char="•"/>
              </a:pPr>
              <a:r>
                <a:rPr lang="en-US" sz="2400">
                  <a:solidFill>
                    <a:srgbClr val="FFFFFF"/>
                  </a:solidFill>
                  <a:latin typeface="TT Commons Pro"/>
                  <a:ea typeface="TT Commons Pro"/>
                  <a:cs typeface="TT Commons Pro"/>
                  <a:sym typeface="TT Commons Pro"/>
                </a:rPr>
                <a:t>15% on  Reward and refer system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2499774"/>
              <a:ext cx="9454909" cy="60028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63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8459121">
            <a:off x="14878408" y="7510529"/>
            <a:ext cx="2025558" cy="1076078"/>
          </a:xfrm>
          <a:custGeom>
            <a:avLst/>
            <a:gdLst/>
            <a:ahLst/>
            <a:cxnLst/>
            <a:rect r="r" b="b" t="t" l="l"/>
            <a:pathLst>
              <a:path h="1076078" w="2025558">
                <a:moveTo>
                  <a:pt x="0" y="0"/>
                </a:moveTo>
                <a:lnTo>
                  <a:pt x="2025558" y="0"/>
                </a:lnTo>
                <a:lnTo>
                  <a:pt x="2025558" y="1076078"/>
                </a:lnTo>
                <a:lnTo>
                  <a:pt x="0" y="107607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904804" y="1412632"/>
            <a:ext cx="4581736" cy="627882"/>
            <a:chOff x="0" y="0"/>
            <a:chExt cx="6108981" cy="837176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37176" cy="837176"/>
            </a:xfrm>
            <a:custGeom>
              <a:avLst/>
              <a:gdLst/>
              <a:ahLst/>
              <a:cxnLst/>
              <a:rect r="r" b="b" t="t" l="l"/>
              <a:pathLst>
                <a:path h="837176" w="837176">
                  <a:moveTo>
                    <a:pt x="0" y="0"/>
                  </a:moveTo>
                  <a:lnTo>
                    <a:pt x="837176" y="0"/>
                  </a:lnTo>
                  <a:lnTo>
                    <a:pt x="837176" y="837176"/>
                  </a:lnTo>
                  <a:lnTo>
                    <a:pt x="0" y="83717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1" id="11"/>
            <p:cNvSpPr txBox="true"/>
            <p:nvPr/>
          </p:nvSpPr>
          <p:spPr>
            <a:xfrm rot="0">
              <a:off x="1324211" y="19445"/>
              <a:ext cx="4784770" cy="63343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057"/>
                </a:lnSpc>
                <a:spcBef>
                  <a:spcPct val="0"/>
                </a:spcBef>
              </a:pPr>
              <a:r>
                <a:rPr lang="en-US" sz="2898">
                  <a:solidFill>
                    <a:srgbClr val="FFFFFF"/>
                  </a:solidFill>
                  <a:latin typeface="TT Commons Pro Bold"/>
                  <a:ea typeface="TT Commons Pro Bold"/>
                  <a:cs typeface="TT Commons Pro Bold"/>
                  <a:sym typeface="TT Commons Pro Bold"/>
                </a:rPr>
                <a:t>Room Adda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DE1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717545">
            <a:off x="2772694" y="4110125"/>
            <a:ext cx="3412449" cy="3620636"/>
          </a:xfrm>
          <a:custGeom>
            <a:avLst/>
            <a:gdLst/>
            <a:ahLst/>
            <a:cxnLst/>
            <a:rect r="r" b="b" t="t" l="l"/>
            <a:pathLst>
              <a:path h="3620636" w="3412449">
                <a:moveTo>
                  <a:pt x="0" y="0"/>
                </a:moveTo>
                <a:lnTo>
                  <a:pt x="3412449" y="0"/>
                </a:lnTo>
                <a:lnTo>
                  <a:pt x="3412449" y="3620635"/>
                </a:lnTo>
                <a:lnTo>
                  <a:pt x="0" y="36206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785712" y="757252"/>
            <a:ext cx="924656" cy="1017121"/>
          </a:xfrm>
          <a:custGeom>
            <a:avLst/>
            <a:gdLst/>
            <a:ahLst/>
            <a:cxnLst/>
            <a:rect r="r" b="b" t="t" l="l"/>
            <a:pathLst>
              <a:path h="1017121" w="924656">
                <a:moveTo>
                  <a:pt x="0" y="0"/>
                </a:moveTo>
                <a:lnTo>
                  <a:pt x="924656" y="0"/>
                </a:lnTo>
                <a:lnTo>
                  <a:pt x="924656" y="1017121"/>
                </a:lnTo>
                <a:lnTo>
                  <a:pt x="0" y="101712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3967976"/>
            <a:ext cx="6900436" cy="1362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799"/>
              </a:lnSpc>
            </a:pPr>
            <a:r>
              <a:rPr lang="en-US" sz="8999">
                <a:solidFill>
                  <a:srgbClr val="000000"/>
                </a:solidFill>
                <a:latin typeface="Shrikhand"/>
                <a:ea typeface="Shrikhand"/>
                <a:cs typeface="Shrikhand"/>
                <a:sym typeface="Shrikhand"/>
              </a:rPr>
              <a:t>Thank You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009650" y="1028700"/>
            <a:ext cx="4581736" cy="627882"/>
            <a:chOff x="0" y="0"/>
            <a:chExt cx="6108981" cy="83717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37176" cy="837176"/>
            </a:xfrm>
            <a:custGeom>
              <a:avLst/>
              <a:gdLst/>
              <a:ahLst/>
              <a:cxnLst/>
              <a:rect r="r" b="b" t="t" l="l"/>
              <a:pathLst>
                <a:path h="837176" w="837176">
                  <a:moveTo>
                    <a:pt x="0" y="0"/>
                  </a:moveTo>
                  <a:lnTo>
                    <a:pt x="837176" y="0"/>
                  </a:lnTo>
                  <a:lnTo>
                    <a:pt x="837176" y="837176"/>
                  </a:lnTo>
                  <a:lnTo>
                    <a:pt x="0" y="83717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7" id="7"/>
            <p:cNvSpPr txBox="true"/>
            <p:nvPr/>
          </p:nvSpPr>
          <p:spPr>
            <a:xfrm rot="0">
              <a:off x="1324211" y="19445"/>
              <a:ext cx="4784770" cy="63343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057"/>
                </a:lnSpc>
                <a:spcBef>
                  <a:spcPct val="0"/>
                </a:spcBef>
              </a:pPr>
              <a:r>
                <a:rPr lang="en-US" sz="2898">
                  <a:solidFill>
                    <a:srgbClr val="000000"/>
                  </a:solidFill>
                  <a:latin typeface="TT Commons Pro Bold"/>
                  <a:ea typeface="TT Commons Pro Bold"/>
                  <a:cs typeface="TT Commons Pro Bold"/>
                  <a:sym typeface="TT Commons Pro Bold"/>
                </a:rPr>
                <a:t>Room Adda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DAGIqgaLUGw</dc:identifier>
  <dcterms:modified xsi:type="dcterms:W3CDTF">2011-08-01T06:04:30Z</dcterms:modified>
  <cp:revision>1</cp:revision>
  <dc:title>Purple Blue Scribbles and Doodles Pitch Deck Business Presentation</dc:title>
</cp:coreProperties>
</file>