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67" r:id="rId6"/>
    <p:sldId id="261" r:id="rId7"/>
    <p:sldId id="262" r:id="rId8"/>
    <p:sldId id="264" r:id="rId9"/>
    <p:sldId id="263" r:id="rId10"/>
    <p:sldId id="265" r:id="rId11"/>
    <p:sldId id="270" r:id="rId12"/>
    <p:sldId id="269" r:id="rId13"/>
    <p:sldId id="272" r:id="rId14"/>
    <p:sldId id="271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B12B1-9E54-40F2-93E7-D81698629812}" v="2310" dt="2022-07-21T12:07:35.500"/>
    <p1510:client id="{07F635F3-43F5-8EF1-908A-C4672EE732C3}" v="122" dt="2022-07-20T12:55:12.545"/>
    <p1510:client id="{E7814005-BF3D-47BC-A411-E95735198383}" v="1307" dt="2022-07-21T12:14:59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F3A-165D-4B9A-A783-79F17E83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7FE9-98DA-4D63-A0EC-9274D66F3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AC11-1A56-494D-B145-82B7F558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0FA1-4E15-47DD-818D-224E8FF6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3860-96F6-4899-B5EF-7A0EBFF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59FD-D4F0-4838-99F9-CE5BE4F8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4C493-6983-4DF2-A761-0B9D6F08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0458-698D-455B-A289-298FFD57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B7A7-8807-4D5F-B209-363F0AAD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3388-3D3C-46D4-BD1F-F418924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20118-74BB-437B-B2C4-C18AFCF3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A269-777B-4FFA-9A87-6FC4F0A1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D861-FE36-4540-97D1-C0BEF489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5174-115F-43FE-BFDB-D2FC03D7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0EC3-1D0F-455A-BAED-F42792A3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78ED-CFBF-423A-AA14-512BFF5D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9AA1-64D6-4DAA-83F9-5C5C5B27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CFE8-5701-4FF5-8083-27BE7F20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A0C3-D2DA-4757-84F7-4B014BBE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F10B-425D-48C4-A538-2E3D0164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892-5581-482E-B404-0579F9BE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E7D9-8309-43BA-B57A-D2934F57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F21B-DD43-415F-BB7C-51BE4E58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1451-597E-4500-8869-70C2D058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D7B3-20FB-4C71-9C29-152B2820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C58A-7825-42CE-A27A-E9648663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8C9-3CA9-4E36-9C04-BF83BA5C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B0AC-7625-45D1-B347-468AF760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C8EA-EE3C-4B40-A6B7-D70B7711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8BC4-6252-40C6-ABA5-C8671987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8399-E362-4E0E-B54A-E44C73C7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4CC-50C2-4A79-8C50-7478D72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CB3C-9B84-48DA-9961-18183360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76638-5C9C-4496-B733-6C31D6FC9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A0DEB-D942-4A81-819B-7BE66005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80900-64A6-425F-A6F7-B1EFF4380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6EDA9-C4AE-4E06-892D-55500F21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1B64A-436A-48A5-9745-58E0AFD7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03D4A-1D8B-469D-ACDD-7EC1E8B7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9C44-6E02-46AC-8923-6DE259E5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B8CFE-BA54-4208-837E-5FB80287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4CE-8C37-49E0-82F4-0958434A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24D11-9666-47E5-A15F-F70DBB8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2D5D-7211-4830-866E-DD8C7D9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A49DE-593C-400A-AC4B-DB7059EE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9A58-4FCB-4D47-907F-FF4C6C0B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81B1-56A3-4C4E-8932-94E42167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A351-69A2-4BC5-AD55-44FBD131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9655-BF1D-4DFC-8A98-1DDA340D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9DBE-262D-4B96-96D7-785D99D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E832-C103-4229-BF64-02FAF00D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EA6D-F178-4A38-BABC-1595DA0C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EE0-DD8F-4C8D-BB24-BEF7C1E9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747A-B804-4C7A-A20A-01249BCAB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B352C-BD77-4594-B951-331DB778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00FA-B1A8-4B0A-B71A-CD83CB3B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EF842-593E-4262-9075-0820962E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2BB4D-AD18-49FE-A300-788E2FB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AB537-2071-4865-867C-53729254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E25C-D243-4A81-8411-40740781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5AA7-F6BC-4382-9589-4E4C5C349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66C9-25D6-4E74-92D2-1566BCEA385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6EF0-84B0-4DCC-A0C1-9F0AAA98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6A98-1A25-4213-B6BC-FDAE1CE1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BFDE-8CC2-4EA4-B7F6-25EB3A60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8.xlsx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5614B-3FB1-181B-6AAF-FC3489CE9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latin typeface="Amasis MT Pro Medium" panose="020B0604020202020204" pitchFamily="18" charset="0"/>
              </a:rPr>
              <a:t>Duplicate Provider</a:t>
            </a:r>
            <a:br>
              <a:rPr lang="en-US" b="1">
                <a:latin typeface="Amasis MT Pro Medium" panose="020B0604020202020204" pitchFamily="18" charset="0"/>
              </a:rPr>
            </a:br>
            <a:r>
              <a:rPr lang="en-US" b="1">
                <a:latin typeface="Amasis MT Pro Medium" panose="020B0604020202020204" pitchFamily="18" charset="0"/>
              </a:rPr>
              <a:t> Check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ACE7D34-2D24-9116-BB44-AE692AC4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EBBB-3D18-4D5B-9638-F2BCD2E0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Constant Score API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D86731-7466-4366-AD45-9CE35F07B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62903"/>
              </p:ext>
            </p:extLst>
          </p:nvPr>
        </p:nvGraphicFramePr>
        <p:xfrm>
          <a:off x="236682" y="4114800"/>
          <a:ext cx="11802918" cy="239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3" imgW="10312301" imgH="1676269" progId="Excel.Sheet.12">
                  <p:embed/>
                </p:oleObj>
              </mc:Choice>
              <mc:Fallback>
                <p:oleObj name="Worksheet" r:id="rId3" imgW="10312301" imgH="167626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D86731-7466-4366-AD45-9CE35F07B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682" y="4114800"/>
                        <a:ext cx="11802918" cy="2391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BE459D-00A0-4DB6-BFD6-AEA7FE02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69244"/>
            <a:ext cx="10515600" cy="4351338"/>
          </a:xfrm>
        </p:spPr>
        <p:txBody>
          <a:bodyPr/>
          <a:lstStyle/>
          <a:p>
            <a:endParaRPr lang="en-US"/>
          </a:p>
          <a:p>
            <a:r>
              <a:rPr lang="en-US"/>
              <a:t>Giving the input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Output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F314791-F4D0-4815-B504-73A0554D2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32894"/>
              </p:ext>
            </p:extLst>
          </p:nvPr>
        </p:nvGraphicFramePr>
        <p:xfrm>
          <a:off x="119384" y="2550700"/>
          <a:ext cx="12037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5" imgW="9334574" imgH="374825" progId="Excel.Sheet.12">
                  <p:embed/>
                </p:oleObj>
              </mc:Choice>
              <mc:Fallback>
                <p:oleObj name="Worksheet" r:id="rId5" imgW="9334574" imgH="37482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F314791-F4D0-4815-B504-73A0554D2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4" y="2550700"/>
                        <a:ext cx="12037513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3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60F99-46CC-41BD-B995-4C6FF0F1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the Algorithms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9399-95C0-42F4-876C-62CB72A8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87" y="807388"/>
            <a:ext cx="10515600" cy="1325563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>
                <a:solidFill>
                  <a:srgbClr val="009999"/>
                </a:solidFill>
                <a:latin typeface="Georgia Pro Light" panose="020B0604020202020204" pitchFamily="18" charset="0"/>
                <a:cs typeface="Calibri"/>
              </a:rPr>
              <a:t>Changing the first and the last name, rest being the same</a:t>
            </a:r>
            <a:br>
              <a:rPr lang="en-US" sz="6000" b="1">
                <a:solidFill>
                  <a:srgbClr val="009999"/>
                </a:solidFill>
                <a:latin typeface="Consolas"/>
                <a:cs typeface="Calibri"/>
              </a:rPr>
            </a:br>
            <a:endParaRPr lang="en-US" sz="6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4362-6447-43C6-A026-A44951C3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7" y="1684962"/>
            <a:ext cx="10768913" cy="5434799"/>
          </a:xfrm>
        </p:spPr>
        <p:txBody>
          <a:bodyPr>
            <a:normAutofit/>
          </a:bodyPr>
          <a:lstStyle/>
          <a:p>
            <a:r>
              <a:rPr lang="en-US" sz="3200" b="1" dirty="0"/>
              <a:t>Input</a:t>
            </a:r>
          </a:p>
          <a:p>
            <a:endParaRPr lang="en-US" sz="3200" b="1"/>
          </a:p>
          <a:p>
            <a:endParaRPr lang="en-US"/>
          </a:p>
          <a:p>
            <a:r>
              <a:rPr lang="en-US" sz="3200" b="1" dirty="0"/>
              <a:t>Output: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ML based: </a:t>
            </a:r>
          </a:p>
          <a:p>
            <a:pPr marL="0" indent="0">
              <a:buNone/>
            </a:pPr>
            <a:r>
              <a:rPr lang="en-US" sz="1800" dirty="0"/>
              <a:t>	No matching 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Column Constant: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1800" dirty="0"/>
              <a:t>No matching rows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Score constant</a:t>
            </a:r>
            <a:r>
              <a:rPr lang="en-US" sz="240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E027FA-5001-43E5-A310-D8DD1DEB7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173991"/>
              </p:ext>
            </p:extLst>
          </p:nvPr>
        </p:nvGraphicFramePr>
        <p:xfrm>
          <a:off x="711543" y="2478430"/>
          <a:ext cx="10515600" cy="63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9550400" imgH="387438" progId="Excel.Sheet.12">
                  <p:embed/>
                </p:oleObj>
              </mc:Choice>
              <mc:Fallback>
                <p:oleObj name="Worksheet" r:id="rId3" imgW="9550400" imgH="387438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2E027FA-5001-43E5-A310-D8DD1DEB7C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543" y="2478430"/>
                        <a:ext cx="10515600" cy="634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875AF42-9C96-4B8E-B7A3-CD75FFDAF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86997"/>
              </p:ext>
            </p:extLst>
          </p:nvPr>
        </p:nvGraphicFramePr>
        <p:xfrm>
          <a:off x="768693" y="6132788"/>
          <a:ext cx="10458450" cy="52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10458290" imgH="387438" progId="Excel.Sheet.12">
                  <p:embed/>
                </p:oleObj>
              </mc:Choice>
              <mc:Fallback>
                <p:oleObj name="Worksheet" r:id="rId5" imgW="10458290" imgH="387438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875AF42-9C96-4B8E-B7A3-CD75FFDAF0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693" y="6132788"/>
                        <a:ext cx="10458450" cy="526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41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DA08-165C-4949-AFEF-CF95B19B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b="1">
                <a:solidFill>
                  <a:srgbClr val="009999"/>
                </a:solidFill>
                <a:latin typeface="Georgia Pro Light" panose="020B0604020202020204" pitchFamily="18" charset="0"/>
                <a:cs typeface="Calibri"/>
              </a:rPr>
              <a:t>Keeping First and the last name same, rest all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4851-C7FA-4391-860A-AE5CC4F6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825625"/>
            <a:ext cx="10768173" cy="4883400"/>
          </a:xfrm>
        </p:spPr>
        <p:txBody>
          <a:bodyPr>
            <a:normAutofit lnSpcReduction="10000"/>
          </a:bodyPr>
          <a:lstStyle/>
          <a:p>
            <a:r>
              <a:rPr lang="en-US" sz="3600" b="1"/>
              <a:t>Input</a:t>
            </a:r>
          </a:p>
          <a:p>
            <a:endParaRPr lang="en-US"/>
          </a:p>
          <a:p>
            <a:endParaRPr lang="en-US"/>
          </a:p>
          <a:p>
            <a:r>
              <a:rPr lang="en-US" sz="3600" b="1"/>
              <a:t>Output</a:t>
            </a:r>
            <a:r>
              <a:rPr lang="en-US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ML Based: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400"/>
              <a:t>No matching row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Column Constant: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sz="2400"/>
              <a:t>No matching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Score Constant: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400"/>
              <a:t>No matching row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D390948-F645-4896-A935-95999F371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565684"/>
              </p:ext>
            </p:extLst>
          </p:nvPr>
        </p:nvGraphicFramePr>
        <p:xfrm>
          <a:off x="164386" y="2422079"/>
          <a:ext cx="12027613" cy="48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3" imgW="9696388" imgH="387438" progId="Excel.Sheet.12">
                  <p:embed/>
                </p:oleObj>
              </mc:Choice>
              <mc:Fallback>
                <p:oleObj name="Worksheet" r:id="rId3" imgW="9696388" imgH="38743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D390948-F645-4896-A935-95999F3713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86" y="2422079"/>
                        <a:ext cx="12027613" cy="480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98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EA465-7720-4A3D-904A-A5D31A3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Layout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88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B086-F209-47F0-8696-E6BD1E35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58" y="149367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AUTHORIZATION OF TOKEN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91BA61A-3DC0-41E0-A45D-94964B8D7921}"/>
              </a:ext>
            </a:extLst>
          </p:cNvPr>
          <p:cNvSpPr/>
          <p:nvPr/>
        </p:nvSpPr>
        <p:spPr>
          <a:xfrm>
            <a:off x="210184" y="1069101"/>
            <a:ext cx="2024009" cy="811658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INPUT</a:t>
            </a:r>
            <a:r>
              <a:rPr lang="en-US" dirty="0"/>
              <a:t> : </a:t>
            </a:r>
          </a:p>
          <a:p>
            <a:r>
              <a:rPr lang="en-US" dirty="0"/>
              <a:t>POSTMAN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7569FF2-1CB5-4E9A-B1DA-3CEB61AD7800}"/>
              </a:ext>
            </a:extLst>
          </p:cNvPr>
          <p:cNvSpPr/>
          <p:nvPr/>
        </p:nvSpPr>
        <p:spPr>
          <a:xfrm>
            <a:off x="210183" y="2747403"/>
            <a:ext cx="2024009" cy="167035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PROVISION:</a:t>
            </a:r>
          </a:p>
          <a:p>
            <a:r>
              <a:rPr lang="en-US" dirty="0" err="1"/>
              <a:t>Client_name</a:t>
            </a:r>
            <a:endParaRPr lang="en-US" dirty="0"/>
          </a:p>
          <a:p>
            <a:r>
              <a:rPr lang="en-US" dirty="0" err="1"/>
              <a:t>Client_id</a:t>
            </a:r>
            <a:br>
              <a:rPr lang="en-US" dirty="0"/>
            </a:br>
            <a:r>
              <a:rPr lang="en-US" dirty="0" err="1"/>
              <a:t>client_secret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2BC58EB-CE51-42C7-B325-1F77F79E51C7}"/>
              </a:ext>
            </a:extLst>
          </p:cNvPr>
          <p:cNvSpPr/>
          <p:nvPr/>
        </p:nvSpPr>
        <p:spPr>
          <a:xfrm>
            <a:off x="3192053" y="2747403"/>
            <a:ext cx="2024009" cy="167035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AUTHENTICATION:</a:t>
            </a:r>
            <a:endParaRPr lang="en-US" dirty="0"/>
          </a:p>
          <a:p>
            <a:r>
              <a:rPr lang="en-US" dirty="0" err="1"/>
              <a:t>Client_id</a:t>
            </a:r>
            <a:br>
              <a:rPr lang="en-US" dirty="0"/>
            </a:br>
            <a:r>
              <a:rPr lang="en-US" dirty="0" err="1"/>
              <a:t>client_secret</a:t>
            </a:r>
            <a:endParaRPr lang="en-US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27B2D5C-4025-45AB-9787-431B0BE55F2A}"/>
              </a:ext>
            </a:extLst>
          </p:cNvPr>
          <p:cNvSpPr/>
          <p:nvPr/>
        </p:nvSpPr>
        <p:spPr>
          <a:xfrm>
            <a:off x="6758264" y="2904715"/>
            <a:ext cx="2826459" cy="1325563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AUTHORIZED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F7BF3A6-4B2E-4872-AEF3-3E6FA1C2D0E2}"/>
              </a:ext>
            </a:extLst>
          </p:cNvPr>
          <p:cNvSpPr/>
          <p:nvPr/>
        </p:nvSpPr>
        <p:spPr>
          <a:xfrm>
            <a:off x="6096000" y="5578867"/>
            <a:ext cx="2219218" cy="924674"/>
          </a:xfrm>
          <a:prstGeom prst="flowChartProcess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not verified!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E6AA62A-8B12-440A-A9D4-F2DC57572443}"/>
              </a:ext>
            </a:extLst>
          </p:cNvPr>
          <p:cNvSpPr/>
          <p:nvPr/>
        </p:nvSpPr>
        <p:spPr>
          <a:xfrm>
            <a:off x="9584723" y="5578867"/>
            <a:ext cx="2219218" cy="924674"/>
          </a:xfrm>
          <a:prstGeom prst="flowChartProcess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Could not Verify Client Details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355A46F-8393-4A63-A1BB-23A22D00EB80}"/>
              </a:ext>
            </a:extLst>
          </p:cNvPr>
          <p:cNvSpPr/>
          <p:nvPr/>
        </p:nvSpPr>
        <p:spPr>
          <a:xfrm>
            <a:off x="9584723" y="1418422"/>
            <a:ext cx="2219218" cy="924674"/>
          </a:xfrm>
          <a:prstGeom prst="flowChartProcess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 GENERATED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4F49C-0E27-4C63-A0BA-19955C9298EC}"/>
              </a:ext>
            </a:extLst>
          </p:cNvPr>
          <p:cNvSpPr txBox="1"/>
          <p:nvPr/>
        </p:nvSpPr>
        <p:spPr>
          <a:xfrm flipH="1">
            <a:off x="6321281" y="4357669"/>
            <a:ext cx="10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47A34-08C3-4207-94B5-CF4C7B308999}"/>
              </a:ext>
            </a:extLst>
          </p:cNvPr>
          <p:cNvSpPr txBox="1"/>
          <p:nvPr/>
        </p:nvSpPr>
        <p:spPr>
          <a:xfrm>
            <a:off x="9092628" y="4377002"/>
            <a:ext cx="22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ARE MISSING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DDE8B-A7A1-4BEB-970A-891B019B9C90}"/>
              </a:ext>
            </a:extLst>
          </p:cNvPr>
          <p:cNvSpPr txBox="1"/>
          <p:nvPr/>
        </p:nvSpPr>
        <p:spPr>
          <a:xfrm>
            <a:off x="9641707" y="2708937"/>
            <a:ext cx="135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DETAILS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0AF81C-A75F-495F-BE22-A6EBE7B65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222188" y="1880759"/>
            <a:ext cx="1" cy="86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BDDBD-55D5-487F-A2DA-4407E4DCBD4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34192" y="3582582"/>
            <a:ext cx="957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41EAA5-90C3-4B7C-B471-653304CB25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16062" y="3567497"/>
            <a:ext cx="1542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E632FD-B42C-4DB1-939F-31FC4FCF21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71494" y="4230278"/>
            <a:ext cx="0" cy="500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CB6A43-A97A-4236-AB4B-DC86351D183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84723" y="3567497"/>
            <a:ext cx="1109609" cy="15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592C1D-405E-4CFD-8969-642EFD103C1A}"/>
              </a:ext>
            </a:extLst>
          </p:cNvPr>
          <p:cNvCxnSpPr/>
          <p:nvPr/>
        </p:nvCxnSpPr>
        <p:spPr>
          <a:xfrm flipH="1">
            <a:off x="7107567" y="4730840"/>
            <a:ext cx="1" cy="86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B9D81D-024E-41D6-B8E1-68B74E4FD0B8}"/>
              </a:ext>
            </a:extLst>
          </p:cNvPr>
          <p:cNvCxnSpPr/>
          <p:nvPr/>
        </p:nvCxnSpPr>
        <p:spPr>
          <a:xfrm flipH="1">
            <a:off x="10677207" y="4708484"/>
            <a:ext cx="1" cy="86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92A2DA-624D-451C-8214-4383C44D1E8C}"/>
              </a:ext>
            </a:extLst>
          </p:cNvPr>
          <p:cNvCxnSpPr>
            <a:cxnSpLocks/>
          </p:cNvCxnSpPr>
          <p:nvPr/>
        </p:nvCxnSpPr>
        <p:spPr>
          <a:xfrm>
            <a:off x="8171493" y="4730840"/>
            <a:ext cx="24949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981486-BCFB-4B6B-9657-87DF844CEC08}"/>
              </a:ext>
            </a:extLst>
          </p:cNvPr>
          <p:cNvCxnSpPr>
            <a:cxnSpLocks/>
          </p:cNvCxnSpPr>
          <p:nvPr/>
        </p:nvCxnSpPr>
        <p:spPr>
          <a:xfrm flipV="1">
            <a:off x="7107567" y="4730840"/>
            <a:ext cx="1063926" cy="4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E61D32-5157-4B07-A6D1-0B1C8C068F2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94332" y="2343096"/>
            <a:ext cx="0" cy="1239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7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83253-2701-4957-8E77-6FFFF6A2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37" y="420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VALIDITY OF TOKEN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50931D-B0DB-4BD1-8C2D-5C75695C3D50}"/>
              </a:ext>
            </a:extLst>
          </p:cNvPr>
          <p:cNvGrpSpPr/>
          <p:nvPr/>
        </p:nvGrpSpPr>
        <p:grpSpPr>
          <a:xfrm>
            <a:off x="296879" y="1092047"/>
            <a:ext cx="11598242" cy="5254145"/>
            <a:chOff x="124571" y="711047"/>
            <a:chExt cx="11598242" cy="525414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B82C961-6148-4CB9-83A8-309467BB2244}"/>
                </a:ext>
              </a:extLst>
            </p:cNvPr>
            <p:cNvSpPr/>
            <p:nvPr/>
          </p:nvSpPr>
          <p:spPr>
            <a:xfrm>
              <a:off x="124571" y="711047"/>
              <a:ext cx="2024009" cy="811658"/>
            </a:xfrm>
            <a:prstGeom prst="flowChartTermina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INPUT</a:t>
              </a:r>
              <a:r>
                <a:rPr lang="en-US" dirty="0"/>
                <a:t> : </a:t>
              </a:r>
            </a:p>
            <a:p>
              <a:r>
                <a:rPr lang="en-US" dirty="0"/>
                <a:t>POSTMAN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79BDBD79-9666-4081-B153-8103CD0785CF}"/>
                </a:ext>
              </a:extLst>
            </p:cNvPr>
            <p:cNvSpPr/>
            <p:nvPr/>
          </p:nvSpPr>
          <p:spPr>
            <a:xfrm>
              <a:off x="7096869" y="926116"/>
              <a:ext cx="2024009" cy="914892"/>
            </a:xfrm>
            <a:prstGeom prst="flowChartProcess">
              <a:avLst/>
            </a:prstGeom>
            <a:solidFill>
              <a:srgbClr val="0099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ColumnConstant</a:t>
              </a:r>
              <a:endParaRPr lang="en-US" b="1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DE7A5FE3-BF90-4932-88BC-608DC08C9BC9}"/>
                </a:ext>
              </a:extLst>
            </p:cNvPr>
            <p:cNvSpPr/>
            <p:nvPr/>
          </p:nvSpPr>
          <p:spPr>
            <a:xfrm>
              <a:off x="124571" y="2119825"/>
              <a:ext cx="2024009" cy="167035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PROVISION:</a:t>
              </a:r>
            </a:p>
            <a:p>
              <a:r>
                <a:rPr lang="en-US" dirty="0" err="1"/>
                <a:t>Client_name</a:t>
              </a:r>
              <a:endParaRPr lang="en-US" dirty="0"/>
            </a:p>
            <a:p>
              <a:r>
                <a:rPr lang="en-US" dirty="0" err="1"/>
                <a:t>Client_id</a:t>
              </a:r>
              <a:br>
                <a:rPr lang="en-US" dirty="0"/>
              </a:br>
              <a:r>
                <a:rPr lang="en-US" dirty="0" err="1"/>
                <a:t>client_secret</a:t>
              </a:r>
              <a:endParaRPr lang="en-US" dirty="0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72D4140A-1742-4F65-98FB-3717344EBAF0}"/>
                </a:ext>
              </a:extLst>
            </p:cNvPr>
            <p:cNvSpPr/>
            <p:nvPr/>
          </p:nvSpPr>
          <p:spPr>
            <a:xfrm>
              <a:off x="124571" y="4294834"/>
              <a:ext cx="2024009" cy="167035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AUTHENTICATION:</a:t>
              </a:r>
              <a:endParaRPr lang="en-US" dirty="0"/>
            </a:p>
            <a:p>
              <a:r>
                <a:rPr lang="en-US" dirty="0" err="1"/>
                <a:t>Client_id</a:t>
              </a:r>
              <a:br>
                <a:rPr lang="en-US" dirty="0"/>
              </a:br>
              <a:r>
                <a:rPr lang="en-US" dirty="0" err="1"/>
                <a:t>client_secret</a:t>
              </a:r>
              <a:endParaRPr lang="en-US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FBEB28C-6728-4AE4-9382-ABB9D56D6727}"/>
                </a:ext>
              </a:extLst>
            </p:cNvPr>
            <p:cNvSpPr/>
            <p:nvPr/>
          </p:nvSpPr>
          <p:spPr>
            <a:xfrm>
              <a:off x="2734213" y="4774787"/>
              <a:ext cx="2219218" cy="1163294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 GENERATED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3EADAF7-C8D4-4A94-9D25-6D0ED1377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1252"/>
              <a:ext cx="1000868" cy="1033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F4BD79B-2996-4EAF-9A28-D4CC9ABB01B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687" y="1402764"/>
              <a:ext cx="0" cy="717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8832A195-EA74-4486-AC41-01BA32E5CB3D}"/>
                </a:ext>
              </a:extLst>
            </p:cNvPr>
            <p:cNvSpPr/>
            <p:nvPr/>
          </p:nvSpPr>
          <p:spPr>
            <a:xfrm>
              <a:off x="2734213" y="1494338"/>
              <a:ext cx="2907587" cy="1420148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 VALIDITY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0C505830-A80E-4EBE-97D2-7F2BC46244F7}"/>
                </a:ext>
              </a:extLst>
            </p:cNvPr>
            <p:cNvSpPr/>
            <p:nvPr/>
          </p:nvSpPr>
          <p:spPr>
            <a:xfrm>
              <a:off x="7096868" y="2396437"/>
              <a:ext cx="2024009" cy="914892"/>
            </a:xfrm>
            <a:prstGeom prst="flowChartProcess">
              <a:avLst/>
            </a:prstGeom>
            <a:solidFill>
              <a:srgbClr val="0099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ScoreConstant</a:t>
              </a:r>
              <a:endParaRPr lang="en-US" b="1"/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038BA8C2-A2BD-40AD-957A-705BD860A63A}"/>
                </a:ext>
              </a:extLst>
            </p:cNvPr>
            <p:cNvSpPr/>
            <p:nvPr/>
          </p:nvSpPr>
          <p:spPr>
            <a:xfrm>
              <a:off x="7096868" y="3865899"/>
              <a:ext cx="2024009" cy="857871"/>
            </a:xfrm>
            <a:prstGeom prst="flowChartProcess">
              <a:avLst/>
            </a:prstGeom>
            <a:solidFill>
              <a:srgbClr val="0099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err="1"/>
                <a:t>MLBased</a:t>
              </a:r>
              <a:endParaRPr lang="en-US" b="1"/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91D154A-8A9A-479B-8DE3-9206825716B4}"/>
                </a:ext>
              </a:extLst>
            </p:cNvPr>
            <p:cNvSpPr/>
            <p:nvPr/>
          </p:nvSpPr>
          <p:spPr>
            <a:xfrm>
              <a:off x="5173860" y="4122970"/>
              <a:ext cx="1565988" cy="495520"/>
            </a:xfrm>
            <a:prstGeom prst="flowChartProcess">
              <a:avLst/>
            </a:prstGeom>
            <a:solidFill>
              <a:srgbClr val="0099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TOKEN IS INVALID</a:t>
              </a:r>
            </a:p>
          </p:txBody>
        </p:sp>
        <p:sp>
          <p:nvSpPr>
            <p:cNvPr id="33" name="Flowchart: Terminator 32">
              <a:extLst>
                <a:ext uri="{FF2B5EF4-FFF2-40B4-BE49-F238E27FC236}">
                  <a16:creationId xmlns:a16="http://schemas.microsoft.com/office/drawing/2014/main" id="{754C1E6E-ACC9-4ABE-9C98-66E6DA71291A}"/>
                </a:ext>
              </a:extLst>
            </p:cNvPr>
            <p:cNvSpPr/>
            <p:nvPr/>
          </p:nvSpPr>
          <p:spPr>
            <a:xfrm>
              <a:off x="10120045" y="2566058"/>
              <a:ext cx="1602768" cy="99907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OUTPUT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22EFEA-C26C-49D4-BA73-A7F4B2F3A808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5641800" y="2204412"/>
              <a:ext cx="454200" cy="31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EECDCA-A778-40A0-AB42-B4C1D516861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204412"/>
              <a:ext cx="1000868" cy="49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598E05-D46A-4317-A5A2-D260CD72F2F7}"/>
                </a:ext>
              </a:extLst>
            </p:cNvPr>
            <p:cNvCxnSpPr>
              <a:cxnSpLocks/>
            </p:cNvCxnSpPr>
            <p:nvPr/>
          </p:nvCxnSpPr>
          <p:spPr>
            <a:xfrm>
              <a:off x="6088082" y="2204412"/>
              <a:ext cx="1008786" cy="17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716CB2-B414-4EDC-B24E-A0A26AA0E7CE}"/>
                </a:ext>
              </a:extLst>
            </p:cNvPr>
            <p:cNvSpPr txBox="1"/>
            <p:nvPr/>
          </p:nvSpPr>
          <p:spPr>
            <a:xfrm flipH="1">
              <a:off x="5527369" y="1870179"/>
              <a:ext cx="771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YES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4F252F7-A321-4CFC-B4AC-5DE6079FAAF6}"/>
                </a:ext>
              </a:extLst>
            </p:cNvPr>
            <p:cNvCxnSpPr>
              <a:cxnSpLocks/>
            </p:cNvCxnSpPr>
            <p:nvPr/>
          </p:nvCxnSpPr>
          <p:spPr>
            <a:xfrm>
              <a:off x="5869540" y="3212074"/>
              <a:ext cx="19682" cy="91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472CF9-E1FB-4F51-A5A8-929DA8898486}"/>
                </a:ext>
              </a:extLst>
            </p:cNvPr>
            <p:cNvCxnSpPr>
              <a:cxnSpLocks/>
            </p:cNvCxnSpPr>
            <p:nvPr/>
          </p:nvCxnSpPr>
          <p:spPr>
            <a:xfrm>
              <a:off x="4188006" y="3212074"/>
              <a:ext cx="166778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F220F5-FF58-4EA1-BC5B-4F73B423FF2A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4188006" y="2914486"/>
              <a:ext cx="1" cy="297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C33DF34-9ED8-47F1-8A87-7D7EB2CF8C81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1136576" y="3790183"/>
              <a:ext cx="0" cy="50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A24DC9A-92D7-4578-A112-7B40F5BDFC9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148580" y="5130013"/>
              <a:ext cx="585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4739F78-29B2-4D26-AFF0-8AA7AC11232D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843822" y="3790183"/>
              <a:ext cx="0" cy="9846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D6177E-DE75-4C28-830B-B6683CE7C718}"/>
                </a:ext>
              </a:extLst>
            </p:cNvPr>
            <p:cNvCxnSpPr/>
            <p:nvPr/>
          </p:nvCxnSpPr>
          <p:spPr>
            <a:xfrm flipH="1">
              <a:off x="2734213" y="3790183"/>
              <a:ext cx="110960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E7C982B-82B5-4C30-B718-4CB03F5B84C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H="1" flipV="1">
              <a:off x="2734213" y="2204412"/>
              <a:ext cx="8443" cy="159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E695A83-907C-4D98-919D-9659C8D894E9}"/>
                </a:ext>
              </a:extLst>
            </p:cNvPr>
            <p:cNvCxnSpPr>
              <a:cxnSpLocks/>
            </p:cNvCxnSpPr>
            <p:nvPr/>
          </p:nvCxnSpPr>
          <p:spPr>
            <a:xfrm>
              <a:off x="9136295" y="1186014"/>
              <a:ext cx="1311237" cy="1380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979F562-F52E-473F-856E-7C4B9C9B3493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120877" y="3036436"/>
              <a:ext cx="999168" cy="2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C4FF70C-8940-4A6B-A299-C779987B44B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9120877" y="3503489"/>
              <a:ext cx="1153280" cy="791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AB5CC9-3C1D-4CC2-BFC5-16DF9FB98074}"/>
              </a:ext>
            </a:extLst>
          </p:cNvPr>
          <p:cNvSpPr txBox="1"/>
          <p:nvPr/>
        </p:nvSpPr>
        <p:spPr>
          <a:xfrm>
            <a:off x="5125739" y="3215728"/>
            <a:ext cx="77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FA5C-BE1A-7E5B-488C-39A309BA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27" y="-13728"/>
            <a:ext cx="10515600" cy="1148277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FUZZYWUZZY : </a:t>
            </a:r>
            <a:r>
              <a:rPr lang="en-US" sz="3200" b="1" dirty="0">
                <a:cs typeface="Calibri Light"/>
              </a:rPr>
              <a:t>A TOOL FOR NLP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7177-80B8-36D6-C971-4FC15085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27" y="1134549"/>
            <a:ext cx="12050973" cy="6007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9999"/>
                </a:solidFill>
                <a:latin typeface="Consolas"/>
                <a:cs typeface="Calibri"/>
              </a:rPr>
              <a:t>fuzz.partial_ratio</a:t>
            </a:r>
            <a:r>
              <a:rPr lang="en-US" sz="2000" b="1">
                <a:solidFill>
                  <a:srgbClr val="009999"/>
                </a:solidFill>
                <a:latin typeface="Consolas"/>
                <a:cs typeface="Calibri"/>
              </a:rPr>
              <a:t> </a:t>
            </a:r>
            <a:r>
              <a:rPr lang="en-US" sz="2000" b="1">
                <a:latin typeface="Consolas"/>
                <a:cs typeface="Calibri"/>
              </a:rPr>
              <a:t>: </a:t>
            </a:r>
          </a:p>
          <a:p>
            <a:pPr marL="0" indent="0">
              <a:buNone/>
            </a:pP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9999"/>
                </a:solidFill>
                <a:latin typeface="Consolas"/>
                <a:cs typeface="Calibri"/>
              </a:rPr>
              <a:t>fuzz.token_sort_ratio</a:t>
            </a:r>
            <a:r>
              <a:rPr lang="en-US" sz="2000" b="1">
                <a:solidFill>
                  <a:srgbClr val="009999"/>
                </a:solidFill>
                <a:latin typeface="Consolas"/>
                <a:cs typeface="Calibri"/>
              </a:rPr>
              <a:t>:</a:t>
            </a:r>
          </a:p>
          <a:p>
            <a:pPr marL="0" indent="0">
              <a:buNone/>
            </a:pP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9999"/>
                </a:solidFill>
                <a:latin typeface="Consolas"/>
                <a:cs typeface="Calibri"/>
              </a:rPr>
              <a:t>fuzz.WRatio</a:t>
            </a:r>
            <a:r>
              <a:rPr lang="en-US" sz="2000" b="1">
                <a:solidFill>
                  <a:srgbClr val="009999"/>
                </a:solidFill>
                <a:latin typeface="Consolas"/>
                <a:cs typeface="Calibri"/>
              </a:rPr>
              <a:t>: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1831DA-C4A1-49AB-8591-FACF04D7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9" y="1502197"/>
            <a:ext cx="7820025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E1F369-B733-4888-9B68-68ADE451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7" y="4437674"/>
            <a:ext cx="7962900" cy="119062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216C53D-F21B-4352-BC59-8CD8055C8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2" y="2773444"/>
            <a:ext cx="7884677" cy="10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6F471-6432-446A-91ED-1A6AF0715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ML models</a:t>
            </a:r>
          </a:p>
        </p:txBody>
      </p:sp>
      <p:pic>
        <p:nvPicPr>
          <p:cNvPr id="9" name="Picture 8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5B8EDDE-A892-4BAB-9002-FD6CF8D5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258165"/>
            <a:ext cx="6780700" cy="2339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8B2647-65E2-417D-9EF8-2305881837F7}"/>
              </a:ext>
            </a:extLst>
          </p:cNvPr>
          <p:cNvSpPr txBox="1"/>
          <p:nvPr/>
        </p:nvSpPr>
        <p:spPr>
          <a:xfrm>
            <a:off x="8191500" y="233659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 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280902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BCE3F-25FE-49A3-A681-0E58D725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Boxplot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F4B8E-E7AC-4F0D-9B42-CAF23F86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85" y="635000"/>
            <a:ext cx="7114131" cy="53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861F5B-009D-458A-93E0-29E2686AE453}"/>
              </a:ext>
            </a:extLst>
          </p:cNvPr>
          <p:cNvGrpSpPr/>
          <p:nvPr/>
        </p:nvGrpSpPr>
        <p:grpSpPr>
          <a:xfrm>
            <a:off x="1853994" y="1635211"/>
            <a:ext cx="8653933" cy="4547548"/>
            <a:chOff x="1037403" y="1086820"/>
            <a:chExt cx="8337297" cy="4067490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E4B8380B-3789-423A-81A3-0D90BDFEE806}"/>
                </a:ext>
              </a:extLst>
            </p:cNvPr>
            <p:cNvSpPr/>
            <p:nvPr/>
          </p:nvSpPr>
          <p:spPr>
            <a:xfrm>
              <a:off x="4637068" y="1086820"/>
              <a:ext cx="1119883" cy="647271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1F5EB46-03EF-4D6F-A054-19FEDFA7A224}"/>
                </a:ext>
              </a:extLst>
            </p:cNvPr>
            <p:cNvSpPr/>
            <p:nvPr/>
          </p:nvSpPr>
          <p:spPr>
            <a:xfrm>
              <a:off x="2940410" y="2147544"/>
              <a:ext cx="4681586" cy="647271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APPLYING NLP USING FUZZYWUZZY 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A0545FB-1BD3-419C-8729-FCF3F0A4AA25}"/>
                </a:ext>
              </a:extLst>
            </p:cNvPr>
            <p:cNvSpPr/>
            <p:nvPr/>
          </p:nvSpPr>
          <p:spPr>
            <a:xfrm>
              <a:off x="3559137" y="3270044"/>
              <a:ext cx="3275742" cy="647271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GETTING COMPARISON SCORES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2D57C2A-C63D-40FB-AEAD-1706B6FFFB52}"/>
                </a:ext>
              </a:extLst>
            </p:cNvPr>
            <p:cNvSpPr/>
            <p:nvPr/>
          </p:nvSpPr>
          <p:spPr>
            <a:xfrm>
              <a:off x="4254357" y="4487217"/>
              <a:ext cx="2154146" cy="647271"/>
            </a:xfrm>
            <a:prstGeom prst="flowChartAlternateProcess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COLUMN CONSTANT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E0970277-8792-48A1-9D50-235684062DAE}"/>
                </a:ext>
              </a:extLst>
            </p:cNvPr>
            <p:cNvSpPr/>
            <p:nvPr/>
          </p:nvSpPr>
          <p:spPr>
            <a:xfrm>
              <a:off x="1037403" y="4487217"/>
              <a:ext cx="2003461" cy="667093"/>
            </a:xfrm>
            <a:prstGeom prst="flowChartAlternateProcess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ML BASED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36242C9D-F46D-4A2A-9481-BD0B1ABF3DD6}"/>
                </a:ext>
              </a:extLst>
            </p:cNvPr>
            <p:cNvSpPr/>
            <p:nvPr/>
          </p:nvSpPr>
          <p:spPr>
            <a:xfrm>
              <a:off x="7371239" y="4459944"/>
              <a:ext cx="2003461" cy="674543"/>
            </a:xfrm>
            <a:prstGeom prst="flowChartAlternateProcess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SCORE CONSTANT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9CC8F-93F6-48C9-A971-AAAF6FDD5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7008" y="1765313"/>
              <a:ext cx="1" cy="359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A5F506-1A53-4379-9475-ECF431D83C79}"/>
                </a:ext>
              </a:extLst>
            </p:cNvPr>
            <p:cNvCxnSpPr>
              <a:cxnSpLocks/>
            </p:cNvCxnSpPr>
            <p:nvPr/>
          </p:nvCxnSpPr>
          <p:spPr>
            <a:xfrm>
              <a:off x="5217840" y="2783977"/>
              <a:ext cx="0" cy="46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310B4F-AC64-4EA3-9BC3-1CD4C8990F94}"/>
                </a:ext>
              </a:extLst>
            </p:cNvPr>
            <p:cNvCxnSpPr>
              <a:cxnSpLocks/>
            </p:cNvCxnSpPr>
            <p:nvPr/>
          </p:nvCxnSpPr>
          <p:spPr>
            <a:xfrm>
              <a:off x="5217840" y="3337494"/>
              <a:ext cx="0" cy="112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444D779-606B-4D07-BECF-E0097F9CE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8364" y="3834527"/>
              <a:ext cx="958064" cy="544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E47F4AFF-C76F-4EAA-B34B-89685443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79" y="432397"/>
            <a:ext cx="10515600" cy="939442"/>
          </a:xfrm>
        </p:spPr>
        <p:txBody>
          <a:bodyPr/>
          <a:lstStyle/>
          <a:p>
            <a:pPr algn="ctr"/>
            <a:r>
              <a:rPr lang="en-US" b="1">
                <a:latin typeface="+mn-lt"/>
              </a:rPr>
              <a:t>Basic Layout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07A2A1-B424-4988-92D4-8FF475AAB87A}"/>
              </a:ext>
            </a:extLst>
          </p:cNvPr>
          <p:cNvCxnSpPr>
            <a:cxnSpLocks/>
          </p:cNvCxnSpPr>
          <p:nvPr/>
        </p:nvCxnSpPr>
        <p:spPr>
          <a:xfrm>
            <a:off x="7848740" y="4689851"/>
            <a:ext cx="1041260" cy="625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D01B-976A-4633-B5D0-28CF0A9F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ML Based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7C44-A44D-4623-B097-DF1DE66C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Giving the input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E85317-444B-4FAE-96E5-4EA19C263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8036"/>
              </p:ext>
            </p:extLst>
          </p:nvPr>
        </p:nvGraphicFramePr>
        <p:xfrm>
          <a:off x="133326" y="2298700"/>
          <a:ext cx="12037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9334574" imgH="374825" progId="Excel.Sheet.12">
                  <p:embed/>
                </p:oleObj>
              </mc:Choice>
              <mc:Fallback>
                <p:oleObj name="Worksheet" r:id="rId3" imgW="9334574" imgH="3748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E85317-444B-4FAE-96E5-4EA19C263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26" y="2298700"/>
                        <a:ext cx="12037513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6DD82-CA0F-4AA0-B5DF-9200C36D4450}"/>
              </a:ext>
            </a:extLst>
          </p:cNvPr>
          <p:cNvSpPr txBox="1"/>
          <p:nvPr/>
        </p:nvSpPr>
        <p:spPr>
          <a:xfrm>
            <a:off x="838200" y="3488065"/>
            <a:ext cx="607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Gives the following rows as output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CF4D743-A9DA-4553-8C4F-65F8CE767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"/>
          <a:stretch/>
        </p:blipFill>
        <p:spPr bwMode="auto">
          <a:xfrm>
            <a:off x="962025" y="4076700"/>
            <a:ext cx="10267950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52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C034-D78B-469B-9045-89AC7492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Constant Columns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363C-3867-4520-8D5E-C1A13914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Classification metrics:</a:t>
            </a:r>
          </a:p>
          <a:p>
            <a:pPr marL="0" indent="0">
              <a:buNone/>
            </a:pPr>
            <a:r>
              <a:rPr lang="en-US"/>
              <a:t> 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CD439D-5548-471F-8F05-2FC1260DF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08889"/>
              </p:ext>
            </p:extLst>
          </p:nvPr>
        </p:nvGraphicFramePr>
        <p:xfrm>
          <a:off x="3416300" y="2341563"/>
          <a:ext cx="5286374" cy="223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2190614" imgH="927012" progId="Excel.Sheet.12">
                  <p:embed/>
                </p:oleObj>
              </mc:Choice>
              <mc:Fallback>
                <p:oleObj name="Worksheet" r:id="rId3" imgW="2190614" imgH="92701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8CD439D-5548-471F-8F05-2FC1260DF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0" y="2341563"/>
                        <a:ext cx="5286374" cy="2237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E21858-540B-40C1-8A5B-ABE71CDD4D67}"/>
              </a:ext>
            </a:extLst>
          </p:cNvPr>
          <p:cNvSpPr txBox="1"/>
          <p:nvPr/>
        </p:nvSpPr>
        <p:spPr>
          <a:xfrm>
            <a:off x="838200" y="5193163"/>
            <a:ext cx="847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>
                <a:solidFill>
                  <a:srgbClr val="FF0000"/>
                </a:solidFill>
              </a:rPr>
              <a:t>All the columns are considered</a:t>
            </a:r>
          </a:p>
        </p:txBody>
      </p:sp>
    </p:spTree>
    <p:extLst>
      <p:ext uri="{BB962C8B-B14F-4D97-AF65-F5344CB8AC3E}">
        <p14:creationId xmlns:p14="http://schemas.microsoft.com/office/powerpoint/2010/main" val="194516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6317-80A0-4D94-85D1-6A7BF206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Constant Columns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09E0-A0A0-44DE-BC1E-D3DA1EFD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/>
              <a:t>Giving the input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 Gives the Output</a:t>
            </a:r>
          </a:p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EA2B3C1-3DA3-4CD4-9736-5DEDA1834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25783"/>
              </p:ext>
            </p:extLst>
          </p:nvPr>
        </p:nvGraphicFramePr>
        <p:xfrm>
          <a:off x="36513" y="4846638"/>
          <a:ext cx="12155487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10547461" imgH="571500" progId="Excel.Sheet.12">
                  <p:embed/>
                </p:oleObj>
              </mc:Choice>
              <mc:Fallback>
                <p:oleObj name="Worksheet" r:id="rId3" imgW="10547461" imgH="5715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EA2B3C1-3DA3-4CD4-9736-5DEDA1834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3" y="4846638"/>
                        <a:ext cx="12155487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CCD276F-C316-4283-8684-9AC6E275F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61203"/>
              </p:ext>
            </p:extLst>
          </p:nvPr>
        </p:nvGraphicFramePr>
        <p:xfrm>
          <a:off x="77243" y="2940050"/>
          <a:ext cx="12037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Worksheet" r:id="rId5" imgW="9334574" imgH="374825" progId="Excel.Sheet.12">
                  <p:embed/>
                </p:oleObj>
              </mc:Choice>
              <mc:Fallback>
                <p:oleObj name="Worksheet" r:id="rId5" imgW="9334574" imgH="37482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CCD276F-C316-4283-8684-9AC6E275F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243" y="2940050"/>
                        <a:ext cx="12037513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2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84BC-8569-4632-9AD0-464C5025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Constant Score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B8FDB6-D6BF-4C73-9421-3F50B191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Classification metrics: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5E70D69-A1E8-4FE0-98A7-B7DAAFA44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776099"/>
              </p:ext>
            </p:extLst>
          </p:nvPr>
        </p:nvGraphicFramePr>
        <p:xfrm>
          <a:off x="1905000" y="2414588"/>
          <a:ext cx="89725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3" imgW="3105212" imgH="996775" progId="Excel.Sheet.12">
                  <p:embed/>
                </p:oleObj>
              </mc:Choice>
              <mc:Fallback>
                <p:oleObj name="Worksheet" r:id="rId3" imgW="3105212" imgH="99677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5E70D69-A1E8-4FE0-98A7-B7DAAFA44F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414588"/>
                        <a:ext cx="897255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E4C5BA-F5C2-43F6-9098-43D06A5A073F}"/>
              </a:ext>
            </a:extLst>
          </p:cNvPr>
          <p:cNvSpPr txBox="1"/>
          <p:nvPr/>
        </p:nvSpPr>
        <p:spPr>
          <a:xfrm>
            <a:off x="838200" y="5196043"/>
            <a:ext cx="847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</a:rPr>
              <a:t>Cells are considered matching if the comparison score comes greater than 90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</a:rPr>
              <a:t>An Extension can be added to give weights to certain preferred columns.</a:t>
            </a:r>
          </a:p>
        </p:txBody>
      </p:sp>
    </p:spTree>
    <p:extLst>
      <p:ext uri="{BB962C8B-B14F-4D97-AF65-F5344CB8AC3E}">
        <p14:creationId xmlns:p14="http://schemas.microsoft.com/office/powerpoint/2010/main" val="367293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290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Amasis MT Pro Medium</vt:lpstr>
      <vt:lpstr>Arial</vt:lpstr>
      <vt:lpstr>Calibri</vt:lpstr>
      <vt:lpstr>Calibri Light</vt:lpstr>
      <vt:lpstr>Consolas</vt:lpstr>
      <vt:lpstr>Georgia Pro Light</vt:lpstr>
      <vt:lpstr>Wingdings</vt:lpstr>
      <vt:lpstr>Office Theme</vt:lpstr>
      <vt:lpstr>Worksheet</vt:lpstr>
      <vt:lpstr>Duplicate Provider  Check</vt:lpstr>
      <vt:lpstr>FUZZYWUZZY : A TOOL FOR NLP</vt:lpstr>
      <vt:lpstr>Comparison of different ML models</vt:lpstr>
      <vt:lpstr>Boxplot Comparison</vt:lpstr>
      <vt:lpstr>Basic Layout</vt:lpstr>
      <vt:lpstr>ML Based API</vt:lpstr>
      <vt:lpstr>Constant Columns API</vt:lpstr>
      <vt:lpstr>Constant Columns API</vt:lpstr>
      <vt:lpstr>Constant Score API</vt:lpstr>
      <vt:lpstr>Constant Score API</vt:lpstr>
      <vt:lpstr>Comparing the Algorithms</vt:lpstr>
      <vt:lpstr>Changing the first and the last name, rest being the same </vt:lpstr>
      <vt:lpstr>Keeping First and the last name same, rest all different</vt:lpstr>
      <vt:lpstr>API Layout</vt:lpstr>
      <vt:lpstr>AUTHORIZATION OF TOKEN</vt:lpstr>
      <vt:lpstr>VALIDITY OF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ML models</dc:title>
  <dc:creator>Verma, Aryan</dc:creator>
  <cp:lastModifiedBy>Sahay, Twishaa</cp:lastModifiedBy>
  <cp:revision>1</cp:revision>
  <dcterms:created xsi:type="dcterms:W3CDTF">2022-07-20T11:09:45Z</dcterms:created>
  <dcterms:modified xsi:type="dcterms:W3CDTF">2022-08-06T04:44:03Z</dcterms:modified>
</cp:coreProperties>
</file>