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58" r:id="rId3"/>
    <p:sldId id="257" r:id="rId4"/>
    <p:sldId id="261" r:id="rId5"/>
    <p:sldId id="262" r:id="rId6"/>
    <p:sldId id="263" r:id="rId7"/>
    <p:sldId id="312" r:id="rId8"/>
    <p:sldId id="313" r:id="rId9"/>
    <p:sldId id="314" r:id="rId10"/>
    <p:sldId id="315" r:id="rId11"/>
    <p:sldId id="316" r:id="rId12"/>
    <p:sldId id="317" r:id="rId13"/>
    <p:sldId id="264" r:id="rId14"/>
    <p:sldId id="319" r:id="rId15"/>
    <p:sldId id="265" r:id="rId16"/>
    <p:sldId id="320" r:id="rId17"/>
  </p:sldIdLst>
  <p:sldSz cx="9144000" cy="5143500" type="screen16x9"/>
  <p:notesSz cx="6858000" cy="9144000"/>
  <p:embeddedFontLst>
    <p:embeddedFont>
      <p:font typeface="DM Sans" charset="0"/>
      <p:regular r:id="rId19"/>
      <p:bold r:id="rId20"/>
      <p:italic r:id="rId21"/>
      <p:boldItalic r:id="rId22"/>
    </p:embeddedFont>
    <p:embeddedFont>
      <p:font typeface="Calibri" pitchFamily="34" charset="0"/>
      <p:regular r:id="rId23"/>
      <p:bold r:id="rId24"/>
      <p:italic r:id="rId25"/>
      <p:boldItalic r:id="rId26"/>
    </p:embeddedFont>
    <p:embeddedFont>
      <p:font typeface="Outfit Medium" charset="0"/>
      <p:regular r:id="rId27"/>
      <p:bold r:id="rId28"/>
    </p:embeddedFont>
    <p:embeddedFont>
      <p:font typeface="Outfit"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C629BA3-1D9F-4C3A-8C13-6B4B3CFC1921}">
  <a:tblStyle styleId="{DC629BA3-1D9F-4C3A-8C13-6B4B3CFC19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102" d="100"/>
          <a:sy n="102" d="100"/>
        </p:scale>
        <p:origin x="-456"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48638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70" r:id="rId6"/>
    <p:sldLayoutId id="2147483671" r:id="rId7"/>
    <p:sldLayoutId id="2147483672" r:id="rId8"/>
    <p:sldLayoutId id="2147483673"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dirty="0" smtClean="0"/>
              <a:t>Hotel Booking </a:t>
            </a:r>
            <a:br>
              <a:rPr lang="en" sz="4300" dirty="0" smtClean="0"/>
            </a:br>
            <a:r>
              <a:rPr lang="en" sz="4300" dirty="0" smtClean="0"/>
              <a:t>Cancellation</a:t>
            </a:r>
            <a:r>
              <a:rPr lang="en" sz="4300" b="1" dirty="0" smtClean="0"/>
              <a:t> Analysis</a:t>
            </a:r>
            <a:r>
              <a:rPr lang="en" b="1" dirty="0" smtClean="0"/>
              <a:t> </a:t>
            </a:r>
            <a:br>
              <a:rPr lang="en" b="1" dirty="0" smtClean="0"/>
            </a:br>
            <a:r>
              <a:rPr lang="en" sz="2200" dirty="0" smtClean="0"/>
              <a:t>understanding and addressing booking cancellations patterns.</a:t>
            </a:r>
            <a:endParaRPr sz="4800" dirty="0"/>
          </a:p>
        </p:txBody>
      </p:sp>
      <p:sp>
        <p:nvSpPr>
          <p:cNvPr id="345" name="Google Shape;345;p36"/>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our presentation begins</a:t>
            </a:r>
            <a:endParaRPr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62000" y="285750"/>
            <a:ext cx="7704000" cy="572700"/>
          </a:xfrm>
          <a:prstGeom prst="rect">
            <a:avLst/>
          </a:prstGeom>
        </p:spPr>
        <p:txBody>
          <a:bodyPr spcFirstLastPara="1" wrap="square" lIns="91425" tIns="91425" rIns="91425" bIns="91425" anchor="t" anchorCtr="0">
            <a:noAutofit/>
          </a:bodyPr>
          <a:lstStyle/>
          <a:p>
            <a:pPr lvl="0"/>
            <a:r>
              <a:rPr lang="en-US" u="sng" dirty="0"/>
              <a:t>Cancellation Rate by </a:t>
            </a:r>
            <a:r>
              <a:rPr lang="en-US" u="sng" dirty="0" smtClean="0"/>
              <a:t>customer type</a:t>
            </a:r>
            <a:endParaRPr u="sng" dirty="0">
              <a:solidFill>
                <a:schemeClr val="tx1"/>
              </a:solidFill>
            </a:endParaRPr>
          </a:p>
        </p:txBody>
      </p:sp>
      <p:sp>
        <p:nvSpPr>
          <p:cNvPr id="4" name="Subtitle 3"/>
          <p:cNvSpPr>
            <a:spLocks noGrp="1"/>
          </p:cNvSpPr>
          <p:nvPr>
            <p:ph type="subTitle" idx="1"/>
          </p:nvPr>
        </p:nvSpPr>
        <p:spPr>
          <a:xfrm>
            <a:off x="4953000" y="971550"/>
            <a:ext cx="3810000" cy="3810000"/>
          </a:xfrm>
        </p:spPr>
        <p:txBody>
          <a:bodyPr/>
          <a:lstStyle/>
          <a:p>
            <a:pPr algn="l">
              <a:buFont typeface="Arial" pitchFamily="34" charset="0"/>
              <a:buChar char="•"/>
            </a:pPr>
            <a:r>
              <a:rPr lang="en-US" sz="1100" b="1" dirty="0"/>
              <a:t>Transient (40.7%)</a:t>
            </a:r>
            <a:r>
              <a:rPr lang="en-US" sz="1100" dirty="0"/>
              <a:t>: A big part of cancellations comes from individual travelers. This means we need to find better ways to keep these customers happy and coming back</a:t>
            </a:r>
            <a:r>
              <a:rPr lang="en-US" sz="1100" dirty="0" smtClean="0"/>
              <a:t>.</a:t>
            </a:r>
          </a:p>
          <a:p>
            <a:pPr algn="l">
              <a:buFont typeface="Arial" pitchFamily="34" charset="0"/>
              <a:buChar char="•"/>
            </a:pPr>
            <a:endParaRPr lang="en-US" sz="1100" dirty="0"/>
          </a:p>
          <a:p>
            <a:pPr algn="l">
              <a:buFont typeface="Arial" pitchFamily="34" charset="0"/>
              <a:buChar char="•"/>
            </a:pPr>
            <a:r>
              <a:rPr lang="en-US" sz="1100" b="1" dirty="0"/>
              <a:t>Contract (31.0%)</a:t>
            </a:r>
            <a:r>
              <a:rPr lang="en-US" sz="1100" dirty="0"/>
              <a:t>: About one-third of cancellations are from customers with contracts. This could mean there are issues with our agreements or that these customers aren’t fully satisfied</a:t>
            </a:r>
            <a:r>
              <a:rPr lang="en-US" sz="1100" dirty="0" smtClean="0"/>
              <a:t>.</a:t>
            </a:r>
          </a:p>
          <a:p>
            <a:pPr algn="l">
              <a:buFont typeface="Arial" pitchFamily="34" charset="0"/>
              <a:buChar char="•"/>
            </a:pPr>
            <a:endParaRPr lang="en-US" sz="1100" dirty="0"/>
          </a:p>
          <a:p>
            <a:pPr algn="l">
              <a:buFont typeface="Arial" pitchFamily="34" charset="0"/>
              <a:buChar char="•"/>
            </a:pPr>
            <a:r>
              <a:rPr lang="en-US" sz="1100" b="1" dirty="0"/>
              <a:t>Transient Party (</a:t>
            </a:r>
            <a:r>
              <a:rPr lang="en-US" sz="1100" b="1" dirty="0" smtClean="0"/>
              <a:t>25.4%)</a:t>
            </a:r>
            <a:r>
              <a:rPr lang="en-US" sz="1100" dirty="0" smtClean="0"/>
              <a:t>: </a:t>
            </a:r>
            <a:r>
              <a:rPr lang="en-US" sz="1100" dirty="0"/>
              <a:t>Cancellations from groups of individual travelers are also significant. We should focus on understanding what these groups need to reduce cancellations</a:t>
            </a:r>
            <a:r>
              <a:rPr lang="en-US" sz="1100" dirty="0" smtClean="0"/>
              <a:t>.</a:t>
            </a:r>
          </a:p>
          <a:p>
            <a:pPr algn="l">
              <a:buFont typeface="Arial" pitchFamily="34" charset="0"/>
              <a:buChar char="•"/>
            </a:pPr>
            <a:endParaRPr lang="en-US" sz="1100" dirty="0"/>
          </a:p>
          <a:p>
            <a:pPr algn="l">
              <a:buFont typeface="Arial" pitchFamily="34" charset="0"/>
              <a:buChar char="•"/>
            </a:pPr>
            <a:r>
              <a:rPr lang="en-US" sz="1100" b="1" dirty="0"/>
              <a:t>Group (10.2%)</a:t>
            </a:r>
            <a:r>
              <a:rPr lang="en-US" sz="1100" dirty="0"/>
              <a:t>: Although group bookings make up a smaller percentage of cancellations, it's still important. We need to provide special attention and communication to these groups to help lower cancellations.</a:t>
            </a:r>
          </a:p>
          <a:p>
            <a:pPr marL="425450" indent="-285750" algn="l">
              <a:buFont typeface="Arial" pitchFamily="34" charset="0"/>
              <a:buChar char="•"/>
            </a:pPr>
            <a:endParaRPr lang="en-US" sz="1100" b="1" dirty="0">
              <a:latin typeface="Outfit"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52550"/>
            <a:ext cx="4618463"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55314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62000" y="285750"/>
            <a:ext cx="7704000" cy="572700"/>
          </a:xfrm>
          <a:prstGeom prst="rect">
            <a:avLst/>
          </a:prstGeom>
        </p:spPr>
        <p:txBody>
          <a:bodyPr spcFirstLastPara="1" wrap="square" lIns="91425" tIns="91425" rIns="91425" bIns="91425" anchor="t" anchorCtr="0">
            <a:noAutofit/>
          </a:bodyPr>
          <a:lstStyle/>
          <a:p>
            <a:pPr lvl="0"/>
            <a:r>
              <a:rPr lang="en-US" u="sng" dirty="0"/>
              <a:t>Cancellation Rate by </a:t>
            </a:r>
            <a:r>
              <a:rPr lang="en-US" u="sng" dirty="0" smtClean="0"/>
              <a:t>seasonality</a:t>
            </a:r>
            <a:endParaRPr u="sng" dirty="0">
              <a:solidFill>
                <a:schemeClr val="tx1"/>
              </a:solidFill>
            </a:endParaRPr>
          </a:p>
        </p:txBody>
      </p:sp>
      <p:sp>
        <p:nvSpPr>
          <p:cNvPr id="4" name="Subtitle 3"/>
          <p:cNvSpPr>
            <a:spLocks noGrp="1"/>
          </p:cNvSpPr>
          <p:nvPr>
            <p:ph type="subTitle" idx="1"/>
          </p:nvPr>
        </p:nvSpPr>
        <p:spPr>
          <a:xfrm>
            <a:off x="4953000" y="971550"/>
            <a:ext cx="3810000" cy="3810000"/>
          </a:xfrm>
        </p:spPr>
        <p:txBody>
          <a:bodyPr/>
          <a:lstStyle/>
          <a:p>
            <a:pPr algn="l">
              <a:buFont typeface="Arial" pitchFamily="34" charset="0"/>
              <a:buChar char="•"/>
            </a:pPr>
            <a:r>
              <a:rPr lang="en-US" sz="1100" b="1" dirty="0">
                <a:latin typeface="Outfit" charset="0"/>
              </a:rPr>
              <a:t>Autumn (12%)</a:t>
            </a:r>
            <a:r>
              <a:rPr lang="en-US" sz="1100" dirty="0">
                <a:latin typeface="Outfit" charset="0"/>
              </a:rPr>
              <a:t>: Autumn, which includes September, October, and November, has the highest cancellation rate. This might be due to changing weather and the end of the travel season, making people reconsider their plans</a:t>
            </a:r>
            <a:r>
              <a:rPr lang="en-US" sz="1100" dirty="0" smtClean="0">
                <a:latin typeface="Outfit" charset="0"/>
              </a:rPr>
              <a:t>.</a:t>
            </a:r>
          </a:p>
          <a:p>
            <a:pPr algn="l">
              <a:buFont typeface="Arial" pitchFamily="34" charset="0"/>
              <a:buChar char="•"/>
            </a:pPr>
            <a:endParaRPr lang="en-US" sz="1100" dirty="0">
              <a:latin typeface="Outfit" charset="0"/>
            </a:endParaRPr>
          </a:p>
          <a:p>
            <a:pPr algn="l">
              <a:buFont typeface="Arial" pitchFamily="34" charset="0"/>
              <a:buChar char="•"/>
            </a:pPr>
            <a:r>
              <a:rPr lang="en-US" sz="1100" b="1" dirty="0">
                <a:latin typeface="Outfit" charset="0"/>
              </a:rPr>
              <a:t>Winter (11%)</a:t>
            </a:r>
            <a:r>
              <a:rPr lang="en-US" sz="1100" dirty="0">
                <a:latin typeface="Outfit" charset="0"/>
              </a:rPr>
              <a:t>: Winter (December, January, and February) also has a high cancellation rate. Travelers may face unpredictable weather or holiday changes, leading to more cancellations during these months</a:t>
            </a:r>
            <a:r>
              <a:rPr lang="en-US" sz="1100" dirty="0" smtClean="0">
                <a:latin typeface="Outfit" charset="0"/>
              </a:rPr>
              <a:t>.</a:t>
            </a:r>
          </a:p>
          <a:p>
            <a:pPr algn="l">
              <a:buFont typeface="Arial" pitchFamily="34" charset="0"/>
              <a:buChar char="•"/>
            </a:pPr>
            <a:endParaRPr lang="en-US" sz="1100" dirty="0">
              <a:latin typeface="Outfit" charset="0"/>
            </a:endParaRPr>
          </a:p>
          <a:p>
            <a:pPr algn="l">
              <a:buFont typeface="Arial" pitchFamily="34" charset="0"/>
              <a:buChar char="•"/>
            </a:pPr>
            <a:r>
              <a:rPr lang="en-US" sz="1100" b="1" dirty="0">
                <a:latin typeface="Outfit" charset="0"/>
              </a:rPr>
              <a:t>Spring (9.3%)</a:t>
            </a:r>
            <a:r>
              <a:rPr lang="en-US" sz="1100" dirty="0">
                <a:latin typeface="Outfit" charset="0"/>
              </a:rPr>
              <a:t>: Spring (March, April, and May) has a moderate cancellation rate. While the weather is often nice, school schedules and events during this time can lead to last-minute changes in travel plans.</a:t>
            </a:r>
          </a:p>
          <a:p>
            <a:pPr algn="l">
              <a:buFont typeface="Arial" pitchFamily="34" charset="0"/>
              <a:buChar char="•"/>
            </a:pPr>
            <a:r>
              <a:rPr lang="en-US" sz="1100" b="1" dirty="0">
                <a:latin typeface="Outfit" charset="0"/>
              </a:rPr>
              <a:t>Summer (7.7%)</a:t>
            </a:r>
            <a:r>
              <a:rPr lang="en-US" sz="1100" dirty="0">
                <a:latin typeface="Outfit" charset="0"/>
              </a:rPr>
              <a:t>: Summer (June, July, and August) has the lowest cancellation rate. Many families travel during these months, which means they are less likely to cancel their plans</a:t>
            </a:r>
            <a:r>
              <a:rPr lang="en-US" sz="1100" dirty="0"/>
              <a:t>.</a:t>
            </a:r>
          </a:p>
          <a:p>
            <a:pPr marL="425450" indent="-285750" algn="l">
              <a:buFont typeface="Arial" pitchFamily="34" charset="0"/>
              <a:buChar char="•"/>
            </a:pPr>
            <a:endParaRPr lang="en-US" sz="1100" b="1" dirty="0">
              <a:latin typeface="Outfit"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76350"/>
            <a:ext cx="4477732" cy="2895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06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62000" y="285750"/>
            <a:ext cx="7704000" cy="572700"/>
          </a:xfrm>
          <a:prstGeom prst="rect">
            <a:avLst/>
          </a:prstGeom>
        </p:spPr>
        <p:txBody>
          <a:bodyPr spcFirstLastPara="1" wrap="square" lIns="91425" tIns="91425" rIns="91425" bIns="91425" anchor="t" anchorCtr="0">
            <a:noAutofit/>
          </a:bodyPr>
          <a:lstStyle/>
          <a:p>
            <a:pPr lvl="0"/>
            <a:r>
              <a:rPr lang="en-US" u="sng" dirty="0"/>
              <a:t>Cancellation Rate </a:t>
            </a:r>
            <a:r>
              <a:rPr lang="en-US" u="sng" dirty="0" smtClean="0"/>
              <a:t>by length of stay</a:t>
            </a:r>
            <a:endParaRPr u="sng" dirty="0">
              <a:solidFill>
                <a:schemeClr val="tx1"/>
              </a:solidFill>
            </a:endParaRPr>
          </a:p>
        </p:txBody>
      </p:sp>
      <p:sp>
        <p:nvSpPr>
          <p:cNvPr id="4" name="Subtitle 3"/>
          <p:cNvSpPr>
            <a:spLocks noGrp="1"/>
          </p:cNvSpPr>
          <p:nvPr>
            <p:ph type="subTitle" idx="1"/>
          </p:nvPr>
        </p:nvSpPr>
        <p:spPr>
          <a:xfrm>
            <a:off x="4953000" y="971550"/>
            <a:ext cx="3810000" cy="3810000"/>
          </a:xfrm>
        </p:spPr>
        <p:txBody>
          <a:bodyPr/>
          <a:lstStyle/>
          <a:p>
            <a:pPr algn="l">
              <a:buFont typeface="Arial" pitchFamily="34" charset="0"/>
              <a:buChar char="•"/>
            </a:pPr>
            <a:r>
              <a:rPr lang="en-US" sz="1100" b="1" dirty="0">
                <a:latin typeface="Outfit" charset="0"/>
              </a:rPr>
              <a:t>Medium Stay (4-7 nights) </a:t>
            </a:r>
            <a:r>
              <a:rPr lang="en-US" sz="1100" b="1" dirty="0" smtClean="0">
                <a:latin typeface="Outfit" charset="0"/>
              </a:rPr>
              <a:t>– 39%: </a:t>
            </a:r>
            <a:r>
              <a:rPr lang="en-US" sz="1100" dirty="0" smtClean="0"/>
              <a:t>Medium-length </a:t>
            </a:r>
            <a:r>
              <a:rPr lang="en-US" sz="1100" dirty="0"/>
              <a:t>stays have the highest cancellation rate. This could be because week-long stays require a bigger commitment, and travelers may reconsider due to unexpected costs, time conflicts, or other obligations that arise</a:t>
            </a:r>
            <a:r>
              <a:rPr lang="en-US" sz="1100" dirty="0" smtClean="0"/>
              <a:t>.</a:t>
            </a:r>
          </a:p>
          <a:p>
            <a:pPr algn="l">
              <a:buFont typeface="Arial" pitchFamily="34" charset="0"/>
              <a:buChar char="•"/>
            </a:pPr>
            <a:endParaRPr lang="en-US" sz="1100" dirty="0" smtClean="0"/>
          </a:p>
          <a:p>
            <a:pPr algn="l">
              <a:buFont typeface="Arial" pitchFamily="34" charset="0"/>
              <a:buChar char="•"/>
            </a:pPr>
            <a:r>
              <a:rPr lang="en-US" sz="1100" b="1" dirty="0" smtClean="0">
                <a:latin typeface="Outfit" charset="0"/>
              </a:rPr>
              <a:t>Short </a:t>
            </a:r>
            <a:r>
              <a:rPr lang="en-US" sz="1100" b="1" dirty="0">
                <a:latin typeface="Outfit" charset="0"/>
              </a:rPr>
              <a:t>Stay (1-3 nights) - 35.4</a:t>
            </a:r>
            <a:r>
              <a:rPr lang="en-US" sz="1100" b="1" dirty="0" smtClean="0">
                <a:latin typeface="Outfit" charset="0"/>
              </a:rPr>
              <a:t>%</a:t>
            </a:r>
            <a:r>
              <a:rPr lang="en-US" sz="1100" dirty="0" smtClean="0">
                <a:latin typeface="Outfit" charset="0"/>
              </a:rPr>
              <a:t>: </a:t>
            </a:r>
            <a:r>
              <a:rPr lang="en-US" sz="1100" dirty="0" smtClean="0"/>
              <a:t>Short </a:t>
            </a:r>
            <a:r>
              <a:rPr lang="en-US" sz="1100" dirty="0"/>
              <a:t>stays also show a high rate of cancellations. Travelers booking for a brief stay might have flexible or spontaneous plans, which makes it easier for them to cancel at the last minute if something changes.</a:t>
            </a:r>
            <a:endParaRPr lang="en-US" sz="1100" dirty="0" smtClean="0">
              <a:latin typeface="Outfit" charset="0"/>
            </a:endParaRPr>
          </a:p>
          <a:p>
            <a:pPr algn="l">
              <a:buFont typeface="Arial" pitchFamily="34" charset="0"/>
              <a:buChar char="•"/>
            </a:pPr>
            <a:endParaRPr lang="en-US" sz="1100" dirty="0">
              <a:latin typeface="Outfit" charset="0"/>
            </a:endParaRPr>
          </a:p>
          <a:p>
            <a:r>
              <a:rPr lang="en-US" sz="1100" b="1" dirty="0">
                <a:latin typeface="Outfit" charset="0"/>
              </a:rPr>
              <a:t>Long Stay (8+ nights) - </a:t>
            </a:r>
            <a:r>
              <a:rPr lang="en-US" sz="1100" b="1" dirty="0" smtClean="0">
                <a:latin typeface="Outfit" charset="0"/>
              </a:rPr>
              <a:t>34.8%: </a:t>
            </a:r>
            <a:r>
              <a:rPr lang="en-US" sz="1100" dirty="0" smtClean="0"/>
              <a:t>the </a:t>
            </a:r>
            <a:r>
              <a:rPr lang="en-US" sz="1100" dirty="0"/>
              <a:t>cancellation rate for long stays is still significant. Planning a longer trip can be challenging, and travelers sometimes cancel if their plans don’t fully come together or if unexpected issues arise.</a:t>
            </a:r>
          </a:p>
          <a:p>
            <a:endParaRPr lang="en-US" sz="1100" dirty="0"/>
          </a:p>
          <a:p>
            <a:pPr algn="l">
              <a:buFont typeface="Arial" pitchFamily="34" charset="0"/>
              <a:buChar char="•"/>
            </a:pPr>
            <a:endParaRPr lang="en-US" sz="1100" b="1" dirty="0">
              <a:latin typeface="Outfit"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62969"/>
            <a:ext cx="4440313" cy="30863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8169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sz="2800" u="sng" dirty="0"/>
              <a:t>Strategies to Reduce Hotel Cancellations</a:t>
            </a:r>
            <a:endParaRPr sz="2800" u="sng" dirty="0"/>
          </a:p>
        </p:txBody>
      </p:sp>
      <p:sp>
        <p:nvSpPr>
          <p:cNvPr id="8" name="TextBox 7"/>
          <p:cNvSpPr txBox="1"/>
          <p:nvPr/>
        </p:nvSpPr>
        <p:spPr>
          <a:xfrm>
            <a:off x="838200" y="1276350"/>
            <a:ext cx="7696200" cy="3647152"/>
          </a:xfrm>
          <a:prstGeom prst="rect">
            <a:avLst/>
          </a:prstGeom>
          <a:noFill/>
        </p:spPr>
        <p:txBody>
          <a:bodyPr wrap="square" rtlCol="0">
            <a:spAutoFit/>
          </a:bodyPr>
          <a:lstStyle/>
          <a:p>
            <a:pPr marL="228600" indent="-228600">
              <a:buFont typeface="+mj-lt"/>
              <a:buAutoNum type="arabicPeriod"/>
            </a:pPr>
            <a:r>
              <a:rPr lang="en-US" sz="1050" b="1" dirty="0">
                <a:latin typeface="Outfit" charset="0"/>
              </a:rPr>
              <a:t>Offer Discounts for Early </a:t>
            </a:r>
            <a:r>
              <a:rPr lang="en-US" sz="1050" b="1" dirty="0" smtClean="0">
                <a:latin typeface="Outfit" charset="0"/>
              </a:rPr>
              <a:t>Bookings</a:t>
            </a:r>
            <a:r>
              <a:rPr lang="en-US" sz="1050" dirty="0" smtClean="0">
                <a:latin typeface="Outfit" charset="0"/>
              </a:rPr>
              <a:t>: Give </a:t>
            </a:r>
            <a:r>
              <a:rPr lang="en-US" sz="1050" dirty="0">
                <a:latin typeface="Outfit" charset="0"/>
              </a:rPr>
              <a:t>discounts or rewards to guests who book in advance. This helps reduce last-minute cancellations and ensures more bookings are kept.</a:t>
            </a:r>
          </a:p>
          <a:p>
            <a:pPr marL="228600" indent="-228600">
              <a:buFont typeface="+mj-lt"/>
              <a:buAutoNum type="arabicPeriod"/>
            </a:pPr>
            <a:r>
              <a:rPr lang="en-US" sz="1050" b="1" dirty="0">
                <a:latin typeface="Outfit" charset="0"/>
              </a:rPr>
              <a:t>Create Seasonal </a:t>
            </a:r>
            <a:r>
              <a:rPr lang="en-US" sz="1050" b="1" dirty="0" smtClean="0">
                <a:latin typeface="Outfit" charset="0"/>
              </a:rPr>
              <a:t>Deals</a:t>
            </a:r>
            <a:r>
              <a:rPr lang="en-US" sz="1050" dirty="0" smtClean="0">
                <a:latin typeface="Outfit" charset="0"/>
              </a:rPr>
              <a:t>: During </a:t>
            </a:r>
            <a:r>
              <a:rPr lang="en-US" sz="1050" dirty="0">
                <a:latin typeface="Outfit" charset="0"/>
              </a:rPr>
              <a:t>off-peak seasons, like fall or winter, offer special non-refundable packages to attract guests and keep rooms filled.</a:t>
            </a:r>
          </a:p>
          <a:p>
            <a:pPr marL="228600" indent="-228600">
              <a:buFont typeface="+mj-lt"/>
              <a:buAutoNum type="arabicPeriod"/>
            </a:pPr>
            <a:r>
              <a:rPr lang="en-US" sz="1050" b="1" dirty="0">
                <a:latin typeface="Outfit" charset="0"/>
              </a:rPr>
              <a:t>Improve Room Types with High </a:t>
            </a:r>
            <a:r>
              <a:rPr lang="en-US" sz="1050" b="1" dirty="0" smtClean="0">
                <a:latin typeface="Outfit" charset="0"/>
              </a:rPr>
              <a:t>Cancellations</a:t>
            </a:r>
            <a:r>
              <a:rPr lang="en-US" sz="1050" dirty="0" smtClean="0">
                <a:latin typeface="Outfit" charset="0"/>
              </a:rPr>
              <a:t>: For </a:t>
            </a:r>
            <a:r>
              <a:rPr lang="en-US" sz="1050" dirty="0">
                <a:latin typeface="Outfit" charset="0"/>
              </a:rPr>
              <a:t>rooms that often get canceled, like Room Type P, consider stricter booking policies or special offers to make guests more likely to keep their reservations.</a:t>
            </a:r>
          </a:p>
          <a:p>
            <a:pPr marL="228600" indent="-228600">
              <a:buFont typeface="+mj-lt"/>
              <a:buAutoNum type="arabicPeriod"/>
            </a:pPr>
            <a:r>
              <a:rPr lang="en-US" sz="1050" b="1" dirty="0">
                <a:latin typeface="Outfit" charset="0"/>
              </a:rPr>
              <a:t>Encourage Direct </a:t>
            </a:r>
            <a:r>
              <a:rPr lang="en-US" sz="1050" b="1" dirty="0" smtClean="0">
                <a:latin typeface="Outfit" charset="0"/>
              </a:rPr>
              <a:t>Bookings</a:t>
            </a:r>
            <a:r>
              <a:rPr lang="en-US" sz="1050" dirty="0" smtClean="0">
                <a:latin typeface="Outfit" charset="0"/>
              </a:rPr>
              <a:t>: Reward </a:t>
            </a:r>
            <a:r>
              <a:rPr lang="en-US" sz="1050" dirty="0">
                <a:latin typeface="Outfit" charset="0"/>
              </a:rPr>
              <a:t>guests for booking directly on your website instead of through third-party sites. Direct bookings often have fewer cancellations.</a:t>
            </a:r>
          </a:p>
          <a:p>
            <a:pPr marL="228600" indent="-228600">
              <a:buFont typeface="+mj-lt"/>
              <a:buAutoNum type="arabicPeriod"/>
            </a:pPr>
            <a:r>
              <a:rPr lang="en-US" sz="1050" b="1" dirty="0">
                <a:latin typeface="Outfit" charset="0"/>
              </a:rPr>
              <a:t>Give Loyal Guests Flexible </a:t>
            </a:r>
            <a:r>
              <a:rPr lang="en-US" sz="1050" b="1" dirty="0" smtClean="0">
                <a:latin typeface="Outfit" charset="0"/>
              </a:rPr>
              <a:t>Options</a:t>
            </a:r>
            <a:r>
              <a:rPr lang="en-US" sz="1050" dirty="0" smtClean="0">
                <a:latin typeface="Outfit" charset="0"/>
              </a:rPr>
              <a:t>: Loyal </a:t>
            </a:r>
            <a:r>
              <a:rPr lang="en-US" sz="1050" dirty="0">
                <a:latin typeface="Outfit" charset="0"/>
              </a:rPr>
              <a:t>or repeat guests usually cancel less, so offer them flexible booking options and rewards to encourage them to come back.</a:t>
            </a:r>
          </a:p>
          <a:p>
            <a:pPr marL="228600" indent="-228600">
              <a:buFont typeface="+mj-lt"/>
              <a:buAutoNum type="arabicPeriod"/>
            </a:pPr>
            <a:r>
              <a:rPr lang="en-US" sz="1050" b="1" dirty="0">
                <a:latin typeface="Outfit" charset="0"/>
              </a:rPr>
              <a:t>Tighter Policies for Group and Corporate </a:t>
            </a:r>
            <a:r>
              <a:rPr lang="en-US" sz="1050" b="1" dirty="0" smtClean="0">
                <a:latin typeface="Outfit" charset="0"/>
              </a:rPr>
              <a:t>Bookings</a:t>
            </a:r>
            <a:r>
              <a:rPr lang="en-US" sz="1050" dirty="0" smtClean="0">
                <a:latin typeface="Outfit" charset="0"/>
              </a:rPr>
              <a:t>: Use </a:t>
            </a:r>
            <a:r>
              <a:rPr lang="en-US" sz="1050" dirty="0">
                <a:latin typeface="Outfit" charset="0"/>
              </a:rPr>
              <a:t>stricter deposit policies for groups or corporate bookings since these can sometimes have higher cancellation rates.</a:t>
            </a:r>
          </a:p>
          <a:p>
            <a:pPr marL="228600" indent="-228600">
              <a:buFont typeface="+mj-lt"/>
              <a:buAutoNum type="arabicPeriod"/>
            </a:pPr>
            <a:r>
              <a:rPr lang="en-US" sz="1050" b="1" dirty="0">
                <a:latin typeface="Outfit" charset="0"/>
              </a:rPr>
              <a:t>Focus on Individual </a:t>
            </a:r>
            <a:r>
              <a:rPr lang="en-US" sz="1050" b="1" dirty="0" smtClean="0">
                <a:latin typeface="Outfit" charset="0"/>
              </a:rPr>
              <a:t>Travelers</a:t>
            </a:r>
            <a:r>
              <a:rPr lang="en-US" sz="1050" dirty="0" smtClean="0">
                <a:latin typeface="Outfit" charset="0"/>
              </a:rPr>
              <a:t>: Individual </a:t>
            </a:r>
            <a:r>
              <a:rPr lang="en-US" sz="1050" dirty="0">
                <a:latin typeface="Outfit" charset="0"/>
              </a:rPr>
              <a:t>travelers have the highest cancellation rates, so give them targeted offers or extra support to help them stick to their bookings.</a:t>
            </a:r>
          </a:p>
          <a:p>
            <a:pPr marL="228600" indent="-228600">
              <a:buFont typeface="+mj-lt"/>
              <a:buAutoNum type="arabicPeriod"/>
            </a:pPr>
            <a:r>
              <a:rPr lang="en-US" sz="1050" b="1" dirty="0">
                <a:latin typeface="Outfit" charset="0"/>
              </a:rPr>
              <a:t>Promote in Low-Cancellation </a:t>
            </a:r>
            <a:r>
              <a:rPr lang="en-US" sz="1050" b="1" dirty="0" smtClean="0">
                <a:latin typeface="Outfit" charset="0"/>
              </a:rPr>
              <a:t>Seasons</a:t>
            </a:r>
            <a:r>
              <a:rPr lang="en-US" sz="1050" dirty="0" smtClean="0">
                <a:latin typeface="Outfit" charset="0"/>
              </a:rPr>
              <a:t>: Push </a:t>
            </a:r>
            <a:r>
              <a:rPr lang="en-US" sz="1050" dirty="0">
                <a:latin typeface="Outfit" charset="0"/>
              </a:rPr>
              <a:t>more marketing and family-friendly packages during summer, which has fewer cancellations, to attract guests who are likely to keep their bookings.</a:t>
            </a:r>
          </a:p>
          <a:p>
            <a:pPr marL="228600" indent="-228600">
              <a:buFont typeface="+mj-lt"/>
              <a:buAutoNum type="arabicPeriod"/>
            </a:pPr>
            <a:r>
              <a:rPr lang="en-US" sz="1050" b="1" dirty="0">
                <a:latin typeface="Outfit" charset="0"/>
              </a:rPr>
              <a:t>Improve Booking Source </a:t>
            </a:r>
            <a:r>
              <a:rPr lang="en-US" sz="1050" b="1" dirty="0" smtClean="0">
                <a:latin typeface="Outfit" charset="0"/>
              </a:rPr>
              <a:t>Data</a:t>
            </a:r>
            <a:r>
              <a:rPr lang="en-US" sz="1050" dirty="0" smtClean="0">
                <a:latin typeface="Outfit" charset="0"/>
              </a:rPr>
              <a:t>: Work </a:t>
            </a:r>
            <a:r>
              <a:rPr lang="en-US" sz="1050" dirty="0">
                <a:latin typeface="Outfit" charset="0"/>
              </a:rPr>
              <a:t>on getting clear information about where each booking is coming from. This will help reduce cancellations from “undefined” sources.</a:t>
            </a:r>
          </a:p>
          <a:p>
            <a:pPr marL="228600" indent="-228600">
              <a:buFont typeface="+mj-lt"/>
              <a:buAutoNum type="arabicPeriod"/>
            </a:pPr>
            <a:r>
              <a:rPr lang="en-US" sz="1050" b="1" dirty="0">
                <a:latin typeface="Outfit" charset="0"/>
              </a:rPr>
              <a:t>Highlight Benefits of Longer </a:t>
            </a:r>
            <a:r>
              <a:rPr lang="en-US" sz="1050" b="1" dirty="0" smtClean="0">
                <a:latin typeface="Outfit" charset="0"/>
              </a:rPr>
              <a:t>Stays</a:t>
            </a:r>
            <a:r>
              <a:rPr lang="en-US" sz="1050" dirty="0" smtClean="0">
                <a:latin typeface="Outfit" charset="0"/>
              </a:rPr>
              <a:t>: Encourage </a:t>
            </a:r>
            <a:r>
              <a:rPr lang="en-US" sz="1050" dirty="0">
                <a:latin typeface="Outfit" charset="0"/>
              </a:rPr>
              <a:t>longer stays by offering package deals or room upgrades to guests booking multiple nights, making them less likely to cancel.</a:t>
            </a:r>
          </a:p>
          <a:p>
            <a:pPr marL="228600" indent="-228600">
              <a:buFont typeface="+mj-lt"/>
              <a:buAutoNum type="arabicPeriod"/>
            </a:pPr>
            <a:r>
              <a:rPr lang="en-US" sz="1050" b="1" dirty="0" smtClean="0">
                <a:latin typeface="Outfit" charset="0"/>
              </a:rPr>
              <a:t>Listen </a:t>
            </a:r>
            <a:r>
              <a:rPr lang="en-US" sz="1050" b="1" dirty="0">
                <a:latin typeface="Outfit" charset="0"/>
              </a:rPr>
              <a:t>to Customer </a:t>
            </a:r>
            <a:r>
              <a:rPr lang="en-US" sz="1050" b="1" dirty="0" smtClean="0">
                <a:latin typeface="Outfit" charset="0"/>
              </a:rPr>
              <a:t>Feedback</a:t>
            </a:r>
            <a:r>
              <a:rPr lang="en-US" sz="1050" dirty="0" smtClean="0">
                <a:latin typeface="Outfit" charset="0"/>
              </a:rPr>
              <a:t>: Gather </a:t>
            </a:r>
            <a:r>
              <a:rPr lang="en-US" sz="1050" dirty="0">
                <a:latin typeface="Outfit" charset="0"/>
              </a:rPr>
              <a:t>feedback from guests who canceled their bookings to learn why. Use this information to update your policies and make improvements</a:t>
            </a:r>
            <a:r>
              <a:rPr lang="en-US" sz="105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sz="2800" u="sng" dirty="0" smtClean="0"/>
              <a:t>Future aspects </a:t>
            </a:r>
            <a:endParaRPr sz="2800" u="sng" dirty="0"/>
          </a:p>
        </p:txBody>
      </p:sp>
      <p:sp>
        <p:nvSpPr>
          <p:cNvPr id="8" name="TextBox 7"/>
          <p:cNvSpPr txBox="1"/>
          <p:nvPr/>
        </p:nvSpPr>
        <p:spPr>
          <a:xfrm>
            <a:off x="828869" y="1123950"/>
            <a:ext cx="7696200" cy="3970318"/>
          </a:xfrm>
          <a:prstGeom prst="rect">
            <a:avLst/>
          </a:prstGeom>
          <a:noFill/>
        </p:spPr>
        <p:txBody>
          <a:bodyPr wrap="square" rtlCol="0">
            <a:spAutoFit/>
          </a:bodyPr>
          <a:lstStyle/>
          <a:p>
            <a:pPr marL="171450" indent="-171450">
              <a:buFont typeface="Arial" pitchFamily="34" charset="0"/>
              <a:buChar char="•"/>
            </a:pPr>
            <a:r>
              <a:rPr lang="en-US" sz="1200" b="1" dirty="0"/>
              <a:t>Better Prediction Models</a:t>
            </a:r>
            <a:r>
              <a:rPr lang="en-US" sz="1200" dirty="0"/>
              <a:t>: Use smarter technology to predict when people might cancel their </a:t>
            </a:r>
            <a:r>
              <a:rPr lang="en-US" sz="1200" dirty="0" smtClean="0"/>
              <a:t>bookings ,considering </a:t>
            </a:r>
            <a:r>
              <a:rPr lang="en-US" sz="1200" dirty="0"/>
              <a:t>factors like weather or guest habits</a:t>
            </a:r>
            <a:r>
              <a:rPr lang="en-US" sz="1200" dirty="0" smtClean="0"/>
              <a:t>.</a:t>
            </a:r>
          </a:p>
          <a:p>
            <a:endParaRPr lang="en-US" sz="1200" dirty="0"/>
          </a:p>
          <a:p>
            <a:pPr marL="171450" indent="-171450">
              <a:buFont typeface="Arial" pitchFamily="34" charset="0"/>
              <a:buChar char="•"/>
            </a:pPr>
            <a:r>
              <a:rPr lang="en-US" sz="1200" b="1" dirty="0"/>
              <a:t>Flexible Pricing</a:t>
            </a:r>
            <a:r>
              <a:rPr lang="en-US" sz="1200" dirty="0"/>
              <a:t>: Adjust room prices based on cancellation patterns by season, room type, and how early guests book, to encourage fewer cancellations</a:t>
            </a:r>
            <a:r>
              <a:rPr lang="en-US" sz="1200" dirty="0" smtClean="0"/>
              <a:t>.</a:t>
            </a:r>
          </a:p>
          <a:p>
            <a:pPr marL="171450" indent="-171450">
              <a:buFont typeface="Arial" pitchFamily="34" charset="0"/>
              <a:buChar char="•"/>
            </a:pPr>
            <a:endParaRPr lang="en-US" sz="1200" dirty="0"/>
          </a:p>
          <a:p>
            <a:pPr marL="171450" indent="-171450">
              <a:buFont typeface="Arial" pitchFamily="34" charset="0"/>
              <a:buChar char="•"/>
            </a:pPr>
            <a:r>
              <a:rPr lang="en-US" sz="1200" b="1" dirty="0"/>
              <a:t>Detailed Customer Groups</a:t>
            </a:r>
            <a:r>
              <a:rPr lang="en-US" sz="1200" dirty="0"/>
              <a:t>: Group customers more accurately to understand what each type needs, especially those with higher cancellation rates</a:t>
            </a:r>
            <a:r>
              <a:rPr lang="en-US" sz="1200" dirty="0" smtClean="0"/>
              <a:t>.</a:t>
            </a:r>
          </a:p>
          <a:p>
            <a:pPr marL="171450" indent="-171450">
              <a:buFont typeface="Arial" pitchFamily="34" charset="0"/>
              <a:buChar char="•"/>
            </a:pPr>
            <a:endParaRPr lang="en-US" sz="1200" dirty="0"/>
          </a:p>
          <a:p>
            <a:pPr marL="171450" indent="-171450">
              <a:buFont typeface="Arial" pitchFamily="34" charset="0"/>
              <a:buChar char="•"/>
            </a:pPr>
            <a:r>
              <a:rPr lang="en-US" sz="1200" b="1" dirty="0"/>
              <a:t>More Data Sources</a:t>
            </a:r>
            <a:r>
              <a:rPr lang="en-US" sz="1200" dirty="0"/>
              <a:t>: Add data from other areas, like competitor bookings or economic trends, to get a full view of why guests cancel</a:t>
            </a:r>
            <a:r>
              <a:rPr lang="en-US" sz="1200" dirty="0" smtClean="0"/>
              <a:t>.</a:t>
            </a:r>
          </a:p>
          <a:p>
            <a:pPr marL="171450" indent="-171450">
              <a:buFont typeface="Arial" pitchFamily="34" charset="0"/>
              <a:buChar char="•"/>
            </a:pPr>
            <a:endParaRPr lang="en-US" sz="1200" dirty="0"/>
          </a:p>
          <a:p>
            <a:pPr marL="171450" indent="-171450">
              <a:buFont typeface="Arial" pitchFamily="34" charset="0"/>
              <a:buChar char="•"/>
            </a:pPr>
            <a:r>
              <a:rPr lang="en-US" sz="1200" b="1" dirty="0"/>
              <a:t>Live Data Tracking</a:t>
            </a:r>
            <a:r>
              <a:rPr lang="en-US" sz="1200" dirty="0"/>
              <a:t>: Use real-time data to watch booking trends and make quick changes to policies, pricing, or promotions</a:t>
            </a:r>
            <a:r>
              <a:rPr lang="en-US" sz="1200" dirty="0" smtClean="0"/>
              <a:t>.</a:t>
            </a:r>
          </a:p>
          <a:p>
            <a:pPr marL="171450" indent="-171450">
              <a:buFont typeface="Arial" pitchFamily="34" charset="0"/>
              <a:buChar char="•"/>
            </a:pPr>
            <a:endParaRPr lang="en-US" sz="1200" dirty="0"/>
          </a:p>
          <a:p>
            <a:pPr marL="171450" indent="-171450">
              <a:buFont typeface="Arial" pitchFamily="34" charset="0"/>
              <a:buChar char="•"/>
            </a:pPr>
            <a:r>
              <a:rPr lang="en-US" sz="1200" b="1" dirty="0"/>
              <a:t>Personalized Guest Experience</a:t>
            </a:r>
            <a:r>
              <a:rPr lang="en-US" sz="1200" dirty="0"/>
              <a:t>: Use data to understand guests’ preferences better, creating a tailored experience that makes them more likely to stick with their booking</a:t>
            </a:r>
            <a:r>
              <a:rPr lang="en-US" sz="1200" dirty="0" smtClean="0"/>
              <a:t>.</a:t>
            </a:r>
          </a:p>
          <a:p>
            <a:pPr marL="171450" indent="-171450">
              <a:buFont typeface="Arial" pitchFamily="34" charset="0"/>
              <a:buChar char="•"/>
            </a:pPr>
            <a:endParaRPr lang="en-US" sz="1200" dirty="0"/>
          </a:p>
          <a:p>
            <a:pPr marL="171450" indent="-171450">
              <a:buFont typeface="Arial" pitchFamily="34" charset="0"/>
              <a:buChar char="•"/>
            </a:pPr>
            <a:r>
              <a:rPr lang="en-US" sz="1200" b="1" dirty="0"/>
              <a:t>Learning from Other Industries</a:t>
            </a:r>
            <a:r>
              <a:rPr lang="en-US" sz="1200" dirty="0"/>
              <a:t>: Look at how airlines or events handle cancellations to find new ideas for hotels.</a:t>
            </a:r>
          </a:p>
          <a:p>
            <a:pPr marL="228600" indent="-228600">
              <a:buFont typeface="Arial" pitchFamily="34" charset="0"/>
              <a:buChar char="•"/>
            </a:pPr>
            <a:r>
              <a:rPr lang="en-US" sz="1200" dirty="0" smtClean="0">
                <a:latin typeface="Outfit" charset="0"/>
              </a:rPr>
              <a:t>heir </a:t>
            </a:r>
            <a:r>
              <a:rPr lang="en-US" sz="1200" dirty="0">
                <a:latin typeface="Outfit" charset="0"/>
              </a:rPr>
              <a:t>bookings to learn why. Use this information to update your policies and make improvements</a:t>
            </a:r>
            <a:r>
              <a:rPr lang="en-US" sz="1200" dirty="0"/>
              <a:t>.</a:t>
            </a:r>
          </a:p>
        </p:txBody>
      </p:sp>
    </p:spTree>
    <p:extLst>
      <p:ext uri="{BB962C8B-B14F-4D97-AF65-F5344CB8AC3E}">
        <p14:creationId xmlns:p14="http://schemas.microsoft.com/office/powerpoint/2010/main" val="1008311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smtClean="0"/>
              <a:t>About the creator </a:t>
            </a:r>
            <a:endParaRPr u="sng" dirty="0"/>
          </a:p>
        </p:txBody>
      </p:sp>
      <p:sp>
        <p:nvSpPr>
          <p:cNvPr id="10" name="TextBox 9"/>
          <p:cNvSpPr txBox="1"/>
          <p:nvPr/>
        </p:nvSpPr>
        <p:spPr>
          <a:xfrm>
            <a:off x="381000" y="2441740"/>
            <a:ext cx="2362200" cy="584775"/>
          </a:xfrm>
          <a:prstGeom prst="rect">
            <a:avLst/>
          </a:prstGeom>
          <a:noFill/>
        </p:spPr>
        <p:txBody>
          <a:bodyPr wrap="square" rtlCol="0">
            <a:spAutoFit/>
          </a:bodyPr>
          <a:lstStyle/>
          <a:p>
            <a:r>
              <a:rPr lang="en-US" sz="2000" b="1" dirty="0" smtClean="0">
                <a:latin typeface="Outfit" charset="0"/>
              </a:rPr>
              <a:t>Aryan </a:t>
            </a:r>
            <a:r>
              <a:rPr lang="en-US" sz="2000" b="1" dirty="0" err="1" smtClean="0">
                <a:latin typeface="Outfit" charset="0"/>
              </a:rPr>
              <a:t>Verma</a:t>
            </a:r>
            <a:endParaRPr lang="en-US" sz="2000" b="1" dirty="0" smtClean="0">
              <a:latin typeface="Outfit" charset="0"/>
            </a:endParaRPr>
          </a:p>
          <a:p>
            <a:r>
              <a:rPr lang="en-US" sz="1200" dirty="0" smtClean="0"/>
              <a:t>Data </a:t>
            </a:r>
            <a:r>
              <a:rPr lang="en-US" sz="1200" dirty="0"/>
              <a:t>Analyst &amp; Project Lead</a:t>
            </a:r>
            <a:endParaRPr lang="en-US" sz="1200" b="1" dirty="0">
              <a:latin typeface="Outfit" charset="0"/>
            </a:endParaRPr>
          </a:p>
        </p:txBody>
      </p:sp>
      <p:sp>
        <p:nvSpPr>
          <p:cNvPr id="11" name="TextBox 10"/>
          <p:cNvSpPr txBox="1"/>
          <p:nvPr/>
        </p:nvSpPr>
        <p:spPr>
          <a:xfrm>
            <a:off x="381000" y="3733190"/>
            <a:ext cx="4572000" cy="1169551"/>
          </a:xfrm>
          <a:prstGeom prst="rect">
            <a:avLst/>
          </a:prstGeom>
          <a:noFill/>
        </p:spPr>
        <p:txBody>
          <a:bodyPr wrap="square" rtlCol="0">
            <a:spAutoFit/>
          </a:bodyPr>
          <a:lstStyle/>
          <a:p>
            <a:r>
              <a:rPr lang="en-US" dirty="0">
                <a:latin typeface="Outfit" charset="0"/>
              </a:rPr>
              <a:t>I led this project from data collection and cleaning to analysis and visualization, uncovering key insights in hotel booking cancellations. My role covered the entire process, ensuring accuracy and relevance in every detail.</a:t>
            </a:r>
          </a:p>
        </p:txBody>
      </p:sp>
      <p:sp>
        <p:nvSpPr>
          <p:cNvPr id="12" name="TextBox 11"/>
          <p:cNvSpPr txBox="1"/>
          <p:nvPr/>
        </p:nvSpPr>
        <p:spPr>
          <a:xfrm>
            <a:off x="5900057" y="2114562"/>
            <a:ext cx="3048000" cy="1384995"/>
          </a:xfrm>
          <a:prstGeom prst="rect">
            <a:avLst/>
          </a:prstGeom>
          <a:noFill/>
        </p:spPr>
        <p:txBody>
          <a:bodyPr wrap="square" rtlCol="0">
            <a:spAutoFit/>
          </a:bodyPr>
          <a:lstStyle/>
          <a:p>
            <a:pPr marL="285750" indent="-285750">
              <a:buFont typeface="Arial" pitchFamily="34" charset="0"/>
              <a:buChar char="•"/>
            </a:pPr>
            <a:r>
              <a:rPr lang="en-US" sz="1200" dirty="0">
                <a:latin typeface="Outfit" charset="0"/>
              </a:rPr>
              <a:t>Data Collection &amp; </a:t>
            </a:r>
            <a:r>
              <a:rPr lang="en-US" sz="1200" dirty="0" smtClean="0">
                <a:latin typeface="Outfit" charset="0"/>
              </a:rPr>
              <a:t>Cleaning</a:t>
            </a:r>
          </a:p>
          <a:p>
            <a:pPr marL="285750" indent="-285750">
              <a:buFont typeface="Arial" pitchFamily="34" charset="0"/>
              <a:buChar char="•"/>
            </a:pPr>
            <a:r>
              <a:rPr lang="en-US" sz="1200" dirty="0" smtClean="0">
                <a:latin typeface="Outfit" charset="0"/>
              </a:rPr>
              <a:t> </a:t>
            </a:r>
          </a:p>
          <a:p>
            <a:pPr marL="285750" indent="-285750">
              <a:buFont typeface="Arial" pitchFamily="34" charset="0"/>
              <a:buChar char="•"/>
            </a:pPr>
            <a:r>
              <a:rPr lang="en-US" sz="1200" dirty="0" smtClean="0">
                <a:latin typeface="Outfit" charset="0"/>
              </a:rPr>
              <a:t>Exploratory </a:t>
            </a:r>
            <a:r>
              <a:rPr lang="en-US" sz="1200" dirty="0">
                <a:latin typeface="Outfit" charset="0"/>
              </a:rPr>
              <a:t>Data Analysis (EDA</a:t>
            </a:r>
            <a:r>
              <a:rPr lang="en-US" sz="1200" dirty="0" smtClean="0">
                <a:latin typeface="Outfit" charset="0"/>
              </a:rPr>
              <a:t>)</a:t>
            </a:r>
          </a:p>
          <a:p>
            <a:pPr marL="285750" indent="-285750">
              <a:buFont typeface="Arial" pitchFamily="34" charset="0"/>
              <a:buChar char="•"/>
            </a:pPr>
            <a:endParaRPr lang="en-US" sz="1200" dirty="0" smtClean="0">
              <a:latin typeface="Outfit" charset="0"/>
            </a:endParaRPr>
          </a:p>
          <a:p>
            <a:pPr marL="285750" indent="-285750">
              <a:buFont typeface="Arial" pitchFamily="34" charset="0"/>
              <a:buChar char="•"/>
            </a:pPr>
            <a:r>
              <a:rPr lang="en-US" sz="1200" dirty="0" smtClean="0">
                <a:latin typeface="Outfit" charset="0"/>
              </a:rPr>
              <a:t>Insightful Visualization</a:t>
            </a:r>
          </a:p>
          <a:p>
            <a:pPr marL="285750" indent="-285750">
              <a:buFont typeface="Arial" pitchFamily="34" charset="0"/>
              <a:buChar char="•"/>
            </a:pPr>
            <a:endParaRPr lang="en-US" sz="1200" dirty="0" smtClean="0">
              <a:latin typeface="Outfit" charset="0"/>
            </a:endParaRPr>
          </a:p>
          <a:p>
            <a:pPr marL="285750" indent="-285750">
              <a:buFont typeface="Arial" pitchFamily="34" charset="0"/>
              <a:buChar char="•"/>
            </a:pPr>
            <a:r>
              <a:rPr lang="en-US" sz="1200" dirty="0" smtClean="0">
                <a:latin typeface="Outfit" charset="0"/>
              </a:rPr>
              <a:t>Future </a:t>
            </a:r>
            <a:r>
              <a:rPr lang="en-US" sz="1200" dirty="0">
                <a:latin typeface="Outfit" charset="0"/>
              </a:rPr>
              <a:t>Directions</a:t>
            </a:r>
          </a:p>
        </p:txBody>
      </p:sp>
      <p:sp>
        <p:nvSpPr>
          <p:cNvPr id="13" name="TextBox 12"/>
          <p:cNvSpPr txBox="1"/>
          <p:nvPr/>
        </p:nvSpPr>
        <p:spPr>
          <a:xfrm>
            <a:off x="6054789" y="1698445"/>
            <a:ext cx="2738535" cy="307777"/>
          </a:xfrm>
          <a:prstGeom prst="rect">
            <a:avLst/>
          </a:prstGeom>
          <a:noFill/>
        </p:spPr>
        <p:txBody>
          <a:bodyPr wrap="square" rtlCol="0">
            <a:spAutoFit/>
          </a:bodyPr>
          <a:lstStyle/>
          <a:p>
            <a:r>
              <a:rPr lang="en-US" b="1" dirty="0" smtClean="0">
                <a:latin typeface="Outfit" charset="0"/>
              </a:rPr>
              <a:t>My Analytical Role:</a:t>
            </a:r>
            <a:endParaRPr lang="en-US" b="1" dirty="0">
              <a:latin typeface="Outfit" charset="0"/>
            </a:endParaRPr>
          </a:p>
        </p:txBody>
      </p:sp>
      <p:sp>
        <p:nvSpPr>
          <p:cNvPr id="51" name="TextBox 50"/>
          <p:cNvSpPr txBox="1"/>
          <p:nvPr/>
        </p:nvSpPr>
        <p:spPr>
          <a:xfrm>
            <a:off x="381000" y="3345669"/>
            <a:ext cx="2738535" cy="307777"/>
          </a:xfrm>
          <a:prstGeom prst="rect">
            <a:avLst/>
          </a:prstGeom>
          <a:noFill/>
        </p:spPr>
        <p:txBody>
          <a:bodyPr wrap="square" rtlCol="0">
            <a:spAutoFit/>
          </a:bodyPr>
          <a:lstStyle/>
          <a:p>
            <a:r>
              <a:rPr lang="en-US" b="1" dirty="0" smtClean="0">
                <a:latin typeface="Outfit" charset="0"/>
              </a:rPr>
              <a:t>About the project:</a:t>
            </a:r>
            <a:endParaRPr lang="en-US" b="1" dirty="0">
              <a:latin typeface="Outfit" charset="0"/>
            </a:endParaRPr>
          </a:p>
        </p:txBody>
      </p:sp>
      <p:pic>
        <p:nvPicPr>
          <p:cNvPr id="52" name="Picture 51">
            <a:extLst>
              <a:ext uri="{FF2B5EF4-FFF2-40B4-BE49-F238E27FC236}">
                <a16:creationId xmlns="" xmlns:a16="http://schemas.microsoft.com/office/drawing/2014/main" id="{76B74A33-4296-4EF8-87F6-35B79F97446E}"/>
              </a:ext>
            </a:extLst>
          </p:cNvPr>
          <p:cNvPicPr>
            <a:picLocks noChangeAspect="1"/>
          </p:cNvPicPr>
          <p:nvPr/>
        </p:nvPicPr>
        <p:blipFill>
          <a:blip r:embed="rId3"/>
          <a:stretch>
            <a:fillRect/>
          </a:stretch>
        </p:blipFill>
        <p:spPr>
          <a:xfrm>
            <a:off x="604935" y="1047750"/>
            <a:ext cx="1301390" cy="13013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p:cNvSpPr txBox="1"/>
          <p:nvPr/>
        </p:nvSpPr>
        <p:spPr>
          <a:xfrm>
            <a:off x="5519057" y="4579576"/>
            <a:ext cx="3429000" cy="523220"/>
          </a:xfrm>
          <a:prstGeom prst="rect">
            <a:avLst/>
          </a:prstGeom>
          <a:noFill/>
        </p:spPr>
        <p:txBody>
          <a:bodyPr wrap="square" rtlCol="0">
            <a:spAutoFit/>
          </a:bodyPr>
          <a:lstStyle/>
          <a:p>
            <a:r>
              <a:rPr lang="en-US" i="1" dirty="0">
                <a:latin typeface="Calibri" pitchFamily="34" charset="0"/>
                <a:cs typeface="Calibri" pitchFamily="34" charset="0"/>
              </a:rPr>
              <a:t>“Data tells the story. I just bring it to life.”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3" name="TextBox 2"/>
          <p:cNvSpPr txBox="1"/>
          <p:nvPr/>
        </p:nvSpPr>
        <p:spPr>
          <a:xfrm>
            <a:off x="990600" y="1733550"/>
            <a:ext cx="6858000" cy="1569660"/>
          </a:xfrm>
          <a:prstGeom prst="rect">
            <a:avLst/>
          </a:prstGeom>
          <a:noFill/>
        </p:spPr>
        <p:txBody>
          <a:bodyPr wrap="square" rtlCol="0">
            <a:spAutoFit/>
          </a:bodyPr>
          <a:lstStyle/>
          <a:p>
            <a:pPr algn="ctr"/>
            <a:r>
              <a:rPr lang="en-US" sz="4800" b="1" dirty="0">
                <a:latin typeface="Outfit" charset="0"/>
              </a:rPr>
              <a:t>Thank You for Your Attention!</a:t>
            </a:r>
          </a:p>
        </p:txBody>
      </p:sp>
    </p:spTree>
    <p:extLst>
      <p:ext uri="{BB962C8B-B14F-4D97-AF65-F5344CB8AC3E}">
        <p14:creationId xmlns:p14="http://schemas.microsoft.com/office/powerpoint/2010/main" val="476121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89" name="Google Shape;389;p38"/>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90" name="Google Shape;390;p38"/>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3" name="Google Shape;393;p38"/>
          <p:cNvSpPr txBox="1">
            <a:spLocks noGrp="1"/>
          </p:cNvSpPr>
          <p:nvPr>
            <p:ph type="title" idx="15"/>
          </p:nvPr>
        </p:nvSpPr>
        <p:spPr>
          <a:xfrm>
            <a:off x="690395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394" name="Google Shape;394;p38"/>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u="sng" dirty="0"/>
              <a:t>Introduction</a:t>
            </a:r>
            <a:endParaRPr sz="1800" u="sng" dirty="0"/>
          </a:p>
        </p:txBody>
      </p:sp>
      <p:sp>
        <p:nvSpPr>
          <p:cNvPr id="395" name="Google Shape;395;p38"/>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u="sng" dirty="0" smtClean="0"/>
              <a:t>Dataset preview</a:t>
            </a:r>
            <a:endParaRPr sz="1800" u="sng" dirty="0"/>
          </a:p>
        </p:txBody>
      </p:sp>
      <p:sp>
        <p:nvSpPr>
          <p:cNvPr id="396" name="Google Shape;396;p38"/>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smtClean="0"/>
              <a:t>EDA process</a:t>
            </a:r>
            <a:endParaRPr u="sng" dirty="0"/>
          </a:p>
        </p:txBody>
      </p:sp>
      <p:sp>
        <p:nvSpPr>
          <p:cNvPr id="397" name="Google Shape;397;p38"/>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smtClean="0"/>
              <a:t>visuals</a:t>
            </a:r>
            <a:endParaRPr u="sng" dirty="0"/>
          </a:p>
        </p:txBody>
      </p:sp>
      <p:sp>
        <p:nvSpPr>
          <p:cNvPr id="398" name="Google Shape;398;p38"/>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smtClean="0"/>
              <a:t>suggestions</a:t>
            </a:r>
            <a:endParaRPr u="sng" dirty="0"/>
          </a:p>
        </p:txBody>
      </p:sp>
      <p:sp>
        <p:nvSpPr>
          <p:cNvPr id="399" name="Google Shape;399;p38"/>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smtClean="0"/>
              <a:t>Future aspects</a:t>
            </a:r>
            <a:endParaRPr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Why We Selected This </a:t>
            </a:r>
            <a:r>
              <a:rPr lang="en-US" dirty="0" smtClean="0"/>
              <a:t>Project?</a:t>
            </a:r>
            <a:endParaRPr dirty="0"/>
          </a:p>
        </p:txBody>
      </p:sp>
      <p:sp>
        <p:nvSpPr>
          <p:cNvPr id="373" name="Google Shape;373;p37"/>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p>
            <a:pPr marL="342900" indent="-342900" algn="l"/>
            <a:r>
              <a:rPr lang="en-US" b="1" dirty="0" smtClean="0">
                <a:latin typeface="Outfit" charset="0"/>
              </a:rPr>
              <a:t>We chose this project to help hotels understand why guests cancel bookings.</a:t>
            </a:r>
          </a:p>
          <a:p>
            <a:pPr marL="0" indent="0" algn="l">
              <a:buNone/>
            </a:pPr>
            <a:r>
              <a:rPr lang="en-US" b="1" dirty="0" smtClean="0">
                <a:latin typeface="Outfit" charset="0"/>
              </a:rPr>
              <a:t> </a:t>
            </a:r>
          </a:p>
          <a:p>
            <a:pPr marL="342900" indent="-342900" algn="l"/>
            <a:r>
              <a:rPr lang="en-US" b="1" dirty="0" smtClean="0">
                <a:latin typeface="Outfit" charset="0"/>
              </a:rPr>
              <a:t>Cancellations can cause problems, like lost revenue, empty rooms, and unpredictable occupancy rates, which affect overall planning and staffing. </a:t>
            </a:r>
          </a:p>
          <a:p>
            <a:pPr marL="342900" indent="-342900" algn="l"/>
            <a:endParaRPr lang="en-US" b="1" dirty="0" smtClean="0">
              <a:latin typeface="Outfit" charset="0"/>
            </a:endParaRPr>
          </a:p>
          <a:p>
            <a:pPr marL="342900" indent="-342900" algn="l"/>
            <a:r>
              <a:rPr lang="en-US" b="1" dirty="0" smtClean="0">
                <a:latin typeface="Outfit" charset="0"/>
              </a:rPr>
              <a:t>By finding patterns and reasons behind cancellations, hotels can make smarter decisions to reduce them, keep rooms filled, and create a better experience for guests.</a:t>
            </a:r>
          </a:p>
          <a:p>
            <a:pPr marL="0" indent="0" algn="l">
              <a:buNone/>
            </a:pPr>
            <a:r>
              <a:rPr lang="en-US" b="1" dirty="0" smtClean="0">
                <a:latin typeface="Outfit" charset="0"/>
              </a:rPr>
              <a:t> </a:t>
            </a:r>
          </a:p>
          <a:p>
            <a:pPr marL="342900" indent="-342900" algn="l"/>
            <a:r>
              <a:rPr lang="en-US" b="1" dirty="0" smtClean="0">
                <a:latin typeface="Outfit" charset="0"/>
              </a:rPr>
              <a:t>This analysis can help hotels identify the types of bookings that are most likely to be canceled and the times of year when cancellations peak.</a:t>
            </a:r>
          </a:p>
          <a:p>
            <a:pPr marL="0" indent="0" algn="l">
              <a:buNone/>
            </a:pPr>
            <a:r>
              <a:rPr lang="en-US" b="1" dirty="0" smtClean="0">
                <a:latin typeface="Outfit" charset="0"/>
              </a:rPr>
              <a:t> </a:t>
            </a:r>
          </a:p>
          <a:p>
            <a:pPr marL="342900" indent="-342900" algn="l"/>
            <a:r>
              <a:rPr lang="en-US" b="1" dirty="0" smtClean="0">
                <a:latin typeface="Outfit" charset="0"/>
              </a:rPr>
              <a:t>With this knowledge, hotels can adjust their policies, create targeted promotions, and improve their flexibility, ultimately leading to more reliable bookings, higher revenue, and stronger customer relationships.</a:t>
            </a:r>
            <a:endParaRPr b="1" dirty="0">
              <a:latin typeface="Outfit"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381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smtClean="0"/>
              <a:t>Dataset overview</a:t>
            </a:r>
            <a:endParaRPr u="sng"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276350"/>
            <a:ext cx="8686800" cy="3429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910117" y="461084"/>
            <a:ext cx="7487230" cy="572700"/>
          </a:xfrm>
          <a:prstGeom prst="rect">
            <a:avLst/>
          </a:prstGeom>
        </p:spPr>
        <p:txBody>
          <a:bodyPr spcFirstLastPara="1" wrap="square" lIns="91425" tIns="91425" rIns="91425" bIns="91425" anchor="t" anchorCtr="0">
            <a:noAutofit/>
          </a:bodyPr>
          <a:lstStyle/>
          <a:p>
            <a:pPr lvl="0"/>
            <a:r>
              <a:rPr lang="en-US" dirty="0"/>
              <a:t>Key Performance Indicators</a:t>
            </a:r>
            <a:endParaRPr dirty="0"/>
          </a:p>
        </p:txBody>
      </p:sp>
      <p:grpSp>
        <p:nvGrpSpPr>
          <p:cNvPr id="464" name="Google Shape;464;p42"/>
          <p:cNvGrpSpPr/>
          <p:nvPr/>
        </p:nvGrpSpPr>
        <p:grpSpPr>
          <a:xfrm>
            <a:off x="5430930" y="-44578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2748399" y="1472826"/>
            <a:ext cx="4126720" cy="581866"/>
          </a:xfrm>
        </p:spPr>
        <p:txBody>
          <a:bodyPr/>
          <a:lstStyle/>
          <a:p>
            <a:r>
              <a:rPr lang="en-US" b="1" dirty="0">
                <a:latin typeface="Outfit" charset="0"/>
              </a:rPr>
              <a:t>The average length of stay is 3.4 days, reflecting a positive trend in guest retention and potentially lower cancellation rates.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333807"/>
            <a:ext cx="1880604" cy="90218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2527741"/>
            <a:ext cx="1880604" cy="80601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3887225"/>
            <a:ext cx="2057400" cy="7636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8" name="Subtitle 1"/>
          <p:cNvSpPr txBox="1">
            <a:spLocks/>
          </p:cNvSpPr>
          <p:nvPr/>
        </p:nvSpPr>
        <p:spPr>
          <a:xfrm>
            <a:off x="2748399" y="2668826"/>
            <a:ext cx="4126720" cy="581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DM Sans"/>
                <a:ea typeface="DM Sans"/>
                <a:cs typeface="DM Sans"/>
                <a:sym typeface="DM Sans"/>
              </a:defRPr>
            </a:lvl9pPr>
          </a:lstStyle>
          <a:p>
            <a:r>
              <a:rPr lang="en-US" b="1" dirty="0" smtClean="0">
                <a:latin typeface="Outfit" charset="0"/>
              </a:rPr>
              <a:t>The </a:t>
            </a:r>
            <a:r>
              <a:rPr lang="en-US" b="1" dirty="0">
                <a:latin typeface="Outfit" charset="0"/>
              </a:rPr>
              <a:t>average lead time is 104 days, indicating a longer planning period for bookings</a:t>
            </a:r>
            <a:r>
              <a:rPr lang="en-US" b="1" dirty="0" smtClean="0">
                <a:latin typeface="Outfit" charset="0"/>
              </a:rPr>
              <a:t>.</a:t>
            </a:r>
          </a:p>
          <a:p>
            <a:endParaRPr lang="en-US" b="1" dirty="0">
              <a:latin typeface="Outfit" charset="0"/>
            </a:endParaRPr>
          </a:p>
          <a:p>
            <a:r>
              <a:rPr lang="en-US" b="1" dirty="0">
                <a:latin typeface="Outfit" charset="0"/>
              </a:rPr>
              <a:t>The average daily rate (ADR) is $101.8, reflecting a solid pricing strategy and revenue management.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u="sng" dirty="0">
                <a:effectLst>
                  <a:outerShdw blurRad="38100" dist="38100" dir="2700000" algn="tl">
                    <a:srgbClr val="000000">
                      <a:alpha val="43137"/>
                    </a:srgbClr>
                  </a:outerShdw>
                </a:effectLst>
              </a:rPr>
              <a:t>Overall Cancellation Rate</a:t>
            </a:r>
            <a:endParaRPr u="sng" dirty="0">
              <a:effectLst>
                <a:outerShdw blurRad="38100" dist="38100" dir="2700000" algn="tl">
                  <a:srgbClr val="000000">
                    <a:alpha val="43137"/>
                  </a:srgbClr>
                </a:outerShdw>
              </a:effectLst>
            </a:endParaRPr>
          </a:p>
        </p:txBody>
      </p:sp>
      <p:sp>
        <p:nvSpPr>
          <p:cNvPr id="4" name="Subtitle 3"/>
          <p:cNvSpPr>
            <a:spLocks noGrp="1"/>
          </p:cNvSpPr>
          <p:nvPr>
            <p:ph type="subTitle" idx="1"/>
          </p:nvPr>
        </p:nvSpPr>
        <p:spPr>
          <a:xfrm>
            <a:off x="5105400" y="1276350"/>
            <a:ext cx="3657600" cy="3118368"/>
          </a:xfrm>
        </p:spPr>
        <p:txBody>
          <a:bodyPr/>
          <a:lstStyle/>
          <a:p>
            <a:pPr marL="425450" indent="-285750">
              <a:buFont typeface="Arial" pitchFamily="34" charset="0"/>
              <a:buChar char="•"/>
            </a:pPr>
            <a:r>
              <a:rPr lang="en-US" dirty="0"/>
              <a:t>The pie chart indicates a cancellation rate of </a:t>
            </a:r>
            <a:r>
              <a:rPr lang="en-US" b="1" dirty="0"/>
              <a:t>37%</a:t>
            </a:r>
            <a:r>
              <a:rPr lang="en-US" dirty="0"/>
              <a:t>, which is notably high and raises concerns about guest commitment and potential revenue loss</a:t>
            </a:r>
            <a:r>
              <a:rPr lang="en-US" sz="1600" dirty="0"/>
              <a:t>.</a:t>
            </a:r>
            <a:endParaRPr lang="en-US" sz="1600" b="1" dirty="0"/>
          </a:p>
          <a:p>
            <a:pPr marL="425450" indent="-285750">
              <a:buFont typeface="Arial" pitchFamily="34" charset="0"/>
              <a:buChar char="•"/>
            </a:pPr>
            <a:endParaRPr lang="en-US" sz="1600" b="1" dirty="0" smtClean="0"/>
          </a:p>
          <a:p>
            <a:pPr marL="425450" indent="-285750">
              <a:buFont typeface="Arial" pitchFamily="34" charset="0"/>
              <a:buChar char="•"/>
            </a:pPr>
            <a:r>
              <a:rPr lang="en-US" dirty="0"/>
              <a:t>A 37% cancellation rate could significantly affect overall revenue and occupancy rates, making it crucial to address the underlying causes.</a:t>
            </a:r>
          </a:p>
          <a:p>
            <a:pPr marL="425450" indent="-285750">
              <a:buFont typeface="Arial" pitchFamily="34" charset="0"/>
              <a:buChar char="•"/>
            </a:pPr>
            <a:endParaRPr lang="en-US" sz="1600" b="1" dirty="0">
              <a:latin typeface="Outfit" charset="0"/>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04950"/>
            <a:ext cx="3803252" cy="288976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62000" y="285750"/>
            <a:ext cx="7704000" cy="572700"/>
          </a:xfrm>
          <a:prstGeom prst="rect">
            <a:avLst/>
          </a:prstGeom>
        </p:spPr>
        <p:txBody>
          <a:bodyPr spcFirstLastPara="1" wrap="square" lIns="91425" tIns="91425" rIns="91425" bIns="91425" anchor="t" anchorCtr="0">
            <a:noAutofit/>
          </a:bodyPr>
          <a:lstStyle/>
          <a:p>
            <a:pPr lvl="0"/>
            <a:r>
              <a:rPr lang="en-US" u="sng" dirty="0"/>
              <a:t>Cancellation Rate by Lead Time</a:t>
            </a:r>
            <a:endParaRPr u="sng" dirty="0">
              <a:solidFill>
                <a:schemeClr val="tx1"/>
              </a:solidFill>
            </a:endParaRPr>
          </a:p>
        </p:txBody>
      </p:sp>
      <p:sp>
        <p:nvSpPr>
          <p:cNvPr id="4" name="Subtitle 3"/>
          <p:cNvSpPr>
            <a:spLocks noGrp="1"/>
          </p:cNvSpPr>
          <p:nvPr>
            <p:ph type="subTitle" idx="1"/>
          </p:nvPr>
        </p:nvSpPr>
        <p:spPr>
          <a:xfrm>
            <a:off x="4953000" y="971550"/>
            <a:ext cx="3810000" cy="3810000"/>
          </a:xfrm>
        </p:spPr>
        <p:txBody>
          <a:bodyPr/>
          <a:lstStyle/>
          <a:p>
            <a:pPr algn="l"/>
            <a:r>
              <a:rPr lang="en-US" sz="1000" b="1" dirty="0">
                <a:latin typeface="Outfit" charset="0"/>
              </a:rPr>
              <a:t>61+ </a:t>
            </a:r>
            <a:r>
              <a:rPr lang="en-US" sz="1000" b="1" dirty="0" smtClean="0">
                <a:latin typeface="Outfit" charset="0"/>
              </a:rPr>
              <a:t>Days</a:t>
            </a:r>
            <a:r>
              <a:rPr lang="en-US" sz="1000" dirty="0" smtClean="0">
                <a:latin typeface="Outfit" charset="0"/>
              </a:rPr>
              <a:t>:</a:t>
            </a:r>
            <a:r>
              <a:rPr lang="en-US" sz="1000" dirty="0"/>
              <a:t> The cancellation rate is </a:t>
            </a:r>
            <a:r>
              <a:rPr lang="en-US" sz="1000" b="1" dirty="0"/>
              <a:t>40.5%</a:t>
            </a:r>
            <a:r>
              <a:rPr lang="en-US" sz="1000" dirty="0"/>
              <a:t>, meaning that many long-term bookings still get canceled</a:t>
            </a:r>
            <a:r>
              <a:rPr lang="en-US" sz="1000" dirty="0" smtClean="0"/>
              <a:t>.</a:t>
            </a:r>
          </a:p>
          <a:p>
            <a:pPr algn="l"/>
            <a:endParaRPr lang="en-US" sz="1000" dirty="0">
              <a:latin typeface="Outfit" charset="0"/>
            </a:endParaRPr>
          </a:p>
          <a:p>
            <a:pPr algn="l"/>
            <a:r>
              <a:rPr lang="en-US" sz="1000" b="1" dirty="0">
                <a:latin typeface="Outfit" charset="0"/>
              </a:rPr>
              <a:t>31-60 </a:t>
            </a:r>
            <a:r>
              <a:rPr lang="en-US" sz="1000" b="1" dirty="0" smtClean="0">
                <a:latin typeface="Outfit" charset="0"/>
              </a:rPr>
              <a:t>Days</a:t>
            </a:r>
            <a:r>
              <a:rPr lang="en-US" sz="1000" dirty="0" smtClean="0">
                <a:latin typeface="Outfit" charset="0"/>
              </a:rPr>
              <a:t>: Cancellation </a:t>
            </a:r>
            <a:r>
              <a:rPr lang="en-US" sz="1000" dirty="0">
                <a:latin typeface="Outfit" charset="0"/>
              </a:rPr>
              <a:t>rate is </a:t>
            </a:r>
            <a:r>
              <a:rPr lang="en-US" sz="1000" b="1" dirty="0">
                <a:latin typeface="Outfit" charset="0"/>
              </a:rPr>
              <a:t>36.6%</a:t>
            </a:r>
            <a:r>
              <a:rPr lang="en-US" sz="1000" dirty="0">
                <a:latin typeface="Outfit" charset="0"/>
              </a:rPr>
              <a:t>, suggesting that mid-range bookings face moderate cancellation risks, </a:t>
            </a:r>
            <a:r>
              <a:rPr lang="en-US" sz="1000" dirty="0" smtClean="0">
                <a:latin typeface="Outfit" charset="0"/>
              </a:rPr>
              <a:t>  warranting </a:t>
            </a:r>
            <a:r>
              <a:rPr lang="en-US" sz="1000" dirty="0">
                <a:latin typeface="Outfit" charset="0"/>
              </a:rPr>
              <a:t>improved guest engagement</a:t>
            </a:r>
            <a:r>
              <a:rPr lang="en-US" sz="1000" dirty="0" smtClean="0">
                <a:latin typeface="Outfit" charset="0"/>
              </a:rPr>
              <a:t>.</a:t>
            </a:r>
          </a:p>
          <a:p>
            <a:pPr algn="l"/>
            <a:endParaRPr lang="en-US" sz="1000" dirty="0">
              <a:latin typeface="Outfit" charset="0"/>
            </a:endParaRPr>
          </a:p>
          <a:p>
            <a:pPr algn="l"/>
            <a:r>
              <a:rPr lang="en-US" sz="1000" b="1" dirty="0">
                <a:latin typeface="Outfit" charset="0"/>
              </a:rPr>
              <a:t>15-30 </a:t>
            </a:r>
            <a:r>
              <a:rPr lang="en-US" sz="1000" b="1" dirty="0" smtClean="0">
                <a:latin typeface="Outfit" charset="0"/>
              </a:rPr>
              <a:t>Days</a:t>
            </a:r>
            <a:r>
              <a:rPr lang="en-US" sz="1000" dirty="0" smtClean="0">
                <a:latin typeface="Outfit" charset="0"/>
              </a:rPr>
              <a:t>: At </a:t>
            </a:r>
            <a:r>
              <a:rPr lang="en-US" sz="1000" b="1" dirty="0">
                <a:latin typeface="Outfit" charset="0"/>
              </a:rPr>
              <a:t>30.3%</a:t>
            </a:r>
            <a:r>
              <a:rPr lang="en-US" sz="1000" dirty="0">
                <a:latin typeface="Outfit" charset="0"/>
              </a:rPr>
              <a:t>, this group shows a relatively lower risk of cancellation compared to longer lead times, reflecting better commitment among guests</a:t>
            </a:r>
            <a:r>
              <a:rPr lang="en-US" sz="1000" dirty="0" smtClean="0">
                <a:latin typeface="Outfit" charset="0"/>
              </a:rPr>
              <a:t>.</a:t>
            </a:r>
          </a:p>
          <a:p>
            <a:pPr algn="l"/>
            <a:endParaRPr lang="en-US" sz="1000" dirty="0">
              <a:latin typeface="Outfit" charset="0"/>
            </a:endParaRPr>
          </a:p>
          <a:p>
            <a:pPr algn="l"/>
            <a:r>
              <a:rPr lang="en-US" sz="1000" b="1" dirty="0" smtClean="0">
                <a:latin typeface="Outfit" charset="0"/>
              </a:rPr>
              <a:t>8-14 Days </a:t>
            </a:r>
            <a:r>
              <a:rPr lang="en-US" sz="1000" dirty="0">
                <a:latin typeface="Outfit" charset="0"/>
              </a:rPr>
              <a:t>:</a:t>
            </a:r>
            <a:r>
              <a:rPr lang="en-US" sz="1000" dirty="0" smtClean="0"/>
              <a:t>The </a:t>
            </a:r>
            <a:r>
              <a:rPr lang="en-US" sz="1000" dirty="0"/>
              <a:t>cancellation rate is </a:t>
            </a:r>
            <a:r>
              <a:rPr lang="en-US" sz="1000" b="1" dirty="0"/>
              <a:t>20%</a:t>
            </a:r>
            <a:r>
              <a:rPr lang="en-US" sz="1000" dirty="0"/>
              <a:t>, showing that many bookings in this timeframe are still at risk of being canceled.</a:t>
            </a:r>
            <a:endParaRPr lang="en-US" sz="1000" dirty="0">
              <a:latin typeface="Outfit" charset="0"/>
            </a:endParaRPr>
          </a:p>
          <a:p>
            <a:pPr algn="l"/>
            <a:r>
              <a:rPr lang="en-US" sz="1000" b="1" dirty="0">
                <a:latin typeface="Outfit" charset="0"/>
              </a:rPr>
              <a:t>4-7 </a:t>
            </a:r>
            <a:r>
              <a:rPr lang="en-US" sz="1000" b="1" dirty="0" smtClean="0">
                <a:latin typeface="Outfit" charset="0"/>
              </a:rPr>
              <a:t>Days</a:t>
            </a:r>
            <a:r>
              <a:rPr lang="en-US" sz="1000" dirty="0" smtClean="0">
                <a:latin typeface="Outfit" charset="0"/>
              </a:rPr>
              <a:t>: With </a:t>
            </a:r>
            <a:r>
              <a:rPr lang="en-US" sz="1000" dirty="0">
                <a:latin typeface="Outfit" charset="0"/>
              </a:rPr>
              <a:t>a cancellation rate of </a:t>
            </a:r>
            <a:r>
              <a:rPr lang="en-US" sz="1000" b="1" dirty="0">
                <a:latin typeface="Outfit" charset="0"/>
              </a:rPr>
              <a:t>11%</a:t>
            </a:r>
            <a:r>
              <a:rPr lang="en-US" sz="1000" dirty="0">
                <a:latin typeface="Outfit" charset="0"/>
              </a:rPr>
              <a:t>, this segment demonstrates a lower tendency for cancellations, suggesting stronger commitment as the stay approaches</a:t>
            </a:r>
            <a:r>
              <a:rPr lang="en-US" sz="1000" dirty="0" smtClean="0">
                <a:latin typeface="Outfit" charset="0"/>
              </a:rPr>
              <a:t>.</a:t>
            </a:r>
          </a:p>
          <a:p>
            <a:pPr algn="l"/>
            <a:endParaRPr lang="en-US" sz="1000" dirty="0">
              <a:latin typeface="Outfit" charset="0"/>
            </a:endParaRPr>
          </a:p>
          <a:p>
            <a:pPr algn="l"/>
            <a:r>
              <a:rPr lang="en-US" sz="1000" b="1" dirty="0">
                <a:latin typeface="Outfit" charset="0"/>
              </a:rPr>
              <a:t>0-3 </a:t>
            </a:r>
            <a:r>
              <a:rPr lang="en-US" sz="1000" b="1" dirty="0" smtClean="0">
                <a:latin typeface="Outfit" charset="0"/>
              </a:rPr>
              <a:t> Days</a:t>
            </a:r>
            <a:r>
              <a:rPr lang="en-US" sz="1000" dirty="0" smtClean="0">
                <a:latin typeface="Outfit" charset="0"/>
              </a:rPr>
              <a:t>: A </a:t>
            </a:r>
            <a:r>
              <a:rPr lang="en-US" sz="1000" dirty="0">
                <a:latin typeface="Outfit" charset="0"/>
              </a:rPr>
              <a:t>cancellation rate of </a:t>
            </a:r>
            <a:r>
              <a:rPr lang="en-US" sz="1000" b="1" dirty="0">
                <a:latin typeface="Outfit" charset="0"/>
              </a:rPr>
              <a:t>8.1%</a:t>
            </a:r>
            <a:r>
              <a:rPr lang="en-US" sz="1000" dirty="0">
                <a:latin typeface="Outfit" charset="0"/>
              </a:rPr>
              <a:t> indicates that last-minute bookings are the least likely to be canceled, reflecting higher guest commitment.</a:t>
            </a:r>
          </a:p>
          <a:p>
            <a:pPr marL="425450" indent="-285750" algn="l">
              <a:buFont typeface="Arial" pitchFamily="34" charset="0"/>
              <a:buChar char="•"/>
            </a:pPr>
            <a:endParaRPr lang="en-US" sz="1600" b="1" dirty="0">
              <a:latin typeface="Outfit"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00150"/>
            <a:ext cx="4191000" cy="28194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18981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62000" y="285750"/>
            <a:ext cx="7704000" cy="572700"/>
          </a:xfrm>
          <a:prstGeom prst="rect">
            <a:avLst/>
          </a:prstGeom>
        </p:spPr>
        <p:txBody>
          <a:bodyPr spcFirstLastPara="1" wrap="square" lIns="91425" tIns="91425" rIns="91425" bIns="91425" anchor="t" anchorCtr="0">
            <a:noAutofit/>
          </a:bodyPr>
          <a:lstStyle/>
          <a:p>
            <a:pPr lvl="0"/>
            <a:r>
              <a:rPr lang="en-US" u="sng" dirty="0"/>
              <a:t>Cancellation Rate by </a:t>
            </a:r>
            <a:r>
              <a:rPr lang="en-US" u="sng" dirty="0" smtClean="0"/>
              <a:t>Room Type</a:t>
            </a:r>
            <a:endParaRPr u="sng" dirty="0">
              <a:solidFill>
                <a:schemeClr val="tx1"/>
              </a:solidFill>
            </a:endParaRPr>
          </a:p>
        </p:txBody>
      </p:sp>
      <p:sp>
        <p:nvSpPr>
          <p:cNvPr id="4" name="Subtitle 3"/>
          <p:cNvSpPr>
            <a:spLocks noGrp="1"/>
          </p:cNvSpPr>
          <p:nvPr>
            <p:ph type="subTitle" idx="1"/>
          </p:nvPr>
        </p:nvSpPr>
        <p:spPr>
          <a:xfrm>
            <a:off x="4953000" y="971550"/>
            <a:ext cx="3810000" cy="3810000"/>
          </a:xfrm>
        </p:spPr>
        <p:txBody>
          <a:bodyPr/>
          <a:lstStyle/>
          <a:p>
            <a:pPr algn="l"/>
            <a:r>
              <a:rPr lang="en-US" b="1" dirty="0" smtClean="0"/>
              <a:t>Room Type P</a:t>
            </a:r>
            <a:r>
              <a:rPr lang="en-US" dirty="0" smtClean="0"/>
              <a:t>:Has a </a:t>
            </a:r>
            <a:r>
              <a:rPr lang="en-US" b="1" dirty="0" smtClean="0"/>
              <a:t>100% cancellation rate</a:t>
            </a:r>
            <a:r>
              <a:rPr lang="en-US" dirty="0" smtClean="0"/>
              <a:t>, meaning every booking for this room type was canceled. This might indicate issues specific to this room type.</a:t>
            </a:r>
            <a:endParaRPr lang="en-US" dirty="0" smtClean="0"/>
          </a:p>
          <a:p>
            <a:pPr algn="l"/>
            <a:endParaRPr lang="en-US" dirty="0" smtClean="0">
              <a:latin typeface="Outfit" charset="0"/>
            </a:endParaRPr>
          </a:p>
          <a:p>
            <a:pPr algn="l"/>
            <a:r>
              <a:rPr lang="en-US" b="1" dirty="0" smtClean="0"/>
              <a:t>Room Type H:</a:t>
            </a:r>
            <a:r>
              <a:rPr lang="en-US" dirty="0" smtClean="0">
                <a:latin typeface="Outfit" charset="0"/>
              </a:rPr>
              <a:t> </a:t>
            </a:r>
            <a:r>
              <a:rPr lang="en-US" dirty="0" smtClean="0"/>
              <a:t>The cancellation rate is </a:t>
            </a:r>
            <a:r>
              <a:rPr lang="en-US" b="1" dirty="0" smtClean="0"/>
              <a:t>40%</a:t>
            </a:r>
            <a:r>
              <a:rPr lang="en-US" dirty="0" smtClean="0"/>
              <a:t>, showing that this room type also has a fairly high risk of cancellations.</a:t>
            </a:r>
          </a:p>
          <a:p>
            <a:pPr algn="l"/>
            <a:endParaRPr lang="en-US" b="1" dirty="0" smtClean="0">
              <a:latin typeface="Outfit" charset="0"/>
            </a:endParaRPr>
          </a:p>
          <a:p>
            <a:pPr algn="l"/>
            <a:r>
              <a:rPr lang="en-US" b="1" dirty="0" smtClean="0">
                <a:latin typeface="Outfit" charset="0"/>
              </a:rPr>
              <a:t>Other  Room Types</a:t>
            </a:r>
            <a:r>
              <a:rPr lang="en-US" dirty="0" smtClean="0">
                <a:latin typeface="Outfit" charset="0"/>
              </a:rPr>
              <a:t>: </a:t>
            </a:r>
            <a:r>
              <a:rPr lang="en-US" dirty="0" smtClean="0"/>
              <a:t>These have a cancellation rate of </a:t>
            </a:r>
            <a:r>
              <a:rPr lang="en-US" b="1" dirty="0" smtClean="0"/>
              <a:t>35% or more</a:t>
            </a:r>
            <a:r>
              <a:rPr lang="en-US" dirty="0" smtClean="0"/>
              <a:t>, which is still a high cancellation rate.</a:t>
            </a:r>
          </a:p>
          <a:p>
            <a:pPr algn="l"/>
            <a:endParaRPr lang="en-US" b="1" dirty="0" smtClean="0">
              <a:latin typeface="Outfit" charset="0"/>
            </a:endParaRPr>
          </a:p>
          <a:p>
            <a:pPr marL="425450" indent="-285750" algn="l">
              <a:buFont typeface="Arial" pitchFamily="34" charset="0"/>
              <a:buChar char="•"/>
            </a:pPr>
            <a:endParaRPr lang="en-US" b="1" dirty="0">
              <a:latin typeface="Outfit"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76351"/>
            <a:ext cx="4389286" cy="2667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792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62000" y="285750"/>
            <a:ext cx="7704000" cy="572700"/>
          </a:xfrm>
          <a:prstGeom prst="rect">
            <a:avLst/>
          </a:prstGeom>
        </p:spPr>
        <p:txBody>
          <a:bodyPr spcFirstLastPara="1" wrap="square" lIns="91425" tIns="91425" rIns="91425" bIns="91425" anchor="t" anchorCtr="0">
            <a:noAutofit/>
          </a:bodyPr>
          <a:lstStyle/>
          <a:p>
            <a:pPr lvl="0"/>
            <a:r>
              <a:rPr lang="en-US" u="sng" dirty="0"/>
              <a:t>Cancellation Rate by </a:t>
            </a:r>
            <a:r>
              <a:rPr lang="en-US" u="sng" dirty="0" smtClean="0"/>
              <a:t>Booking Source</a:t>
            </a:r>
            <a:endParaRPr u="sng" dirty="0">
              <a:solidFill>
                <a:schemeClr val="tx1"/>
              </a:solidFill>
            </a:endParaRPr>
          </a:p>
        </p:txBody>
      </p:sp>
      <p:sp>
        <p:nvSpPr>
          <p:cNvPr id="4" name="Subtitle 3"/>
          <p:cNvSpPr>
            <a:spLocks noGrp="1"/>
          </p:cNvSpPr>
          <p:nvPr>
            <p:ph type="subTitle" idx="1"/>
          </p:nvPr>
        </p:nvSpPr>
        <p:spPr>
          <a:xfrm>
            <a:off x="4953000" y="971550"/>
            <a:ext cx="3810000" cy="3810000"/>
          </a:xfrm>
        </p:spPr>
        <p:txBody>
          <a:bodyPr/>
          <a:lstStyle/>
          <a:p>
            <a:pPr algn="l"/>
            <a:r>
              <a:rPr lang="en-US" sz="1200" b="1" dirty="0"/>
              <a:t>Undefined (44.5</a:t>
            </a:r>
            <a:r>
              <a:rPr lang="en-US" sz="1200" b="1" dirty="0" smtClean="0"/>
              <a:t>%)</a:t>
            </a:r>
            <a:r>
              <a:rPr lang="en-US" sz="1200" dirty="0" smtClean="0"/>
              <a:t>: Nearly </a:t>
            </a:r>
            <a:r>
              <a:rPr lang="en-US" sz="1200" dirty="0"/>
              <a:t>half of cancellations come from unknown sources, indicating gaps in tracking or categorizing bookings accurately</a:t>
            </a:r>
            <a:r>
              <a:rPr lang="en-US" sz="1200" dirty="0" smtClean="0"/>
              <a:t>..</a:t>
            </a:r>
            <a:endParaRPr lang="en-US" sz="1200" dirty="0"/>
          </a:p>
          <a:p>
            <a:pPr algn="l">
              <a:buFont typeface="Arial" pitchFamily="34" charset="0"/>
              <a:buChar char="•"/>
            </a:pPr>
            <a:r>
              <a:rPr lang="en-US" sz="1200" b="1" dirty="0"/>
              <a:t>Travel Agents/Tour Operators (22.8%)</a:t>
            </a:r>
            <a:r>
              <a:rPr lang="en-US" sz="1200" dirty="0"/>
              <a:t>: A significant share of cancellations comes from bookings made through travel agents or tour operators.</a:t>
            </a:r>
          </a:p>
          <a:p>
            <a:pPr algn="l">
              <a:buFont typeface="Arial" pitchFamily="34" charset="0"/>
              <a:buChar char="•"/>
            </a:pPr>
            <a:r>
              <a:rPr lang="en-US" sz="1200" b="1" dirty="0"/>
              <a:t>Corporate (12.3%)</a:t>
            </a:r>
            <a:r>
              <a:rPr lang="en-US" sz="1200" dirty="0"/>
              <a:t>: Corporate bookings have a moderate cancellation rate, which might indicate some fluctuation in business bookings.</a:t>
            </a:r>
          </a:p>
          <a:p>
            <a:pPr algn="l">
              <a:buFont typeface="Arial" pitchFamily="34" charset="0"/>
              <a:buChar char="•"/>
            </a:pPr>
            <a:r>
              <a:rPr lang="en-US" sz="1200" b="1" dirty="0"/>
              <a:t>Global Distribution System (GDS) (10.7%)</a:t>
            </a:r>
            <a:r>
              <a:rPr lang="en-US" sz="1200" dirty="0"/>
              <a:t>: Cancellations through third-party platforms make up a smaller portion but still have an impact.</a:t>
            </a:r>
          </a:p>
          <a:p>
            <a:pPr algn="l">
              <a:buFont typeface="Arial" pitchFamily="34" charset="0"/>
              <a:buChar char="•"/>
            </a:pPr>
            <a:r>
              <a:rPr lang="en-US" sz="1200" b="1" dirty="0"/>
              <a:t>Direct (9.7%)</a:t>
            </a:r>
            <a:r>
              <a:rPr lang="en-US" sz="1200" dirty="0"/>
              <a:t>: Direct bookings have the lowest share of cancellations, showing more stability in these bookings.</a:t>
            </a:r>
          </a:p>
          <a:p>
            <a:pPr marL="425450" indent="-285750" algn="l">
              <a:buFont typeface="Arial" pitchFamily="34" charset="0"/>
              <a:buChar char="•"/>
            </a:pPr>
            <a:endParaRPr lang="en-US" sz="1200" b="1" dirty="0">
              <a:latin typeface="Outfit"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00149"/>
            <a:ext cx="4064001" cy="30480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77282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1654</Words>
  <Application>Microsoft Office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DM Sans</vt:lpstr>
      <vt:lpstr>Nunito Light</vt:lpstr>
      <vt:lpstr>Calibri</vt:lpstr>
      <vt:lpstr>Outfit Medium</vt:lpstr>
      <vt:lpstr>Outfit</vt:lpstr>
      <vt:lpstr>Data Collection and Analysis - Master of Science in Community Health and Prevention Research by Slidesgo</vt:lpstr>
      <vt:lpstr>Hotel Booking  Cancellation Analysis  understanding and addressing booking cancellations patterns.</vt:lpstr>
      <vt:lpstr>Table of contents</vt:lpstr>
      <vt:lpstr>Why We Selected This Project?</vt:lpstr>
      <vt:lpstr>Dataset overview</vt:lpstr>
      <vt:lpstr>Key Performance Indicators</vt:lpstr>
      <vt:lpstr>Overall Cancellation Rate</vt:lpstr>
      <vt:lpstr>Cancellation Rate by Lead Time</vt:lpstr>
      <vt:lpstr>Cancellation Rate by Room Type</vt:lpstr>
      <vt:lpstr>Cancellation Rate by Booking Source</vt:lpstr>
      <vt:lpstr>Cancellation Rate by customer type</vt:lpstr>
      <vt:lpstr>Cancellation Rate by seasonality</vt:lpstr>
      <vt:lpstr>Cancellation Rate by length of stay</vt:lpstr>
      <vt:lpstr>Strategies to Reduce Hotel Cancellations</vt:lpstr>
      <vt:lpstr>Future aspects </vt:lpstr>
      <vt:lpstr>About the creator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and Analysis  Master of Science in Community Health and Prevention Research</dc:title>
  <dc:creator>HP</dc:creator>
  <cp:lastModifiedBy>HP</cp:lastModifiedBy>
  <cp:revision>25</cp:revision>
  <dcterms:modified xsi:type="dcterms:W3CDTF">2024-10-31T09:10:10Z</dcterms:modified>
</cp:coreProperties>
</file>