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9" r:id="rId6"/>
    <p:sldId id="262" r:id="rId7"/>
    <p:sldId id="263" r:id="rId8"/>
    <p:sldId id="265" r:id="rId9"/>
    <p:sldId id="266" r:id="rId10"/>
    <p:sldId id="267"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2" autoAdjust="0"/>
    <p:restoredTop sz="94660"/>
  </p:normalViewPr>
  <p:slideViewPr>
    <p:cSldViewPr snapToGrid="0">
      <p:cViewPr>
        <p:scale>
          <a:sx n="61" d="100"/>
          <a:sy n="61" d="100"/>
        </p:scale>
        <p:origin x="1459"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A2F09-947B-4859-9AC2-CD0E6918145D}"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6246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47579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3444885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031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3016306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1A2F09-947B-4859-9AC2-CD0E6918145D}"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454385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1A2F09-947B-4859-9AC2-CD0E6918145D}"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43771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A2F09-947B-4859-9AC2-CD0E6918145D}"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3742029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A2F09-947B-4859-9AC2-CD0E6918145D}"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140527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A2F09-947B-4859-9AC2-CD0E6918145D}"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36874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A2F09-947B-4859-9AC2-CD0E6918145D}"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210844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134918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A2F09-947B-4859-9AC2-CD0E6918145D}"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153957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A2F09-947B-4859-9AC2-CD0E6918145D}"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134334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A2F09-947B-4859-9AC2-CD0E6918145D}"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111729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4250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A2F09-947B-4859-9AC2-CD0E6918145D}"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C1048A-BDDA-4640-A973-F518391FD293}" type="slidenum">
              <a:rPr lang="en-IN" smtClean="0"/>
              <a:t>‹#›</a:t>
            </a:fld>
            <a:endParaRPr lang="en-IN"/>
          </a:p>
        </p:txBody>
      </p:sp>
    </p:spTree>
    <p:extLst>
      <p:ext uri="{BB962C8B-B14F-4D97-AF65-F5344CB8AC3E}">
        <p14:creationId xmlns:p14="http://schemas.microsoft.com/office/powerpoint/2010/main" val="309522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51A2F09-947B-4859-9AC2-CD0E6918145D}" type="datetimeFigureOut">
              <a:rPr lang="en-IN" smtClean="0"/>
              <a:t>05-02-2023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C1048A-BDDA-4640-A973-F518391FD293}" type="slidenum">
              <a:rPr lang="en-IN" smtClean="0"/>
              <a:t>‹#›</a:t>
            </a:fld>
            <a:endParaRPr lang="en-IN"/>
          </a:p>
        </p:txBody>
      </p:sp>
    </p:spTree>
    <p:extLst>
      <p:ext uri="{BB962C8B-B14F-4D97-AF65-F5344CB8AC3E}">
        <p14:creationId xmlns:p14="http://schemas.microsoft.com/office/powerpoint/2010/main" val="210025562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3.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tmp"/><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3.tmp"/><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5.tmp"/><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 Id="rId5" Type="http://schemas.openxmlformats.org/officeDocument/2006/relationships/image" Target="../media/image39.tmp"/><Relationship Id="rId4" Type="http://schemas.openxmlformats.org/officeDocument/2006/relationships/image" Target="../media/image38.tmp"/></Relationships>
</file>

<file path=ppt/slides/_rels/slide6.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2.xml"/><Relationship Id="rId5" Type="http://schemas.openxmlformats.org/officeDocument/2006/relationships/image" Target="../media/image43.tmp"/><Relationship Id="rId4" Type="http://schemas.openxmlformats.org/officeDocument/2006/relationships/image" Target="../media/image42.tmp"/></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8440-F246-98ED-97CE-3C28B26DD6AA}"/>
              </a:ext>
            </a:extLst>
          </p:cNvPr>
          <p:cNvSpPr>
            <a:spLocks noGrp="1"/>
          </p:cNvSpPr>
          <p:nvPr>
            <p:ph type="ctrTitle"/>
          </p:nvPr>
        </p:nvSpPr>
        <p:spPr>
          <a:xfrm>
            <a:off x="0" y="-195943"/>
            <a:ext cx="12377057" cy="1175657"/>
          </a:xfrm>
        </p:spPr>
        <p:txBody>
          <a:bodyPr/>
          <a:lstStyle/>
          <a:p>
            <a:r>
              <a:rPr lang="en-IN" dirty="0"/>
              <a:t>P-191 Customer Churn </a:t>
            </a:r>
          </a:p>
        </p:txBody>
      </p:sp>
      <p:pic>
        <p:nvPicPr>
          <p:cNvPr id="10" name="Picture 9">
            <a:extLst>
              <a:ext uri="{FF2B5EF4-FFF2-40B4-BE49-F238E27FC236}">
                <a16:creationId xmlns:a16="http://schemas.microsoft.com/office/drawing/2014/main" id="{7873F768-C9AD-032B-0FAC-33F6C2D99FFA}"/>
              </a:ext>
            </a:extLst>
          </p:cNvPr>
          <p:cNvPicPr>
            <a:picLocks noChangeAspect="1"/>
          </p:cNvPicPr>
          <p:nvPr/>
        </p:nvPicPr>
        <p:blipFill>
          <a:blip r:embed="rId2"/>
          <a:stretch>
            <a:fillRect/>
          </a:stretch>
        </p:blipFill>
        <p:spPr>
          <a:xfrm>
            <a:off x="1667563" y="979714"/>
            <a:ext cx="9041930" cy="2753042"/>
          </a:xfrm>
          <a:prstGeom prst="rect">
            <a:avLst/>
          </a:prstGeom>
        </p:spPr>
      </p:pic>
    </p:spTree>
    <p:extLst>
      <p:ext uri="{BB962C8B-B14F-4D97-AF65-F5344CB8AC3E}">
        <p14:creationId xmlns:p14="http://schemas.microsoft.com/office/powerpoint/2010/main" val="15211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82E2C-7F34-58F8-F177-553DC7756894}"/>
              </a:ext>
            </a:extLst>
          </p:cNvPr>
          <p:cNvSpPr txBox="1"/>
          <p:nvPr/>
        </p:nvSpPr>
        <p:spPr>
          <a:xfrm>
            <a:off x="212942" y="87682"/>
            <a:ext cx="7114784" cy="369332"/>
          </a:xfrm>
          <a:prstGeom prst="rect">
            <a:avLst/>
          </a:prstGeom>
          <a:noFill/>
        </p:spPr>
        <p:txBody>
          <a:bodyPr wrap="square" rtlCol="0">
            <a:spAutoFit/>
          </a:bodyPr>
          <a:lstStyle/>
          <a:p>
            <a:r>
              <a:rPr lang="en-IN" dirty="0"/>
              <a:t>2. Mutual Information Gain</a:t>
            </a:r>
          </a:p>
        </p:txBody>
      </p:sp>
      <p:pic>
        <p:nvPicPr>
          <p:cNvPr id="6" name="Picture 5">
            <a:extLst>
              <a:ext uri="{FF2B5EF4-FFF2-40B4-BE49-F238E27FC236}">
                <a16:creationId xmlns:a16="http://schemas.microsoft.com/office/drawing/2014/main" id="{AA7334B0-2331-829A-5E0F-1C655BEB4FB0}"/>
              </a:ext>
            </a:extLst>
          </p:cNvPr>
          <p:cNvPicPr>
            <a:picLocks noChangeAspect="1"/>
          </p:cNvPicPr>
          <p:nvPr/>
        </p:nvPicPr>
        <p:blipFill>
          <a:blip r:embed="rId2"/>
          <a:stretch>
            <a:fillRect/>
          </a:stretch>
        </p:blipFill>
        <p:spPr>
          <a:xfrm>
            <a:off x="212943" y="457014"/>
            <a:ext cx="5160724" cy="2787227"/>
          </a:xfrm>
          <a:prstGeom prst="rect">
            <a:avLst/>
          </a:prstGeom>
        </p:spPr>
      </p:pic>
      <p:pic>
        <p:nvPicPr>
          <p:cNvPr id="8" name="Picture 7">
            <a:extLst>
              <a:ext uri="{FF2B5EF4-FFF2-40B4-BE49-F238E27FC236}">
                <a16:creationId xmlns:a16="http://schemas.microsoft.com/office/drawing/2014/main" id="{6CAD28A7-9B28-FF63-04B2-352564658569}"/>
              </a:ext>
            </a:extLst>
          </p:cNvPr>
          <p:cNvPicPr>
            <a:picLocks noChangeAspect="1"/>
          </p:cNvPicPr>
          <p:nvPr/>
        </p:nvPicPr>
        <p:blipFill>
          <a:blip r:embed="rId3"/>
          <a:stretch>
            <a:fillRect/>
          </a:stretch>
        </p:blipFill>
        <p:spPr>
          <a:xfrm>
            <a:off x="5373667" y="457013"/>
            <a:ext cx="1789786" cy="2787227"/>
          </a:xfrm>
          <a:prstGeom prst="rect">
            <a:avLst/>
          </a:prstGeom>
        </p:spPr>
      </p:pic>
      <p:sp>
        <p:nvSpPr>
          <p:cNvPr id="10" name="TextBox 9">
            <a:extLst>
              <a:ext uri="{FF2B5EF4-FFF2-40B4-BE49-F238E27FC236}">
                <a16:creationId xmlns:a16="http://schemas.microsoft.com/office/drawing/2014/main" id="{3B7C44D4-3EDA-8105-0A81-5C36F4CCA27A}"/>
              </a:ext>
            </a:extLst>
          </p:cNvPr>
          <p:cNvSpPr txBox="1"/>
          <p:nvPr/>
        </p:nvSpPr>
        <p:spPr>
          <a:xfrm>
            <a:off x="7327727" y="457013"/>
            <a:ext cx="4651330" cy="1754326"/>
          </a:xfrm>
          <a:prstGeom prst="rect">
            <a:avLst/>
          </a:prstGeom>
          <a:noFill/>
        </p:spPr>
        <p:txBody>
          <a:bodyPr wrap="square">
            <a:spAutoFit/>
          </a:bodyPr>
          <a:lstStyle/>
          <a:p>
            <a:pPr algn="l">
              <a:buFont typeface="+mj-lt"/>
              <a:buAutoNum type="arabicPeriod"/>
            </a:pPr>
            <a:r>
              <a:rPr lang="en-US" b="0" i="0" dirty="0">
                <a:effectLst/>
                <a:latin typeface="Helvetica Neue"/>
              </a:rPr>
              <a:t>('day_min','day_charge','</a:t>
            </a:r>
            <a:r>
              <a:rPr lang="en-US" b="0" i="0" dirty="0" err="1">
                <a:effectLst/>
                <a:latin typeface="Helvetica Neue"/>
              </a:rPr>
              <a:t>customer_calls</a:t>
            </a:r>
            <a:r>
              <a:rPr lang="en-US" b="0" i="0" dirty="0">
                <a:effectLst/>
                <a:latin typeface="Helvetica Neue"/>
              </a:rPr>
              <a:t>') == important features</a:t>
            </a:r>
          </a:p>
          <a:p>
            <a:pPr algn="l">
              <a:buFont typeface="+mj-lt"/>
              <a:buAutoNum type="arabicPeriod"/>
            </a:pPr>
            <a:r>
              <a:rPr lang="en-US" b="0" i="0" dirty="0" err="1">
                <a:effectLst/>
                <a:latin typeface="Helvetica Neue"/>
              </a:rPr>
              <a:t>eve_calls</a:t>
            </a:r>
            <a:r>
              <a:rPr lang="en-US" b="0" i="0" dirty="0">
                <a:effectLst/>
                <a:latin typeface="Helvetica Neue"/>
              </a:rPr>
              <a:t>, </a:t>
            </a:r>
            <a:r>
              <a:rPr lang="en-US" b="0" i="0" dirty="0" err="1">
                <a:effectLst/>
                <a:latin typeface="Helvetica Neue"/>
              </a:rPr>
              <a:t>day_calls</a:t>
            </a:r>
            <a:r>
              <a:rPr lang="en-US" b="0" i="0" dirty="0">
                <a:effectLst/>
                <a:latin typeface="Helvetica Neue"/>
              </a:rPr>
              <a:t>, </a:t>
            </a:r>
            <a:r>
              <a:rPr lang="en-US" b="0" i="0" dirty="0" err="1">
                <a:effectLst/>
                <a:latin typeface="Helvetica Neue"/>
              </a:rPr>
              <a:t>eve_mins</a:t>
            </a:r>
            <a:r>
              <a:rPr lang="en-US" b="0" i="0" dirty="0">
                <a:effectLst/>
                <a:latin typeface="Helvetica Neue"/>
              </a:rPr>
              <a:t>, </a:t>
            </a:r>
            <a:r>
              <a:rPr lang="en-US" b="0" i="0" dirty="0" err="1">
                <a:effectLst/>
                <a:latin typeface="Helvetica Neue"/>
              </a:rPr>
              <a:t>night_mins</a:t>
            </a:r>
            <a:r>
              <a:rPr lang="en-US" b="0" i="0" dirty="0">
                <a:effectLst/>
                <a:latin typeface="Helvetica Neue"/>
              </a:rPr>
              <a:t>, </a:t>
            </a:r>
            <a:r>
              <a:rPr lang="en-US" b="0" i="0" dirty="0" err="1">
                <a:effectLst/>
                <a:latin typeface="Helvetica Neue"/>
              </a:rPr>
              <a:t>night_calls</a:t>
            </a:r>
            <a:r>
              <a:rPr lang="en-US" b="0" i="0" dirty="0">
                <a:effectLst/>
                <a:latin typeface="Helvetica Neue"/>
              </a:rPr>
              <a:t>, </a:t>
            </a:r>
            <a:r>
              <a:rPr lang="en-US" b="0" i="0" dirty="0" err="1">
                <a:effectLst/>
                <a:latin typeface="Helvetica Neue"/>
              </a:rPr>
              <a:t>account_length</a:t>
            </a:r>
            <a:r>
              <a:rPr lang="en-US" b="0" i="0" dirty="0">
                <a:effectLst/>
                <a:latin typeface="Helvetica Neue"/>
              </a:rPr>
              <a:t> are unimportant according to </a:t>
            </a:r>
            <a:r>
              <a:rPr lang="en-US" b="0" i="0" dirty="0" err="1">
                <a:effectLst/>
                <a:latin typeface="Helvetica Neue"/>
              </a:rPr>
              <a:t>Mutal</a:t>
            </a:r>
            <a:r>
              <a:rPr lang="en-US" b="0" i="0" dirty="0">
                <a:effectLst/>
                <a:latin typeface="Helvetica Neue"/>
              </a:rPr>
              <a:t> </a:t>
            </a:r>
            <a:r>
              <a:rPr lang="en-US" b="0" i="0" dirty="0" err="1">
                <a:effectLst/>
                <a:latin typeface="Helvetica Neue"/>
              </a:rPr>
              <a:t>Inportance</a:t>
            </a:r>
            <a:r>
              <a:rPr lang="en-US" b="0" i="0" dirty="0">
                <a:effectLst/>
                <a:latin typeface="Helvetica Neue"/>
              </a:rPr>
              <a:t> gain</a:t>
            </a:r>
          </a:p>
        </p:txBody>
      </p:sp>
      <p:sp>
        <p:nvSpPr>
          <p:cNvPr id="11" name="TextBox 10">
            <a:extLst>
              <a:ext uri="{FF2B5EF4-FFF2-40B4-BE49-F238E27FC236}">
                <a16:creationId xmlns:a16="http://schemas.microsoft.com/office/drawing/2014/main" id="{392EE7C0-DB75-972B-4CCB-91BA69E2C65D}"/>
              </a:ext>
            </a:extLst>
          </p:cNvPr>
          <p:cNvSpPr txBox="1"/>
          <p:nvPr/>
        </p:nvSpPr>
        <p:spPr>
          <a:xfrm>
            <a:off x="212942" y="3429000"/>
            <a:ext cx="5883058" cy="369332"/>
          </a:xfrm>
          <a:prstGeom prst="rect">
            <a:avLst/>
          </a:prstGeom>
          <a:noFill/>
        </p:spPr>
        <p:txBody>
          <a:bodyPr wrap="square" rtlCol="0">
            <a:spAutoFit/>
          </a:bodyPr>
          <a:lstStyle/>
          <a:p>
            <a:r>
              <a:rPr lang="en-IN" dirty="0"/>
              <a:t>3. </a:t>
            </a:r>
            <a:r>
              <a:rPr lang="en-IN" dirty="0" err="1"/>
              <a:t>Anova</a:t>
            </a:r>
            <a:r>
              <a:rPr lang="en-IN" dirty="0"/>
              <a:t> Test</a:t>
            </a:r>
          </a:p>
        </p:txBody>
      </p:sp>
      <p:pic>
        <p:nvPicPr>
          <p:cNvPr id="13" name="Picture 12">
            <a:extLst>
              <a:ext uri="{FF2B5EF4-FFF2-40B4-BE49-F238E27FC236}">
                <a16:creationId xmlns:a16="http://schemas.microsoft.com/office/drawing/2014/main" id="{F1E1FB0B-7685-FE24-9F5E-CB1A11E3BD92}"/>
              </a:ext>
            </a:extLst>
          </p:cNvPr>
          <p:cNvPicPr>
            <a:picLocks noChangeAspect="1"/>
          </p:cNvPicPr>
          <p:nvPr/>
        </p:nvPicPr>
        <p:blipFill>
          <a:blip r:embed="rId4"/>
          <a:stretch>
            <a:fillRect/>
          </a:stretch>
        </p:blipFill>
        <p:spPr>
          <a:xfrm>
            <a:off x="212942" y="3798332"/>
            <a:ext cx="5035463" cy="2831068"/>
          </a:xfrm>
          <a:prstGeom prst="rect">
            <a:avLst/>
          </a:prstGeom>
        </p:spPr>
      </p:pic>
      <p:pic>
        <p:nvPicPr>
          <p:cNvPr id="15" name="Picture 14">
            <a:extLst>
              <a:ext uri="{FF2B5EF4-FFF2-40B4-BE49-F238E27FC236}">
                <a16:creationId xmlns:a16="http://schemas.microsoft.com/office/drawing/2014/main" id="{3430BBA1-46F9-8F8C-108F-77E132DC59AF}"/>
              </a:ext>
            </a:extLst>
          </p:cNvPr>
          <p:cNvPicPr>
            <a:picLocks noChangeAspect="1"/>
          </p:cNvPicPr>
          <p:nvPr/>
        </p:nvPicPr>
        <p:blipFill>
          <a:blip r:embed="rId5"/>
          <a:stretch>
            <a:fillRect/>
          </a:stretch>
        </p:blipFill>
        <p:spPr>
          <a:xfrm>
            <a:off x="5248405" y="3798332"/>
            <a:ext cx="1915048" cy="2831068"/>
          </a:xfrm>
          <a:prstGeom prst="rect">
            <a:avLst/>
          </a:prstGeom>
        </p:spPr>
      </p:pic>
      <p:sp>
        <p:nvSpPr>
          <p:cNvPr id="17" name="TextBox 16">
            <a:extLst>
              <a:ext uri="{FF2B5EF4-FFF2-40B4-BE49-F238E27FC236}">
                <a16:creationId xmlns:a16="http://schemas.microsoft.com/office/drawing/2014/main" id="{33F301EF-3E66-21F9-7FFB-69DD1B12D98E}"/>
              </a:ext>
            </a:extLst>
          </p:cNvPr>
          <p:cNvSpPr txBox="1"/>
          <p:nvPr/>
        </p:nvSpPr>
        <p:spPr>
          <a:xfrm>
            <a:off x="7327726" y="3736538"/>
            <a:ext cx="4651330" cy="2031325"/>
          </a:xfrm>
          <a:prstGeom prst="rect">
            <a:avLst/>
          </a:prstGeom>
          <a:noFill/>
        </p:spPr>
        <p:txBody>
          <a:bodyPr wrap="square">
            <a:spAutoFit/>
          </a:bodyPr>
          <a:lstStyle/>
          <a:p>
            <a:pPr algn="l" rtl="0"/>
            <a:r>
              <a:rPr lang="en-US" b="0" i="0" dirty="0">
                <a:effectLst/>
                <a:latin typeface="Helvetica Neue"/>
              </a:rPr>
              <a:t>The result is very significant that after the ANOVA Test. We find out that International </a:t>
            </a:r>
            <a:r>
              <a:rPr lang="en-US" b="0" i="0" dirty="0" err="1">
                <a:effectLst/>
                <a:latin typeface="Helvetica Neue"/>
              </a:rPr>
              <a:t>Plan,and</a:t>
            </a:r>
            <a:r>
              <a:rPr lang="en-US" b="0" i="0" dirty="0">
                <a:effectLst/>
                <a:latin typeface="Helvetica Neue"/>
              </a:rPr>
              <a:t> Customer Calls are the important features.</a:t>
            </a:r>
          </a:p>
          <a:p>
            <a:pPr algn="l" rtl="0"/>
            <a:r>
              <a:rPr lang="en-US" b="0" i="0" dirty="0" err="1">
                <a:effectLst/>
                <a:latin typeface="Helvetica Neue"/>
              </a:rPr>
              <a:t>night_charges</a:t>
            </a:r>
            <a:r>
              <a:rPr lang="en-US" b="0" i="0" dirty="0">
                <a:effectLst/>
                <a:latin typeface="Helvetica Neue"/>
              </a:rPr>
              <a:t>, </a:t>
            </a:r>
            <a:r>
              <a:rPr lang="en-US" b="0" i="0" dirty="0" err="1">
                <a:effectLst/>
                <a:latin typeface="Helvetica Neue"/>
              </a:rPr>
              <a:t>account_length</a:t>
            </a:r>
            <a:r>
              <a:rPr lang="en-US" b="0" i="0" dirty="0">
                <a:effectLst/>
                <a:latin typeface="Helvetica Neue"/>
              </a:rPr>
              <a:t>, </a:t>
            </a:r>
            <a:r>
              <a:rPr lang="en-US" b="0" i="0" dirty="0" err="1">
                <a:effectLst/>
                <a:latin typeface="Helvetica Neue"/>
              </a:rPr>
              <a:t>day_calls</a:t>
            </a:r>
            <a:r>
              <a:rPr lang="en-US" b="0" i="0" dirty="0">
                <a:effectLst/>
                <a:latin typeface="Helvetica Neue"/>
              </a:rPr>
              <a:t>, </a:t>
            </a:r>
            <a:r>
              <a:rPr lang="en-US" b="0" i="0" dirty="0" err="1">
                <a:effectLst/>
                <a:latin typeface="Helvetica Neue"/>
              </a:rPr>
              <a:t>night_calls</a:t>
            </a:r>
            <a:r>
              <a:rPr lang="en-US" b="0" i="0" dirty="0">
                <a:effectLst/>
                <a:latin typeface="Helvetica Neue"/>
              </a:rPr>
              <a:t>, </a:t>
            </a:r>
            <a:r>
              <a:rPr lang="en-US" b="0" i="0" dirty="0" err="1">
                <a:effectLst/>
                <a:latin typeface="Helvetica Neue"/>
              </a:rPr>
              <a:t>eve_calls</a:t>
            </a:r>
            <a:r>
              <a:rPr lang="en-US" b="0" i="0" dirty="0">
                <a:effectLst/>
                <a:latin typeface="Helvetica Neue"/>
              </a:rPr>
              <a:t> are unimportant according to </a:t>
            </a:r>
            <a:r>
              <a:rPr lang="en-US" b="0" i="0" dirty="0" err="1">
                <a:effectLst/>
                <a:latin typeface="Helvetica Neue"/>
              </a:rPr>
              <a:t>anova</a:t>
            </a:r>
            <a:r>
              <a:rPr lang="en-US" b="0" i="0" dirty="0">
                <a:effectLst/>
                <a:latin typeface="Helvetica Neue"/>
              </a:rPr>
              <a:t> testing</a:t>
            </a:r>
          </a:p>
        </p:txBody>
      </p:sp>
    </p:spTree>
    <p:extLst>
      <p:ext uri="{BB962C8B-B14F-4D97-AF65-F5344CB8AC3E}">
        <p14:creationId xmlns:p14="http://schemas.microsoft.com/office/powerpoint/2010/main" val="392175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EBDEE0-287A-AF36-04FC-69A21AE651B8}"/>
              </a:ext>
            </a:extLst>
          </p:cNvPr>
          <p:cNvSpPr txBox="1"/>
          <p:nvPr/>
        </p:nvSpPr>
        <p:spPr>
          <a:xfrm>
            <a:off x="0" y="87682"/>
            <a:ext cx="8539619" cy="369332"/>
          </a:xfrm>
          <a:prstGeom prst="rect">
            <a:avLst/>
          </a:prstGeom>
          <a:noFill/>
        </p:spPr>
        <p:txBody>
          <a:bodyPr wrap="square">
            <a:spAutoFit/>
          </a:bodyPr>
          <a:lstStyle/>
          <a:p>
            <a:pPr algn="l"/>
            <a:r>
              <a:rPr lang="en-US" b="1" i="0" dirty="0">
                <a:effectLst/>
                <a:latin typeface="Helvetica Neue"/>
              </a:rPr>
              <a:t>Multicollinearity - Variance Inflation Factor (VIF)</a:t>
            </a:r>
          </a:p>
        </p:txBody>
      </p:sp>
      <p:pic>
        <p:nvPicPr>
          <p:cNvPr id="7" name="Picture 6">
            <a:extLst>
              <a:ext uri="{FF2B5EF4-FFF2-40B4-BE49-F238E27FC236}">
                <a16:creationId xmlns:a16="http://schemas.microsoft.com/office/drawing/2014/main" id="{BF29D85D-9000-EFEC-5FEE-5DF9E0845232}"/>
              </a:ext>
            </a:extLst>
          </p:cNvPr>
          <p:cNvPicPr>
            <a:picLocks noChangeAspect="1"/>
          </p:cNvPicPr>
          <p:nvPr/>
        </p:nvPicPr>
        <p:blipFill>
          <a:blip r:embed="rId2"/>
          <a:stretch>
            <a:fillRect/>
          </a:stretch>
        </p:blipFill>
        <p:spPr>
          <a:xfrm>
            <a:off x="134581" y="457013"/>
            <a:ext cx="1819479" cy="3864465"/>
          </a:xfrm>
          <a:prstGeom prst="rect">
            <a:avLst/>
          </a:prstGeom>
        </p:spPr>
      </p:pic>
      <p:pic>
        <p:nvPicPr>
          <p:cNvPr id="9" name="Picture 8">
            <a:extLst>
              <a:ext uri="{FF2B5EF4-FFF2-40B4-BE49-F238E27FC236}">
                <a16:creationId xmlns:a16="http://schemas.microsoft.com/office/drawing/2014/main" id="{BC41EB14-92FB-8E49-CE8D-B35F0F479932}"/>
              </a:ext>
            </a:extLst>
          </p:cNvPr>
          <p:cNvPicPr>
            <a:picLocks noChangeAspect="1"/>
          </p:cNvPicPr>
          <p:nvPr/>
        </p:nvPicPr>
        <p:blipFill>
          <a:blip r:embed="rId3"/>
          <a:stretch>
            <a:fillRect/>
          </a:stretch>
        </p:blipFill>
        <p:spPr>
          <a:xfrm>
            <a:off x="2047754" y="457014"/>
            <a:ext cx="5791702" cy="1463167"/>
          </a:xfrm>
          <a:prstGeom prst="rect">
            <a:avLst/>
          </a:prstGeom>
        </p:spPr>
      </p:pic>
      <p:pic>
        <p:nvPicPr>
          <p:cNvPr id="11" name="Picture 10">
            <a:extLst>
              <a:ext uri="{FF2B5EF4-FFF2-40B4-BE49-F238E27FC236}">
                <a16:creationId xmlns:a16="http://schemas.microsoft.com/office/drawing/2014/main" id="{C531A2A7-4CC0-64A0-F5BA-AFE98BCEA531}"/>
              </a:ext>
            </a:extLst>
          </p:cNvPr>
          <p:cNvPicPr>
            <a:picLocks noChangeAspect="1"/>
          </p:cNvPicPr>
          <p:nvPr/>
        </p:nvPicPr>
        <p:blipFill>
          <a:blip r:embed="rId4"/>
          <a:stretch>
            <a:fillRect/>
          </a:stretch>
        </p:blipFill>
        <p:spPr>
          <a:xfrm>
            <a:off x="2032901" y="2000126"/>
            <a:ext cx="5795866" cy="2321353"/>
          </a:xfrm>
          <a:prstGeom prst="rect">
            <a:avLst/>
          </a:prstGeom>
        </p:spPr>
      </p:pic>
      <p:pic>
        <p:nvPicPr>
          <p:cNvPr id="13" name="Picture 12">
            <a:extLst>
              <a:ext uri="{FF2B5EF4-FFF2-40B4-BE49-F238E27FC236}">
                <a16:creationId xmlns:a16="http://schemas.microsoft.com/office/drawing/2014/main" id="{76936D13-6FED-1BF2-487D-3F90D52BF53E}"/>
              </a:ext>
            </a:extLst>
          </p:cNvPr>
          <p:cNvPicPr>
            <a:picLocks noChangeAspect="1"/>
          </p:cNvPicPr>
          <p:nvPr/>
        </p:nvPicPr>
        <p:blipFill>
          <a:blip r:embed="rId5"/>
          <a:stretch>
            <a:fillRect/>
          </a:stretch>
        </p:blipFill>
        <p:spPr>
          <a:xfrm>
            <a:off x="7933150" y="457013"/>
            <a:ext cx="3360711" cy="3864464"/>
          </a:xfrm>
          <a:prstGeom prst="rect">
            <a:avLst/>
          </a:prstGeom>
        </p:spPr>
      </p:pic>
      <p:sp>
        <p:nvSpPr>
          <p:cNvPr id="15" name="TextBox 14">
            <a:extLst>
              <a:ext uri="{FF2B5EF4-FFF2-40B4-BE49-F238E27FC236}">
                <a16:creationId xmlns:a16="http://schemas.microsoft.com/office/drawing/2014/main" id="{CC2CDAC9-FD6A-C48D-62CA-7E30C1FF62CF}"/>
              </a:ext>
            </a:extLst>
          </p:cNvPr>
          <p:cNvSpPr txBox="1"/>
          <p:nvPr/>
        </p:nvSpPr>
        <p:spPr>
          <a:xfrm>
            <a:off x="134581" y="4401423"/>
            <a:ext cx="6118964" cy="369332"/>
          </a:xfrm>
          <a:prstGeom prst="rect">
            <a:avLst/>
          </a:prstGeom>
          <a:noFill/>
        </p:spPr>
        <p:txBody>
          <a:bodyPr wrap="square">
            <a:spAutoFit/>
          </a:bodyPr>
          <a:lstStyle/>
          <a:p>
            <a:pPr algn="l"/>
            <a:r>
              <a:rPr lang="en-US" b="1" i="0" dirty="0">
                <a:effectLst/>
                <a:latin typeface="Helvetica Neue"/>
              </a:rPr>
              <a:t>Splitting the data in training and testing sets</a:t>
            </a:r>
          </a:p>
        </p:txBody>
      </p:sp>
      <p:pic>
        <p:nvPicPr>
          <p:cNvPr id="19" name="Picture 18">
            <a:extLst>
              <a:ext uri="{FF2B5EF4-FFF2-40B4-BE49-F238E27FC236}">
                <a16:creationId xmlns:a16="http://schemas.microsoft.com/office/drawing/2014/main" id="{1BE8BFFC-A2CA-69AA-1761-64B5FBCD5144}"/>
              </a:ext>
            </a:extLst>
          </p:cNvPr>
          <p:cNvPicPr>
            <a:picLocks noChangeAspect="1"/>
          </p:cNvPicPr>
          <p:nvPr/>
        </p:nvPicPr>
        <p:blipFill>
          <a:blip r:embed="rId6"/>
          <a:stretch>
            <a:fillRect/>
          </a:stretch>
        </p:blipFill>
        <p:spPr>
          <a:xfrm>
            <a:off x="270823" y="4850699"/>
            <a:ext cx="2146700" cy="1211898"/>
          </a:xfrm>
          <a:prstGeom prst="rect">
            <a:avLst/>
          </a:prstGeom>
        </p:spPr>
      </p:pic>
      <p:pic>
        <p:nvPicPr>
          <p:cNvPr id="21" name="Picture 20">
            <a:extLst>
              <a:ext uri="{FF2B5EF4-FFF2-40B4-BE49-F238E27FC236}">
                <a16:creationId xmlns:a16="http://schemas.microsoft.com/office/drawing/2014/main" id="{EC23FC48-CD1E-A67F-8462-9C54951214A7}"/>
              </a:ext>
            </a:extLst>
          </p:cNvPr>
          <p:cNvPicPr>
            <a:picLocks noChangeAspect="1"/>
          </p:cNvPicPr>
          <p:nvPr/>
        </p:nvPicPr>
        <p:blipFill>
          <a:blip r:embed="rId7"/>
          <a:stretch>
            <a:fillRect/>
          </a:stretch>
        </p:blipFill>
        <p:spPr>
          <a:xfrm>
            <a:off x="2668536" y="4860750"/>
            <a:ext cx="4020363" cy="1909568"/>
          </a:xfrm>
          <a:prstGeom prst="rect">
            <a:avLst/>
          </a:prstGeom>
        </p:spPr>
      </p:pic>
    </p:spTree>
    <p:extLst>
      <p:ext uri="{BB962C8B-B14F-4D97-AF65-F5344CB8AC3E}">
        <p14:creationId xmlns:p14="http://schemas.microsoft.com/office/powerpoint/2010/main" val="264651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BBF2F-E091-EDD4-3B2A-1A1EBACBDC47}"/>
              </a:ext>
            </a:extLst>
          </p:cNvPr>
          <p:cNvSpPr txBox="1"/>
          <p:nvPr/>
        </p:nvSpPr>
        <p:spPr>
          <a:xfrm>
            <a:off x="178495" y="128484"/>
            <a:ext cx="6093912" cy="584775"/>
          </a:xfrm>
          <a:prstGeom prst="rect">
            <a:avLst/>
          </a:prstGeom>
          <a:noFill/>
        </p:spPr>
        <p:txBody>
          <a:bodyPr wrap="square">
            <a:spAutoFit/>
          </a:bodyPr>
          <a:lstStyle/>
          <a:p>
            <a:pPr algn="l"/>
            <a:r>
              <a:rPr lang="en-IN" sz="3200" b="1" i="0" dirty="0">
                <a:effectLst/>
                <a:latin typeface="Helvetica Neue"/>
              </a:rPr>
              <a:t>Model Evaluation</a:t>
            </a:r>
          </a:p>
        </p:txBody>
      </p:sp>
      <p:pic>
        <p:nvPicPr>
          <p:cNvPr id="7" name="Picture 6">
            <a:extLst>
              <a:ext uri="{FF2B5EF4-FFF2-40B4-BE49-F238E27FC236}">
                <a16:creationId xmlns:a16="http://schemas.microsoft.com/office/drawing/2014/main" id="{60D074B9-9663-F498-2DAB-D070940D4C9E}"/>
              </a:ext>
            </a:extLst>
          </p:cNvPr>
          <p:cNvPicPr>
            <a:picLocks noChangeAspect="1"/>
          </p:cNvPicPr>
          <p:nvPr/>
        </p:nvPicPr>
        <p:blipFill>
          <a:blip r:embed="rId2"/>
          <a:stretch>
            <a:fillRect/>
          </a:stretch>
        </p:blipFill>
        <p:spPr>
          <a:xfrm>
            <a:off x="875232" y="706808"/>
            <a:ext cx="5771913" cy="3101103"/>
          </a:xfrm>
          <a:prstGeom prst="rect">
            <a:avLst/>
          </a:prstGeom>
        </p:spPr>
      </p:pic>
      <p:pic>
        <p:nvPicPr>
          <p:cNvPr id="9" name="Picture 8">
            <a:extLst>
              <a:ext uri="{FF2B5EF4-FFF2-40B4-BE49-F238E27FC236}">
                <a16:creationId xmlns:a16="http://schemas.microsoft.com/office/drawing/2014/main" id="{E6BE8CA4-045D-10A4-F3BD-6E8D9688A54E}"/>
              </a:ext>
            </a:extLst>
          </p:cNvPr>
          <p:cNvPicPr>
            <a:picLocks noChangeAspect="1"/>
          </p:cNvPicPr>
          <p:nvPr/>
        </p:nvPicPr>
        <p:blipFill>
          <a:blip r:embed="rId3"/>
          <a:stretch>
            <a:fillRect/>
          </a:stretch>
        </p:blipFill>
        <p:spPr>
          <a:xfrm>
            <a:off x="6647145" y="713258"/>
            <a:ext cx="4551123" cy="3094653"/>
          </a:xfrm>
          <a:prstGeom prst="rect">
            <a:avLst/>
          </a:prstGeom>
        </p:spPr>
      </p:pic>
      <p:sp>
        <p:nvSpPr>
          <p:cNvPr id="11" name="TextBox 10">
            <a:extLst>
              <a:ext uri="{FF2B5EF4-FFF2-40B4-BE49-F238E27FC236}">
                <a16:creationId xmlns:a16="http://schemas.microsoft.com/office/drawing/2014/main" id="{C5F55BEC-1587-9A65-4BFE-82A7B8015D48}"/>
              </a:ext>
            </a:extLst>
          </p:cNvPr>
          <p:cNvSpPr txBox="1"/>
          <p:nvPr/>
        </p:nvSpPr>
        <p:spPr>
          <a:xfrm>
            <a:off x="336091" y="3986127"/>
            <a:ext cx="8081399" cy="369332"/>
          </a:xfrm>
          <a:prstGeom prst="rect">
            <a:avLst/>
          </a:prstGeom>
          <a:noFill/>
        </p:spPr>
        <p:txBody>
          <a:bodyPr wrap="square">
            <a:spAutoFit/>
          </a:bodyPr>
          <a:lstStyle/>
          <a:p>
            <a:pPr algn="l"/>
            <a:r>
              <a:rPr lang="en-IN" b="1" i="0" dirty="0">
                <a:effectLst/>
                <a:latin typeface="Helvetica Neue"/>
              </a:rPr>
              <a:t>Scaled Data - Standard Scaler</a:t>
            </a:r>
          </a:p>
        </p:txBody>
      </p:sp>
      <p:pic>
        <p:nvPicPr>
          <p:cNvPr id="13" name="Picture 12">
            <a:extLst>
              <a:ext uri="{FF2B5EF4-FFF2-40B4-BE49-F238E27FC236}">
                <a16:creationId xmlns:a16="http://schemas.microsoft.com/office/drawing/2014/main" id="{83EA9C86-C8C4-E707-F1F3-92BBB34DED0C}"/>
              </a:ext>
            </a:extLst>
          </p:cNvPr>
          <p:cNvPicPr>
            <a:picLocks noChangeAspect="1"/>
          </p:cNvPicPr>
          <p:nvPr/>
        </p:nvPicPr>
        <p:blipFill>
          <a:blip r:embed="rId4"/>
          <a:stretch>
            <a:fillRect/>
          </a:stretch>
        </p:blipFill>
        <p:spPr>
          <a:xfrm>
            <a:off x="887236" y="4355458"/>
            <a:ext cx="5471634" cy="2347163"/>
          </a:xfrm>
          <a:prstGeom prst="rect">
            <a:avLst/>
          </a:prstGeom>
        </p:spPr>
      </p:pic>
      <p:pic>
        <p:nvPicPr>
          <p:cNvPr id="15" name="Picture 14">
            <a:extLst>
              <a:ext uri="{FF2B5EF4-FFF2-40B4-BE49-F238E27FC236}">
                <a16:creationId xmlns:a16="http://schemas.microsoft.com/office/drawing/2014/main" id="{B51E72BA-9F78-1B54-971A-9273E74F9DE3}"/>
              </a:ext>
            </a:extLst>
          </p:cNvPr>
          <p:cNvPicPr>
            <a:picLocks noChangeAspect="1"/>
          </p:cNvPicPr>
          <p:nvPr/>
        </p:nvPicPr>
        <p:blipFill>
          <a:blip r:embed="rId5"/>
          <a:stretch>
            <a:fillRect/>
          </a:stretch>
        </p:blipFill>
        <p:spPr>
          <a:xfrm>
            <a:off x="6358870" y="4355458"/>
            <a:ext cx="4839398" cy="2347163"/>
          </a:xfrm>
          <a:prstGeom prst="rect">
            <a:avLst/>
          </a:prstGeom>
        </p:spPr>
      </p:pic>
    </p:spTree>
    <p:extLst>
      <p:ext uri="{BB962C8B-B14F-4D97-AF65-F5344CB8AC3E}">
        <p14:creationId xmlns:p14="http://schemas.microsoft.com/office/powerpoint/2010/main" val="392847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C54C62-6BCB-9210-8466-35EEBCA713BC}"/>
              </a:ext>
            </a:extLst>
          </p:cNvPr>
          <p:cNvSpPr txBox="1"/>
          <p:nvPr/>
        </p:nvSpPr>
        <p:spPr>
          <a:xfrm>
            <a:off x="313150" y="137785"/>
            <a:ext cx="7788057" cy="646331"/>
          </a:xfrm>
          <a:prstGeom prst="rect">
            <a:avLst/>
          </a:prstGeom>
          <a:noFill/>
        </p:spPr>
        <p:txBody>
          <a:bodyPr wrap="square">
            <a:spAutoFit/>
          </a:bodyPr>
          <a:lstStyle/>
          <a:p>
            <a:pPr algn="l" rtl="0"/>
            <a:r>
              <a:rPr lang="en-US" b="1" i="0" dirty="0">
                <a:effectLst/>
                <a:latin typeface="inherit"/>
              </a:rPr>
              <a:t>SMOTE - Synthetic Minority Oversampling Technique</a:t>
            </a:r>
          </a:p>
          <a:p>
            <a:pPr algn="l" rtl="0"/>
            <a:r>
              <a:rPr lang="en-US" b="1" i="0" dirty="0">
                <a:effectLst/>
                <a:latin typeface="inherit"/>
              </a:rPr>
              <a:t>Smote on Scaled Data</a:t>
            </a:r>
          </a:p>
        </p:txBody>
      </p:sp>
      <p:pic>
        <p:nvPicPr>
          <p:cNvPr id="8" name="Picture 7">
            <a:extLst>
              <a:ext uri="{FF2B5EF4-FFF2-40B4-BE49-F238E27FC236}">
                <a16:creationId xmlns:a16="http://schemas.microsoft.com/office/drawing/2014/main" id="{A002AC83-EE6E-281D-5EFA-A77A0F8E29A3}"/>
              </a:ext>
            </a:extLst>
          </p:cNvPr>
          <p:cNvPicPr>
            <a:picLocks noChangeAspect="1"/>
          </p:cNvPicPr>
          <p:nvPr/>
        </p:nvPicPr>
        <p:blipFill>
          <a:blip r:embed="rId2"/>
          <a:stretch>
            <a:fillRect/>
          </a:stretch>
        </p:blipFill>
        <p:spPr>
          <a:xfrm>
            <a:off x="664459" y="784115"/>
            <a:ext cx="5852667" cy="2575783"/>
          </a:xfrm>
          <a:prstGeom prst="rect">
            <a:avLst/>
          </a:prstGeom>
        </p:spPr>
      </p:pic>
      <p:pic>
        <p:nvPicPr>
          <p:cNvPr id="10" name="Picture 9">
            <a:extLst>
              <a:ext uri="{FF2B5EF4-FFF2-40B4-BE49-F238E27FC236}">
                <a16:creationId xmlns:a16="http://schemas.microsoft.com/office/drawing/2014/main" id="{3B74C932-BD01-5098-FF66-79D280359FA5}"/>
              </a:ext>
            </a:extLst>
          </p:cNvPr>
          <p:cNvPicPr>
            <a:picLocks noChangeAspect="1"/>
          </p:cNvPicPr>
          <p:nvPr/>
        </p:nvPicPr>
        <p:blipFill>
          <a:blip r:embed="rId3"/>
          <a:stretch>
            <a:fillRect/>
          </a:stretch>
        </p:blipFill>
        <p:spPr>
          <a:xfrm>
            <a:off x="6517126" y="784115"/>
            <a:ext cx="4681141" cy="2575783"/>
          </a:xfrm>
          <a:prstGeom prst="rect">
            <a:avLst/>
          </a:prstGeom>
        </p:spPr>
      </p:pic>
      <p:sp>
        <p:nvSpPr>
          <p:cNvPr id="12" name="TextBox 11">
            <a:extLst>
              <a:ext uri="{FF2B5EF4-FFF2-40B4-BE49-F238E27FC236}">
                <a16:creationId xmlns:a16="http://schemas.microsoft.com/office/drawing/2014/main" id="{4B6D6E7E-C237-C6A7-4ADC-CC161950184B}"/>
              </a:ext>
            </a:extLst>
          </p:cNvPr>
          <p:cNvSpPr txBox="1"/>
          <p:nvPr/>
        </p:nvSpPr>
        <p:spPr>
          <a:xfrm>
            <a:off x="664459" y="3359898"/>
            <a:ext cx="8476409" cy="307777"/>
          </a:xfrm>
          <a:prstGeom prst="rect">
            <a:avLst/>
          </a:prstGeom>
          <a:noFill/>
        </p:spPr>
        <p:txBody>
          <a:bodyPr wrap="square">
            <a:spAutoFit/>
          </a:bodyPr>
          <a:lstStyle/>
          <a:p>
            <a:pPr algn="l"/>
            <a:r>
              <a:rPr lang="en-US" sz="1400" b="1" i="0" dirty="0">
                <a:effectLst/>
                <a:latin typeface="Helvetica Neue"/>
              </a:rPr>
              <a:t>F1 score for all models increased that is why performance better with SMOTE</a:t>
            </a:r>
          </a:p>
        </p:txBody>
      </p:sp>
      <p:sp>
        <p:nvSpPr>
          <p:cNvPr id="14" name="TextBox 13">
            <a:extLst>
              <a:ext uri="{FF2B5EF4-FFF2-40B4-BE49-F238E27FC236}">
                <a16:creationId xmlns:a16="http://schemas.microsoft.com/office/drawing/2014/main" id="{985D44F2-FF5D-090C-E5B1-7F28CA9B17CF}"/>
              </a:ext>
            </a:extLst>
          </p:cNvPr>
          <p:cNvSpPr txBox="1"/>
          <p:nvPr/>
        </p:nvSpPr>
        <p:spPr>
          <a:xfrm>
            <a:off x="400833" y="3667675"/>
            <a:ext cx="11248372" cy="2308324"/>
          </a:xfrm>
          <a:prstGeom prst="rect">
            <a:avLst/>
          </a:prstGeom>
          <a:noFill/>
        </p:spPr>
        <p:txBody>
          <a:bodyPr wrap="square">
            <a:spAutoFit/>
          </a:bodyPr>
          <a:lstStyle/>
          <a:p>
            <a:pPr algn="l" rtl="0"/>
            <a:r>
              <a:rPr lang="en-US" b="1" i="0" dirty="0">
                <a:effectLst/>
                <a:latin typeface="inherit"/>
              </a:rPr>
              <a:t>Hyperparameter tuning</a:t>
            </a:r>
          </a:p>
          <a:p>
            <a:pPr algn="l" rtl="0"/>
            <a:r>
              <a:rPr lang="en-US" b="0" i="0" dirty="0">
                <a:effectLst/>
                <a:latin typeface="Helvetica Neue"/>
              </a:rPr>
              <a:t>For hyperparameter tuning, we need to split our training data again into a set for training and a set for testing the hyperparameters (often called validation set). It is a very common practice to use k-fold cross-validation for hyperparameter tuning. The training set is divided again into k equal-sized samples, 1 sample is used for testing and the remaining k-1 samples are used for training the model, repeating the process k times. Then, the k evaluation metrics (in this case the accuracy) are averaged to produce a single estimator.</a:t>
            </a:r>
          </a:p>
          <a:p>
            <a:pPr algn="l" rtl="0"/>
            <a:r>
              <a:rPr lang="en-US" b="0" i="0" dirty="0">
                <a:effectLst/>
                <a:latin typeface="Helvetica Neue"/>
              </a:rPr>
              <a:t>It is important to stress that the validation set is used for hyperparameter selection and not for evaluating the final performance of our model.</a:t>
            </a:r>
          </a:p>
        </p:txBody>
      </p:sp>
    </p:spTree>
    <p:extLst>
      <p:ext uri="{BB962C8B-B14F-4D97-AF65-F5344CB8AC3E}">
        <p14:creationId xmlns:p14="http://schemas.microsoft.com/office/powerpoint/2010/main" val="122380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36381A-84A1-E31C-8125-0782233E3018}"/>
              </a:ext>
            </a:extLst>
          </p:cNvPr>
          <p:cNvSpPr txBox="1"/>
          <p:nvPr/>
        </p:nvSpPr>
        <p:spPr>
          <a:xfrm>
            <a:off x="266178" y="191114"/>
            <a:ext cx="6093912" cy="369332"/>
          </a:xfrm>
          <a:prstGeom prst="rect">
            <a:avLst/>
          </a:prstGeom>
          <a:noFill/>
        </p:spPr>
        <p:txBody>
          <a:bodyPr wrap="square">
            <a:spAutoFit/>
          </a:bodyPr>
          <a:lstStyle/>
          <a:p>
            <a:pPr algn="l"/>
            <a:r>
              <a:rPr lang="en-IN" b="1" i="0" dirty="0">
                <a:effectLst/>
                <a:latin typeface="Helvetica Neue"/>
              </a:rPr>
              <a:t>Model Optimization - </a:t>
            </a:r>
            <a:r>
              <a:rPr lang="en-IN" b="1" i="0" dirty="0" err="1">
                <a:effectLst/>
                <a:latin typeface="Helvetica Neue"/>
              </a:rPr>
              <a:t>GridSearchCV</a:t>
            </a:r>
            <a:endParaRPr lang="en-IN" b="1" i="0" dirty="0">
              <a:effectLst/>
              <a:latin typeface="Helvetica Neue"/>
            </a:endParaRPr>
          </a:p>
        </p:txBody>
      </p:sp>
      <p:pic>
        <p:nvPicPr>
          <p:cNvPr id="7" name="Picture 6">
            <a:extLst>
              <a:ext uri="{FF2B5EF4-FFF2-40B4-BE49-F238E27FC236}">
                <a16:creationId xmlns:a16="http://schemas.microsoft.com/office/drawing/2014/main" id="{B4A78D57-C208-9036-5EA5-4330B327F699}"/>
              </a:ext>
            </a:extLst>
          </p:cNvPr>
          <p:cNvPicPr>
            <a:picLocks noChangeAspect="1"/>
          </p:cNvPicPr>
          <p:nvPr/>
        </p:nvPicPr>
        <p:blipFill>
          <a:blip r:embed="rId2"/>
          <a:stretch>
            <a:fillRect/>
          </a:stretch>
        </p:blipFill>
        <p:spPr>
          <a:xfrm>
            <a:off x="389972" y="601030"/>
            <a:ext cx="3680779" cy="815411"/>
          </a:xfrm>
          <a:prstGeom prst="rect">
            <a:avLst/>
          </a:prstGeom>
        </p:spPr>
      </p:pic>
      <p:pic>
        <p:nvPicPr>
          <p:cNvPr id="9" name="Picture 8">
            <a:extLst>
              <a:ext uri="{FF2B5EF4-FFF2-40B4-BE49-F238E27FC236}">
                <a16:creationId xmlns:a16="http://schemas.microsoft.com/office/drawing/2014/main" id="{3D8CC624-7B89-DD15-0FB2-E3D6C7B0DE25}"/>
              </a:ext>
            </a:extLst>
          </p:cNvPr>
          <p:cNvPicPr>
            <a:picLocks noChangeAspect="1"/>
          </p:cNvPicPr>
          <p:nvPr/>
        </p:nvPicPr>
        <p:blipFill>
          <a:blip r:embed="rId3"/>
          <a:stretch>
            <a:fillRect/>
          </a:stretch>
        </p:blipFill>
        <p:spPr>
          <a:xfrm>
            <a:off x="389973" y="1416441"/>
            <a:ext cx="3680779" cy="845893"/>
          </a:xfrm>
          <a:prstGeom prst="rect">
            <a:avLst/>
          </a:prstGeom>
        </p:spPr>
      </p:pic>
      <p:pic>
        <p:nvPicPr>
          <p:cNvPr id="11" name="Picture 10">
            <a:extLst>
              <a:ext uri="{FF2B5EF4-FFF2-40B4-BE49-F238E27FC236}">
                <a16:creationId xmlns:a16="http://schemas.microsoft.com/office/drawing/2014/main" id="{0089327B-1CF8-498D-F9CB-5BC35C988F90}"/>
              </a:ext>
            </a:extLst>
          </p:cNvPr>
          <p:cNvPicPr>
            <a:picLocks noChangeAspect="1"/>
          </p:cNvPicPr>
          <p:nvPr/>
        </p:nvPicPr>
        <p:blipFill>
          <a:blip r:embed="rId4"/>
          <a:stretch>
            <a:fillRect/>
          </a:stretch>
        </p:blipFill>
        <p:spPr>
          <a:xfrm>
            <a:off x="389973" y="2272436"/>
            <a:ext cx="3680778" cy="853514"/>
          </a:xfrm>
          <a:prstGeom prst="rect">
            <a:avLst/>
          </a:prstGeom>
        </p:spPr>
      </p:pic>
      <p:pic>
        <p:nvPicPr>
          <p:cNvPr id="13" name="Picture 12">
            <a:extLst>
              <a:ext uri="{FF2B5EF4-FFF2-40B4-BE49-F238E27FC236}">
                <a16:creationId xmlns:a16="http://schemas.microsoft.com/office/drawing/2014/main" id="{AC23DD91-23AE-7286-E3DB-C6CDB90AA333}"/>
              </a:ext>
            </a:extLst>
          </p:cNvPr>
          <p:cNvPicPr>
            <a:picLocks noChangeAspect="1"/>
          </p:cNvPicPr>
          <p:nvPr/>
        </p:nvPicPr>
        <p:blipFill>
          <a:blip r:embed="rId5"/>
          <a:stretch>
            <a:fillRect/>
          </a:stretch>
        </p:blipFill>
        <p:spPr>
          <a:xfrm>
            <a:off x="4235367" y="576978"/>
            <a:ext cx="5935767" cy="2548972"/>
          </a:xfrm>
          <a:prstGeom prst="rect">
            <a:avLst/>
          </a:prstGeom>
        </p:spPr>
      </p:pic>
      <p:sp>
        <p:nvSpPr>
          <p:cNvPr id="19" name="TextBox 18">
            <a:extLst>
              <a:ext uri="{FF2B5EF4-FFF2-40B4-BE49-F238E27FC236}">
                <a16:creationId xmlns:a16="http://schemas.microsoft.com/office/drawing/2014/main" id="{0CEE68AD-615B-D232-75AB-7058AAEAC1E1}"/>
              </a:ext>
            </a:extLst>
          </p:cNvPr>
          <p:cNvSpPr txBox="1"/>
          <p:nvPr/>
        </p:nvSpPr>
        <p:spPr>
          <a:xfrm>
            <a:off x="389972" y="3344712"/>
            <a:ext cx="5970118" cy="369333"/>
          </a:xfrm>
          <a:prstGeom prst="rect">
            <a:avLst/>
          </a:prstGeom>
          <a:noFill/>
        </p:spPr>
        <p:txBody>
          <a:bodyPr wrap="square">
            <a:spAutoFit/>
          </a:bodyPr>
          <a:lstStyle/>
          <a:p>
            <a:pPr algn="l"/>
            <a:r>
              <a:rPr lang="en-IN" b="1" dirty="0">
                <a:latin typeface="Helvetica Neue"/>
              </a:rPr>
              <a:t>Finalizing the Model</a:t>
            </a:r>
            <a:endParaRPr lang="en-IN" b="1" i="0" dirty="0">
              <a:effectLst/>
              <a:latin typeface="Helvetica Neue"/>
            </a:endParaRPr>
          </a:p>
        </p:txBody>
      </p:sp>
      <p:sp>
        <p:nvSpPr>
          <p:cNvPr id="23" name="TextBox 22">
            <a:extLst>
              <a:ext uri="{FF2B5EF4-FFF2-40B4-BE49-F238E27FC236}">
                <a16:creationId xmlns:a16="http://schemas.microsoft.com/office/drawing/2014/main" id="{1AFF2998-F755-8EEB-7765-97AB076C7DCF}"/>
              </a:ext>
            </a:extLst>
          </p:cNvPr>
          <p:cNvSpPr txBox="1"/>
          <p:nvPr/>
        </p:nvSpPr>
        <p:spPr>
          <a:xfrm>
            <a:off x="6938091" y="3714045"/>
            <a:ext cx="4863938" cy="2535374"/>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t>Based on the above results we can see that XGB model and RF model are yielding a high accuracy score</a:t>
            </a:r>
          </a:p>
          <a:p>
            <a:pPr marL="285750" indent="-285750">
              <a:lnSpc>
                <a:spcPct val="150000"/>
              </a:lnSpc>
              <a:buFont typeface="Wingdings" panose="05000000000000000000" pitchFamily="2" charset="2"/>
              <a:buChar char="q"/>
            </a:pPr>
            <a:r>
              <a:rPr lang="en-IN" dirty="0"/>
              <a:t>Out of the 2 models XGB model has a slightly lower standard deviation , so we have finalize XGB as final model</a:t>
            </a:r>
          </a:p>
        </p:txBody>
      </p:sp>
      <p:graphicFrame>
        <p:nvGraphicFramePr>
          <p:cNvPr id="24" name="Table 24">
            <a:extLst>
              <a:ext uri="{FF2B5EF4-FFF2-40B4-BE49-F238E27FC236}">
                <a16:creationId xmlns:a16="http://schemas.microsoft.com/office/drawing/2014/main" id="{98380168-A04A-BA5C-D910-DCAD033A3674}"/>
              </a:ext>
            </a:extLst>
          </p:cNvPr>
          <p:cNvGraphicFramePr>
            <a:graphicFrameLocks noGrp="1"/>
          </p:cNvGraphicFramePr>
          <p:nvPr>
            <p:extLst>
              <p:ext uri="{D42A27DB-BD31-4B8C-83A1-F6EECF244321}">
                <p14:modId xmlns:p14="http://schemas.microsoft.com/office/powerpoint/2010/main" val="1141960948"/>
              </p:ext>
            </p:extLst>
          </p:nvPr>
        </p:nvGraphicFramePr>
        <p:xfrm>
          <a:off x="438746" y="3714045"/>
          <a:ext cx="6450570" cy="2834640"/>
        </p:xfrm>
        <a:graphic>
          <a:graphicData uri="http://schemas.openxmlformats.org/drawingml/2006/table">
            <a:tbl>
              <a:tblPr firstRow="1" bandRow="1">
                <a:tableStyleId>{5C22544A-7EE6-4342-B048-85BDC9FD1C3A}</a:tableStyleId>
              </a:tblPr>
              <a:tblGrid>
                <a:gridCol w="2150190">
                  <a:extLst>
                    <a:ext uri="{9D8B030D-6E8A-4147-A177-3AD203B41FA5}">
                      <a16:colId xmlns:a16="http://schemas.microsoft.com/office/drawing/2014/main" val="2406487346"/>
                    </a:ext>
                  </a:extLst>
                </a:gridCol>
                <a:gridCol w="2150190">
                  <a:extLst>
                    <a:ext uri="{9D8B030D-6E8A-4147-A177-3AD203B41FA5}">
                      <a16:colId xmlns:a16="http://schemas.microsoft.com/office/drawing/2014/main" val="1450843967"/>
                    </a:ext>
                  </a:extLst>
                </a:gridCol>
                <a:gridCol w="2150190">
                  <a:extLst>
                    <a:ext uri="{9D8B030D-6E8A-4147-A177-3AD203B41FA5}">
                      <a16:colId xmlns:a16="http://schemas.microsoft.com/office/drawing/2014/main" val="679906880"/>
                    </a:ext>
                  </a:extLst>
                </a:gridCol>
              </a:tblGrid>
              <a:tr h="521833">
                <a:tc>
                  <a:txBody>
                    <a:bodyPr/>
                    <a:lstStyle/>
                    <a:p>
                      <a:r>
                        <a:rPr lang="en-IN" dirty="0"/>
                        <a:t>Models</a:t>
                      </a:r>
                    </a:p>
                  </a:txBody>
                  <a:tcPr/>
                </a:tc>
                <a:tc>
                  <a:txBody>
                    <a:bodyPr/>
                    <a:lstStyle/>
                    <a:p>
                      <a:r>
                        <a:rPr lang="en-IN" dirty="0"/>
                        <a:t>Average</a:t>
                      </a:r>
                    </a:p>
                  </a:txBody>
                  <a:tcPr/>
                </a:tc>
                <a:tc>
                  <a:txBody>
                    <a:bodyPr/>
                    <a:lstStyle/>
                    <a:p>
                      <a:r>
                        <a:rPr lang="en-IN" dirty="0"/>
                        <a:t>Standard Deviation</a:t>
                      </a:r>
                    </a:p>
                  </a:txBody>
                  <a:tcPr/>
                </a:tc>
                <a:extLst>
                  <a:ext uri="{0D108BD9-81ED-4DB2-BD59-A6C34878D82A}">
                    <a16:rowId xmlns:a16="http://schemas.microsoft.com/office/drawing/2014/main" val="3964499199"/>
                  </a:ext>
                </a:extLst>
              </a:tr>
              <a:tr h="298190">
                <a:tc>
                  <a:txBody>
                    <a:bodyPr/>
                    <a:lstStyle/>
                    <a:p>
                      <a:r>
                        <a:rPr lang="en-IN" dirty="0"/>
                        <a:t>LR</a:t>
                      </a:r>
                    </a:p>
                  </a:txBody>
                  <a:tcPr/>
                </a:tc>
                <a:tc>
                  <a:txBody>
                    <a:bodyPr/>
                    <a:lstStyle/>
                    <a:p>
                      <a:r>
                        <a:rPr lang="en-IN" dirty="0"/>
                        <a:t>0.8595</a:t>
                      </a:r>
                    </a:p>
                  </a:txBody>
                  <a:tcPr/>
                </a:tc>
                <a:tc>
                  <a:txBody>
                    <a:bodyPr/>
                    <a:lstStyle/>
                    <a:p>
                      <a:r>
                        <a:rPr lang="en-IN" dirty="0"/>
                        <a:t>0.0076876</a:t>
                      </a:r>
                    </a:p>
                  </a:txBody>
                  <a:tcPr/>
                </a:tc>
                <a:extLst>
                  <a:ext uri="{0D108BD9-81ED-4DB2-BD59-A6C34878D82A}">
                    <a16:rowId xmlns:a16="http://schemas.microsoft.com/office/drawing/2014/main" val="667925902"/>
                  </a:ext>
                </a:extLst>
              </a:tr>
              <a:tr h="298190">
                <a:tc>
                  <a:txBody>
                    <a:bodyPr/>
                    <a:lstStyle/>
                    <a:p>
                      <a:r>
                        <a:rPr lang="en-IN" dirty="0"/>
                        <a:t>DT</a:t>
                      </a:r>
                    </a:p>
                  </a:txBody>
                  <a:tcPr/>
                </a:tc>
                <a:tc>
                  <a:txBody>
                    <a:bodyPr/>
                    <a:lstStyle/>
                    <a:p>
                      <a:r>
                        <a:rPr lang="en-IN" dirty="0"/>
                        <a:t>0.9251</a:t>
                      </a:r>
                    </a:p>
                  </a:txBody>
                  <a:tcPr/>
                </a:tc>
                <a:tc>
                  <a:txBody>
                    <a:bodyPr/>
                    <a:lstStyle/>
                    <a:p>
                      <a:r>
                        <a:rPr lang="en-IN" dirty="0"/>
                        <a:t>0.0030751</a:t>
                      </a:r>
                    </a:p>
                  </a:txBody>
                  <a:tcPr/>
                </a:tc>
                <a:extLst>
                  <a:ext uri="{0D108BD9-81ED-4DB2-BD59-A6C34878D82A}">
                    <a16:rowId xmlns:a16="http://schemas.microsoft.com/office/drawing/2014/main" val="1289399854"/>
                  </a:ext>
                </a:extLst>
              </a:tr>
              <a:tr h="326172">
                <a:tc>
                  <a:txBody>
                    <a:bodyPr/>
                    <a:lstStyle/>
                    <a:p>
                      <a:r>
                        <a:rPr lang="en-IN" dirty="0"/>
                        <a:t>SVM</a:t>
                      </a:r>
                    </a:p>
                  </a:txBody>
                  <a:tcPr/>
                </a:tc>
                <a:tc>
                  <a:txBody>
                    <a:bodyPr/>
                    <a:lstStyle/>
                    <a:p>
                      <a:r>
                        <a:rPr lang="en-IN" dirty="0"/>
                        <a:t>0.8651</a:t>
                      </a:r>
                    </a:p>
                  </a:txBody>
                  <a:tcPr/>
                </a:tc>
                <a:tc>
                  <a:txBody>
                    <a:bodyPr/>
                    <a:lstStyle/>
                    <a:p>
                      <a:r>
                        <a:rPr lang="en-IN" dirty="0"/>
                        <a:t>0.0128993</a:t>
                      </a:r>
                    </a:p>
                  </a:txBody>
                  <a:tcPr/>
                </a:tc>
                <a:extLst>
                  <a:ext uri="{0D108BD9-81ED-4DB2-BD59-A6C34878D82A}">
                    <a16:rowId xmlns:a16="http://schemas.microsoft.com/office/drawing/2014/main" val="3190286328"/>
                  </a:ext>
                </a:extLst>
              </a:tr>
              <a:tr h="298190">
                <a:tc>
                  <a:txBody>
                    <a:bodyPr/>
                    <a:lstStyle/>
                    <a:p>
                      <a:r>
                        <a:rPr lang="en-IN" dirty="0"/>
                        <a:t>NB</a:t>
                      </a:r>
                    </a:p>
                  </a:txBody>
                  <a:tcPr/>
                </a:tc>
                <a:tc>
                  <a:txBody>
                    <a:bodyPr/>
                    <a:lstStyle/>
                    <a:p>
                      <a:r>
                        <a:rPr lang="en-IN" dirty="0"/>
                        <a:t>0.8728</a:t>
                      </a:r>
                    </a:p>
                  </a:txBody>
                  <a:tcPr/>
                </a:tc>
                <a:tc>
                  <a:txBody>
                    <a:bodyPr/>
                    <a:lstStyle/>
                    <a:p>
                      <a:r>
                        <a:rPr lang="en-IN" dirty="0"/>
                        <a:t>0.0069586</a:t>
                      </a:r>
                    </a:p>
                  </a:txBody>
                  <a:tcPr/>
                </a:tc>
                <a:extLst>
                  <a:ext uri="{0D108BD9-81ED-4DB2-BD59-A6C34878D82A}">
                    <a16:rowId xmlns:a16="http://schemas.microsoft.com/office/drawing/2014/main" val="3114588640"/>
                  </a:ext>
                </a:extLst>
              </a:tr>
              <a:tr h="298190">
                <a:tc>
                  <a:txBody>
                    <a:bodyPr/>
                    <a:lstStyle/>
                    <a:p>
                      <a:r>
                        <a:rPr lang="en-IN" dirty="0"/>
                        <a:t>RF</a:t>
                      </a:r>
                    </a:p>
                  </a:txBody>
                  <a:tcPr/>
                </a:tc>
                <a:tc>
                  <a:txBody>
                    <a:bodyPr/>
                    <a:lstStyle/>
                    <a:p>
                      <a:r>
                        <a:rPr lang="en-IN" dirty="0"/>
                        <a:t>0.9591</a:t>
                      </a:r>
                    </a:p>
                  </a:txBody>
                  <a:tcPr/>
                </a:tc>
                <a:tc>
                  <a:txBody>
                    <a:bodyPr/>
                    <a:lstStyle/>
                    <a:p>
                      <a:r>
                        <a:rPr lang="en-IN" dirty="0"/>
                        <a:t>0.0033947</a:t>
                      </a:r>
                    </a:p>
                  </a:txBody>
                  <a:tcPr/>
                </a:tc>
                <a:extLst>
                  <a:ext uri="{0D108BD9-81ED-4DB2-BD59-A6C34878D82A}">
                    <a16:rowId xmlns:a16="http://schemas.microsoft.com/office/drawing/2014/main" val="1302298902"/>
                  </a:ext>
                </a:extLst>
              </a:tr>
              <a:tr h="298190">
                <a:tc>
                  <a:txBody>
                    <a:bodyPr/>
                    <a:lstStyle/>
                    <a:p>
                      <a:r>
                        <a:rPr lang="en-IN" dirty="0"/>
                        <a:t>XGB</a:t>
                      </a:r>
                    </a:p>
                  </a:txBody>
                  <a:tcPr/>
                </a:tc>
                <a:tc>
                  <a:txBody>
                    <a:bodyPr/>
                    <a:lstStyle/>
                    <a:p>
                      <a:r>
                        <a:rPr lang="en-IN" dirty="0"/>
                        <a:t>0.9589</a:t>
                      </a:r>
                    </a:p>
                  </a:txBody>
                  <a:tcPr/>
                </a:tc>
                <a:tc>
                  <a:txBody>
                    <a:bodyPr/>
                    <a:lstStyle/>
                    <a:p>
                      <a:r>
                        <a:rPr lang="en-IN" dirty="0"/>
                        <a:t>0.0027947</a:t>
                      </a:r>
                    </a:p>
                  </a:txBody>
                  <a:tcPr/>
                </a:tc>
                <a:extLst>
                  <a:ext uri="{0D108BD9-81ED-4DB2-BD59-A6C34878D82A}">
                    <a16:rowId xmlns:a16="http://schemas.microsoft.com/office/drawing/2014/main" val="2259657537"/>
                  </a:ext>
                </a:extLst>
              </a:tr>
            </a:tbl>
          </a:graphicData>
        </a:graphic>
      </p:graphicFrame>
    </p:spTree>
    <p:extLst>
      <p:ext uri="{BB962C8B-B14F-4D97-AF65-F5344CB8AC3E}">
        <p14:creationId xmlns:p14="http://schemas.microsoft.com/office/powerpoint/2010/main" val="36753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4B80676-AC24-0910-8F16-1C6E7F52D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966" y="466164"/>
            <a:ext cx="10433687" cy="2557463"/>
          </a:xfrm>
        </p:spPr>
      </p:pic>
      <p:pic>
        <p:nvPicPr>
          <p:cNvPr id="11" name="Picture 10">
            <a:extLst>
              <a:ext uri="{FF2B5EF4-FFF2-40B4-BE49-F238E27FC236}">
                <a16:creationId xmlns:a16="http://schemas.microsoft.com/office/drawing/2014/main" id="{FEB825C9-7A32-47DD-7CCA-4D4324AA1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66" y="3165810"/>
            <a:ext cx="5597787" cy="3226025"/>
          </a:xfrm>
          <a:prstGeom prst="rect">
            <a:avLst/>
          </a:prstGeom>
        </p:spPr>
      </p:pic>
      <p:pic>
        <p:nvPicPr>
          <p:cNvPr id="13" name="Picture 12">
            <a:extLst>
              <a:ext uri="{FF2B5EF4-FFF2-40B4-BE49-F238E27FC236}">
                <a16:creationId xmlns:a16="http://schemas.microsoft.com/office/drawing/2014/main" id="{108E8C6F-10AA-2A23-7EE7-9C27DDDE2C0C}"/>
              </a:ext>
            </a:extLst>
          </p:cNvPr>
          <p:cNvPicPr>
            <a:picLocks noChangeAspect="1"/>
          </p:cNvPicPr>
          <p:nvPr/>
        </p:nvPicPr>
        <p:blipFill>
          <a:blip r:embed="rId4"/>
          <a:stretch>
            <a:fillRect/>
          </a:stretch>
        </p:blipFill>
        <p:spPr>
          <a:xfrm>
            <a:off x="6092189" y="3425189"/>
            <a:ext cx="7621" cy="7621"/>
          </a:xfrm>
          <a:prstGeom prst="rect">
            <a:avLst/>
          </a:prstGeom>
        </p:spPr>
      </p:pic>
      <p:pic>
        <p:nvPicPr>
          <p:cNvPr id="15" name="Picture 14">
            <a:extLst>
              <a:ext uri="{FF2B5EF4-FFF2-40B4-BE49-F238E27FC236}">
                <a16:creationId xmlns:a16="http://schemas.microsoft.com/office/drawing/2014/main" id="{6DB2157E-876D-D63D-8CDE-4F3C858D7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709" y="3165810"/>
            <a:ext cx="4555944" cy="1797666"/>
          </a:xfrm>
          <a:prstGeom prst="rect">
            <a:avLst/>
          </a:prstGeom>
        </p:spPr>
      </p:pic>
    </p:spTree>
    <p:extLst>
      <p:ext uri="{BB962C8B-B14F-4D97-AF65-F5344CB8AC3E}">
        <p14:creationId xmlns:p14="http://schemas.microsoft.com/office/powerpoint/2010/main" val="46688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0524F2-CBD1-592E-F1FE-4D7340DEF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65" y="507574"/>
            <a:ext cx="3399569" cy="2775304"/>
          </a:xfrm>
          <a:prstGeom prst="rect">
            <a:avLst/>
          </a:prstGeom>
        </p:spPr>
      </p:pic>
      <p:pic>
        <p:nvPicPr>
          <p:cNvPr id="15" name="Picture 14">
            <a:extLst>
              <a:ext uri="{FF2B5EF4-FFF2-40B4-BE49-F238E27FC236}">
                <a16:creationId xmlns:a16="http://schemas.microsoft.com/office/drawing/2014/main" id="{AA9A8A45-9438-DB7C-7408-A256E26E7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864" y="507574"/>
            <a:ext cx="2974161" cy="5648324"/>
          </a:xfrm>
          <a:prstGeom prst="rect">
            <a:avLst/>
          </a:prstGeom>
        </p:spPr>
      </p:pic>
      <p:pic>
        <p:nvPicPr>
          <p:cNvPr id="17" name="Picture 16">
            <a:extLst>
              <a:ext uri="{FF2B5EF4-FFF2-40B4-BE49-F238E27FC236}">
                <a16:creationId xmlns:a16="http://schemas.microsoft.com/office/drawing/2014/main" id="{FA662692-15A5-A3AF-C99C-9E4BEA368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103" y="2899636"/>
            <a:ext cx="4591963" cy="670618"/>
          </a:xfrm>
          <a:prstGeom prst="rect">
            <a:avLst/>
          </a:prstGeom>
        </p:spPr>
      </p:pic>
      <p:pic>
        <p:nvPicPr>
          <p:cNvPr id="18" name="Content Placeholder 4">
            <a:extLst>
              <a:ext uri="{FF2B5EF4-FFF2-40B4-BE49-F238E27FC236}">
                <a16:creationId xmlns:a16="http://schemas.microsoft.com/office/drawing/2014/main" id="{E16CF500-224E-3DCB-46C1-1FF235F55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765" y="3128684"/>
            <a:ext cx="3399569" cy="3027214"/>
          </a:xfrm>
          <a:prstGeom prst="rect">
            <a:avLst/>
          </a:prstGeom>
        </p:spPr>
      </p:pic>
      <p:pic>
        <p:nvPicPr>
          <p:cNvPr id="20" name="Picture 19">
            <a:extLst>
              <a:ext uri="{FF2B5EF4-FFF2-40B4-BE49-F238E27FC236}">
                <a16:creationId xmlns:a16="http://schemas.microsoft.com/office/drawing/2014/main" id="{B849B0FB-E9BA-348F-AC75-7C36A280A8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6103" y="507574"/>
            <a:ext cx="4591963" cy="2405062"/>
          </a:xfrm>
          <a:prstGeom prst="rect">
            <a:avLst/>
          </a:prstGeom>
        </p:spPr>
      </p:pic>
      <p:pic>
        <p:nvPicPr>
          <p:cNvPr id="22" name="Picture 21">
            <a:extLst>
              <a:ext uri="{FF2B5EF4-FFF2-40B4-BE49-F238E27FC236}">
                <a16:creationId xmlns:a16="http://schemas.microsoft.com/office/drawing/2014/main" id="{26262655-CCA7-66D6-83C5-A9C55F5894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6103" y="3557253"/>
            <a:ext cx="4591963" cy="2598645"/>
          </a:xfrm>
          <a:prstGeom prst="rect">
            <a:avLst/>
          </a:prstGeom>
        </p:spPr>
      </p:pic>
    </p:spTree>
    <p:extLst>
      <p:ext uri="{BB962C8B-B14F-4D97-AF65-F5344CB8AC3E}">
        <p14:creationId xmlns:p14="http://schemas.microsoft.com/office/powerpoint/2010/main" val="39980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0421E6D-5C36-5F4B-6C5F-A1AF1C63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3" y="4630833"/>
            <a:ext cx="3239248" cy="1949262"/>
          </a:xfrm>
          <a:prstGeom prst="rect">
            <a:avLst/>
          </a:prstGeom>
        </p:spPr>
      </p:pic>
      <p:pic>
        <p:nvPicPr>
          <p:cNvPr id="14" name="Content Placeholder 3">
            <a:extLst>
              <a:ext uri="{FF2B5EF4-FFF2-40B4-BE49-F238E27FC236}">
                <a16:creationId xmlns:a16="http://schemas.microsoft.com/office/drawing/2014/main" id="{378E8F66-A7E2-88B1-F4F9-8801CE7FEC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733" y="540821"/>
            <a:ext cx="3239248" cy="4090011"/>
          </a:xfrm>
          <a:prstGeom prst="rect">
            <a:avLst/>
          </a:prstGeom>
        </p:spPr>
      </p:pic>
      <p:pic>
        <p:nvPicPr>
          <p:cNvPr id="3" name="Picture 2">
            <a:extLst>
              <a:ext uri="{FF2B5EF4-FFF2-40B4-BE49-F238E27FC236}">
                <a16:creationId xmlns:a16="http://schemas.microsoft.com/office/drawing/2014/main" id="{9C997963-22ED-987D-7E71-1FFD53D38CB3}"/>
              </a:ext>
            </a:extLst>
          </p:cNvPr>
          <p:cNvPicPr>
            <a:picLocks noChangeAspect="1"/>
          </p:cNvPicPr>
          <p:nvPr/>
        </p:nvPicPr>
        <p:blipFill>
          <a:blip r:embed="rId4"/>
          <a:stretch>
            <a:fillRect/>
          </a:stretch>
        </p:blipFill>
        <p:spPr>
          <a:xfrm>
            <a:off x="6092189" y="3425189"/>
            <a:ext cx="7621" cy="7621"/>
          </a:xfrm>
          <a:prstGeom prst="rect">
            <a:avLst/>
          </a:prstGeom>
        </p:spPr>
      </p:pic>
      <p:pic>
        <p:nvPicPr>
          <p:cNvPr id="44" name="Picture 43">
            <a:extLst>
              <a:ext uri="{FF2B5EF4-FFF2-40B4-BE49-F238E27FC236}">
                <a16:creationId xmlns:a16="http://schemas.microsoft.com/office/drawing/2014/main" id="{D6691ACE-9025-147B-16EA-85B322756708}"/>
              </a:ext>
            </a:extLst>
          </p:cNvPr>
          <p:cNvPicPr>
            <a:picLocks noChangeAspect="1"/>
          </p:cNvPicPr>
          <p:nvPr/>
        </p:nvPicPr>
        <p:blipFill>
          <a:blip r:embed="rId5"/>
          <a:stretch>
            <a:fillRect/>
          </a:stretch>
        </p:blipFill>
        <p:spPr>
          <a:xfrm>
            <a:off x="3509397" y="540822"/>
            <a:ext cx="1580716" cy="1010072"/>
          </a:xfrm>
          <a:prstGeom prst="rect">
            <a:avLst/>
          </a:prstGeom>
        </p:spPr>
      </p:pic>
      <p:pic>
        <p:nvPicPr>
          <p:cNvPr id="46" name="Picture 45">
            <a:extLst>
              <a:ext uri="{FF2B5EF4-FFF2-40B4-BE49-F238E27FC236}">
                <a16:creationId xmlns:a16="http://schemas.microsoft.com/office/drawing/2014/main" id="{36776909-A423-F496-9C18-6A13FD5F613F}"/>
              </a:ext>
            </a:extLst>
          </p:cNvPr>
          <p:cNvPicPr>
            <a:picLocks noChangeAspect="1"/>
          </p:cNvPicPr>
          <p:nvPr/>
        </p:nvPicPr>
        <p:blipFill>
          <a:blip r:embed="rId6"/>
          <a:stretch>
            <a:fillRect/>
          </a:stretch>
        </p:blipFill>
        <p:spPr>
          <a:xfrm>
            <a:off x="5071079" y="540822"/>
            <a:ext cx="1496017" cy="1010072"/>
          </a:xfrm>
          <a:prstGeom prst="rect">
            <a:avLst/>
          </a:prstGeom>
        </p:spPr>
      </p:pic>
      <p:pic>
        <p:nvPicPr>
          <p:cNvPr id="48" name="Picture 47">
            <a:extLst>
              <a:ext uri="{FF2B5EF4-FFF2-40B4-BE49-F238E27FC236}">
                <a16:creationId xmlns:a16="http://schemas.microsoft.com/office/drawing/2014/main" id="{49B811AE-931F-713C-7445-F3D97E874410}"/>
              </a:ext>
            </a:extLst>
          </p:cNvPr>
          <p:cNvPicPr>
            <a:picLocks noChangeAspect="1"/>
          </p:cNvPicPr>
          <p:nvPr/>
        </p:nvPicPr>
        <p:blipFill>
          <a:blip r:embed="rId7"/>
          <a:stretch>
            <a:fillRect/>
          </a:stretch>
        </p:blipFill>
        <p:spPr>
          <a:xfrm>
            <a:off x="6567096" y="540822"/>
            <a:ext cx="1685346" cy="1010072"/>
          </a:xfrm>
          <a:prstGeom prst="rect">
            <a:avLst/>
          </a:prstGeom>
        </p:spPr>
      </p:pic>
      <p:pic>
        <p:nvPicPr>
          <p:cNvPr id="50" name="Picture 49">
            <a:extLst>
              <a:ext uri="{FF2B5EF4-FFF2-40B4-BE49-F238E27FC236}">
                <a16:creationId xmlns:a16="http://schemas.microsoft.com/office/drawing/2014/main" id="{A977481D-A5A3-B2D4-7791-562C7C0702A4}"/>
              </a:ext>
            </a:extLst>
          </p:cNvPr>
          <p:cNvPicPr>
            <a:picLocks noChangeAspect="1"/>
          </p:cNvPicPr>
          <p:nvPr/>
        </p:nvPicPr>
        <p:blipFill>
          <a:blip r:embed="rId8"/>
          <a:stretch>
            <a:fillRect/>
          </a:stretch>
        </p:blipFill>
        <p:spPr>
          <a:xfrm>
            <a:off x="8252442" y="540822"/>
            <a:ext cx="1759462" cy="1010072"/>
          </a:xfrm>
          <a:prstGeom prst="rect">
            <a:avLst/>
          </a:prstGeom>
        </p:spPr>
      </p:pic>
      <p:pic>
        <p:nvPicPr>
          <p:cNvPr id="54" name="Picture 53">
            <a:extLst>
              <a:ext uri="{FF2B5EF4-FFF2-40B4-BE49-F238E27FC236}">
                <a16:creationId xmlns:a16="http://schemas.microsoft.com/office/drawing/2014/main" id="{DB1BBC0B-5817-A9E6-78EA-0D83AA4A68C2}"/>
              </a:ext>
            </a:extLst>
          </p:cNvPr>
          <p:cNvPicPr>
            <a:picLocks noChangeAspect="1"/>
          </p:cNvPicPr>
          <p:nvPr/>
        </p:nvPicPr>
        <p:blipFill>
          <a:blip r:embed="rId9"/>
          <a:stretch>
            <a:fillRect/>
          </a:stretch>
        </p:blipFill>
        <p:spPr>
          <a:xfrm>
            <a:off x="10011904" y="540822"/>
            <a:ext cx="1588425" cy="1010072"/>
          </a:xfrm>
          <a:prstGeom prst="rect">
            <a:avLst/>
          </a:prstGeom>
        </p:spPr>
      </p:pic>
      <p:pic>
        <p:nvPicPr>
          <p:cNvPr id="56" name="Picture 55">
            <a:extLst>
              <a:ext uri="{FF2B5EF4-FFF2-40B4-BE49-F238E27FC236}">
                <a16:creationId xmlns:a16="http://schemas.microsoft.com/office/drawing/2014/main" id="{AF3D2D6C-FA8F-A6A8-3E42-EE035585663A}"/>
              </a:ext>
            </a:extLst>
          </p:cNvPr>
          <p:cNvPicPr>
            <a:picLocks noChangeAspect="1"/>
          </p:cNvPicPr>
          <p:nvPr/>
        </p:nvPicPr>
        <p:blipFill>
          <a:blip r:embed="rId10"/>
          <a:stretch>
            <a:fillRect/>
          </a:stretch>
        </p:blipFill>
        <p:spPr>
          <a:xfrm>
            <a:off x="3509398" y="1550894"/>
            <a:ext cx="1561682" cy="1010072"/>
          </a:xfrm>
          <a:prstGeom prst="rect">
            <a:avLst/>
          </a:prstGeom>
        </p:spPr>
      </p:pic>
      <p:pic>
        <p:nvPicPr>
          <p:cNvPr id="58" name="Picture 57">
            <a:extLst>
              <a:ext uri="{FF2B5EF4-FFF2-40B4-BE49-F238E27FC236}">
                <a16:creationId xmlns:a16="http://schemas.microsoft.com/office/drawing/2014/main" id="{0983AABA-F016-F6ED-FC8C-556F1EEEACD8}"/>
              </a:ext>
            </a:extLst>
          </p:cNvPr>
          <p:cNvPicPr>
            <a:picLocks noChangeAspect="1"/>
          </p:cNvPicPr>
          <p:nvPr/>
        </p:nvPicPr>
        <p:blipFill>
          <a:blip r:embed="rId11"/>
          <a:stretch>
            <a:fillRect/>
          </a:stretch>
        </p:blipFill>
        <p:spPr>
          <a:xfrm>
            <a:off x="5025214" y="1550895"/>
            <a:ext cx="1545915" cy="1010072"/>
          </a:xfrm>
          <a:prstGeom prst="rect">
            <a:avLst/>
          </a:prstGeom>
        </p:spPr>
      </p:pic>
      <p:pic>
        <p:nvPicPr>
          <p:cNvPr id="60" name="Picture 59">
            <a:extLst>
              <a:ext uri="{FF2B5EF4-FFF2-40B4-BE49-F238E27FC236}">
                <a16:creationId xmlns:a16="http://schemas.microsoft.com/office/drawing/2014/main" id="{C2DEE4D1-5D74-E311-A6D1-0823FDD0C324}"/>
              </a:ext>
            </a:extLst>
          </p:cNvPr>
          <p:cNvPicPr>
            <a:picLocks noChangeAspect="1"/>
          </p:cNvPicPr>
          <p:nvPr/>
        </p:nvPicPr>
        <p:blipFill>
          <a:blip r:embed="rId12"/>
          <a:stretch>
            <a:fillRect/>
          </a:stretch>
        </p:blipFill>
        <p:spPr>
          <a:xfrm>
            <a:off x="6562674" y="1550894"/>
            <a:ext cx="1718553" cy="1010072"/>
          </a:xfrm>
          <a:prstGeom prst="rect">
            <a:avLst/>
          </a:prstGeom>
        </p:spPr>
      </p:pic>
      <p:pic>
        <p:nvPicPr>
          <p:cNvPr id="62" name="Picture 61">
            <a:extLst>
              <a:ext uri="{FF2B5EF4-FFF2-40B4-BE49-F238E27FC236}">
                <a16:creationId xmlns:a16="http://schemas.microsoft.com/office/drawing/2014/main" id="{72C0B1F7-43AD-C7DD-DD02-FC9231B95FAA}"/>
              </a:ext>
            </a:extLst>
          </p:cNvPr>
          <p:cNvPicPr>
            <a:picLocks noChangeAspect="1"/>
          </p:cNvPicPr>
          <p:nvPr/>
        </p:nvPicPr>
        <p:blipFill>
          <a:blip r:embed="rId13"/>
          <a:stretch>
            <a:fillRect/>
          </a:stretch>
        </p:blipFill>
        <p:spPr>
          <a:xfrm>
            <a:off x="8208531" y="1550893"/>
            <a:ext cx="1803373" cy="1010073"/>
          </a:xfrm>
          <a:prstGeom prst="rect">
            <a:avLst/>
          </a:prstGeom>
        </p:spPr>
      </p:pic>
      <p:pic>
        <p:nvPicPr>
          <p:cNvPr id="1024" name="Picture 1023">
            <a:extLst>
              <a:ext uri="{FF2B5EF4-FFF2-40B4-BE49-F238E27FC236}">
                <a16:creationId xmlns:a16="http://schemas.microsoft.com/office/drawing/2014/main" id="{4F9BAED2-E363-F383-F583-65FDA244A723}"/>
              </a:ext>
            </a:extLst>
          </p:cNvPr>
          <p:cNvPicPr>
            <a:picLocks noChangeAspect="1"/>
          </p:cNvPicPr>
          <p:nvPr/>
        </p:nvPicPr>
        <p:blipFill>
          <a:blip r:embed="rId14"/>
          <a:stretch>
            <a:fillRect/>
          </a:stretch>
        </p:blipFill>
        <p:spPr>
          <a:xfrm>
            <a:off x="10014894" y="1538989"/>
            <a:ext cx="1585435" cy="1021978"/>
          </a:xfrm>
          <a:prstGeom prst="rect">
            <a:avLst/>
          </a:prstGeom>
        </p:spPr>
      </p:pic>
      <p:pic>
        <p:nvPicPr>
          <p:cNvPr id="1027" name="Picture 1026">
            <a:extLst>
              <a:ext uri="{FF2B5EF4-FFF2-40B4-BE49-F238E27FC236}">
                <a16:creationId xmlns:a16="http://schemas.microsoft.com/office/drawing/2014/main" id="{52F99558-3208-E467-4CCC-7F6606C9AEC1}"/>
              </a:ext>
            </a:extLst>
          </p:cNvPr>
          <p:cNvPicPr>
            <a:picLocks noChangeAspect="1"/>
          </p:cNvPicPr>
          <p:nvPr/>
        </p:nvPicPr>
        <p:blipFill>
          <a:blip r:embed="rId15"/>
          <a:stretch>
            <a:fillRect/>
          </a:stretch>
        </p:blipFill>
        <p:spPr>
          <a:xfrm>
            <a:off x="3503984" y="2551420"/>
            <a:ext cx="1625097" cy="1062830"/>
          </a:xfrm>
          <a:prstGeom prst="rect">
            <a:avLst/>
          </a:prstGeom>
        </p:spPr>
      </p:pic>
      <p:pic>
        <p:nvPicPr>
          <p:cNvPr id="1031" name="Picture 1030">
            <a:extLst>
              <a:ext uri="{FF2B5EF4-FFF2-40B4-BE49-F238E27FC236}">
                <a16:creationId xmlns:a16="http://schemas.microsoft.com/office/drawing/2014/main" id="{EC933720-3D92-AF6B-E2C2-2CF518D95B17}"/>
              </a:ext>
            </a:extLst>
          </p:cNvPr>
          <p:cNvPicPr>
            <a:picLocks noChangeAspect="1"/>
          </p:cNvPicPr>
          <p:nvPr/>
        </p:nvPicPr>
        <p:blipFill>
          <a:blip r:embed="rId16"/>
          <a:stretch>
            <a:fillRect/>
          </a:stretch>
        </p:blipFill>
        <p:spPr>
          <a:xfrm>
            <a:off x="5112158" y="2551378"/>
            <a:ext cx="1545914" cy="1044948"/>
          </a:xfrm>
          <a:prstGeom prst="rect">
            <a:avLst/>
          </a:prstGeom>
        </p:spPr>
      </p:pic>
      <p:pic>
        <p:nvPicPr>
          <p:cNvPr id="1034" name="Picture 1033">
            <a:extLst>
              <a:ext uri="{FF2B5EF4-FFF2-40B4-BE49-F238E27FC236}">
                <a16:creationId xmlns:a16="http://schemas.microsoft.com/office/drawing/2014/main" id="{55FEF8A0-9058-F6DD-6B9A-708FF2E68FBF}"/>
              </a:ext>
            </a:extLst>
          </p:cNvPr>
          <p:cNvPicPr>
            <a:picLocks noChangeAspect="1"/>
          </p:cNvPicPr>
          <p:nvPr/>
        </p:nvPicPr>
        <p:blipFill>
          <a:blip r:embed="rId17"/>
          <a:stretch>
            <a:fillRect/>
          </a:stretch>
        </p:blipFill>
        <p:spPr>
          <a:xfrm>
            <a:off x="6620676" y="2551377"/>
            <a:ext cx="1703314" cy="1044948"/>
          </a:xfrm>
          <a:prstGeom prst="rect">
            <a:avLst/>
          </a:prstGeom>
        </p:spPr>
      </p:pic>
      <p:pic>
        <p:nvPicPr>
          <p:cNvPr id="1036" name="Picture 1035">
            <a:extLst>
              <a:ext uri="{FF2B5EF4-FFF2-40B4-BE49-F238E27FC236}">
                <a16:creationId xmlns:a16="http://schemas.microsoft.com/office/drawing/2014/main" id="{CFB0BCDA-D22C-E230-A7BB-A8833923822E}"/>
              </a:ext>
            </a:extLst>
          </p:cNvPr>
          <p:cNvPicPr>
            <a:picLocks noChangeAspect="1"/>
          </p:cNvPicPr>
          <p:nvPr/>
        </p:nvPicPr>
        <p:blipFill>
          <a:blip r:embed="rId18"/>
          <a:stretch>
            <a:fillRect/>
          </a:stretch>
        </p:blipFill>
        <p:spPr>
          <a:xfrm>
            <a:off x="8315785" y="2560966"/>
            <a:ext cx="1718553" cy="1044949"/>
          </a:xfrm>
          <a:prstGeom prst="rect">
            <a:avLst/>
          </a:prstGeom>
        </p:spPr>
      </p:pic>
      <p:pic>
        <p:nvPicPr>
          <p:cNvPr id="1038" name="Picture 1037">
            <a:extLst>
              <a:ext uri="{FF2B5EF4-FFF2-40B4-BE49-F238E27FC236}">
                <a16:creationId xmlns:a16="http://schemas.microsoft.com/office/drawing/2014/main" id="{87C36098-AFEA-472B-44CF-417DEF69FD58}"/>
              </a:ext>
            </a:extLst>
          </p:cNvPr>
          <p:cNvPicPr>
            <a:picLocks noChangeAspect="1"/>
          </p:cNvPicPr>
          <p:nvPr/>
        </p:nvPicPr>
        <p:blipFill>
          <a:blip r:embed="rId19"/>
          <a:stretch>
            <a:fillRect/>
          </a:stretch>
        </p:blipFill>
        <p:spPr>
          <a:xfrm>
            <a:off x="10034338" y="2549062"/>
            <a:ext cx="1565421" cy="1044948"/>
          </a:xfrm>
          <a:prstGeom prst="rect">
            <a:avLst/>
          </a:prstGeom>
        </p:spPr>
      </p:pic>
      <p:pic>
        <p:nvPicPr>
          <p:cNvPr id="1040" name="Picture 1039">
            <a:extLst>
              <a:ext uri="{FF2B5EF4-FFF2-40B4-BE49-F238E27FC236}">
                <a16:creationId xmlns:a16="http://schemas.microsoft.com/office/drawing/2014/main" id="{A6DF2E6A-8164-748E-FB9E-80B594C44561}"/>
              </a:ext>
            </a:extLst>
          </p:cNvPr>
          <p:cNvPicPr>
            <a:picLocks noChangeAspect="1"/>
          </p:cNvPicPr>
          <p:nvPr/>
        </p:nvPicPr>
        <p:blipFill>
          <a:blip r:embed="rId20"/>
          <a:stretch>
            <a:fillRect/>
          </a:stretch>
        </p:blipFill>
        <p:spPr>
          <a:xfrm>
            <a:off x="3509398" y="3594011"/>
            <a:ext cx="1654242" cy="1062830"/>
          </a:xfrm>
          <a:prstGeom prst="rect">
            <a:avLst/>
          </a:prstGeom>
        </p:spPr>
      </p:pic>
      <p:pic>
        <p:nvPicPr>
          <p:cNvPr id="1042" name="Picture 1041">
            <a:extLst>
              <a:ext uri="{FF2B5EF4-FFF2-40B4-BE49-F238E27FC236}">
                <a16:creationId xmlns:a16="http://schemas.microsoft.com/office/drawing/2014/main" id="{35A07DED-EFE1-5D3A-CCA5-2A4E3FC6B91A}"/>
              </a:ext>
            </a:extLst>
          </p:cNvPr>
          <p:cNvPicPr>
            <a:picLocks noChangeAspect="1"/>
          </p:cNvPicPr>
          <p:nvPr/>
        </p:nvPicPr>
        <p:blipFill>
          <a:blip r:embed="rId21"/>
          <a:stretch>
            <a:fillRect/>
          </a:stretch>
        </p:blipFill>
        <p:spPr>
          <a:xfrm>
            <a:off x="5163641" y="3594010"/>
            <a:ext cx="1491594" cy="1062779"/>
          </a:xfrm>
          <a:prstGeom prst="rect">
            <a:avLst/>
          </a:prstGeom>
        </p:spPr>
      </p:pic>
      <p:pic>
        <p:nvPicPr>
          <p:cNvPr id="1044" name="Picture 1043">
            <a:extLst>
              <a:ext uri="{FF2B5EF4-FFF2-40B4-BE49-F238E27FC236}">
                <a16:creationId xmlns:a16="http://schemas.microsoft.com/office/drawing/2014/main" id="{65F095D0-7C53-D182-D30A-3BE410054728}"/>
              </a:ext>
            </a:extLst>
          </p:cNvPr>
          <p:cNvPicPr>
            <a:picLocks noChangeAspect="1"/>
          </p:cNvPicPr>
          <p:nvPr/>
        </p:nvPicPr>
        <p:blipFill>
          <a:blip r:embed="rId22"/>
          <a:stretch>
            <a:fillRect/>
          </a:stretch>
        </p:blipFill>
        <p:spPr>
          <a:xfrm>
            <a:off x="6605437" y="3593957"/>
            <a:ext cx="1718553" cy="1062779"/>
          </a:xfrm>
          <a:prstGeom prst="rect">
            <a:avLst/>
          </a:prstGeom>
        </p:spPr>
      </p:pic>
      <p:pic>
        <p:nvPicPr>
          <p:cNvPr id="1046" name="Picture 1045">
            <a:extLst>
              <a:ext uri="{FF2B5EF4-FFF2-40B4-BE49-F238E27FC236}">
                <a16:creationId xmlns:a16="http://schemas.microsoft.com/office/drawing/2014/main" id="{4A7E9884-F0A5-33F6-842D-C817197F056E}"/>
              </a:ext>
            </a:extLst>
          </p:cNvPr>
          <p:cNvPicPr>
            <a:picLocks noChangeAspect="1"/>
          </p:cNvPicPr>
          <p:nvPr/>
        </p:nvPicPr>
        <p:blipFill>
          <a:blip r:embed="rId23"/>
          <a:stretch>
            <a:fillRect/>
          </a:stretch>
        </p:blipFill>
        <p:spPr>
          <a:xfrm>
            <a:off x="8315785" y="3605118"/>
            <a:ext cx="1753111" cy="1044948"/>
          </a:xfrm>
          <a:prstGeom prst="rect">
            <a:avLst/>
          </a:prstGeom>
        </p:spPr>
      </p:pic>
      <p:pic>
        <p:nvPicPr>
          <p:cNvPr id="1048" name="Picture 1047">
            <a:extLst>
              <a:ext uri="{FF2B5EF4-FFF2-40B4-BE49-F238E27FC236}">
                <a16:creationId xmlns:a16="http://schemas.microsoft.com/office/drawing/2014/main" id="{5BD7436E-0FEA-B4C1-76B4-783CDC6EA899}"/>
              </a:ext>
            </a:extLst>
          </p:cNvPr>
          <p:cNvPicPr>
            <a:picLocks noChangeAspect="1"/>
          </p:cNvPicPr>
          <p:nvPr/>
        </p:nvPicPr>
        <p:blipFill>
          <a:blip r:embed="rId24"/>
          <a:stretch>
            <a:fillRect/>
          </a:stretch>
        </p:blipFill>
        <p:spPr>
          <a:xfrm>
            <a:off x="10034338" y="3593957"/>
            <a:ext cx="1565421" cy="1036875"/>
          </a:xfrm>
          <a:prstGeom prst="rect">
            <a:avLst/>
          </a:prstGeom>
        </p:spPr>
      </p:pic>
      <p:pic>
        <p:nvPicPr>
          <p:cNvPr id="1056" name="Picture 1055">
            <a:extLst>
              <a:ext uri="{FF2B5EF4-FFF2-40B4-BE49-F238E27FC236}">
                <a16:creationId xmlns:a16="http://schemas.microsoft.com/office/drawing/2014/main" id="{1644A941-5300-BC81-63B4-F4A20C77AA2A}"/>
              </a:ext>
            </a:extLst>
          </p:cNvPr>
          <p:cNvPicPr>
            <a:picLocks noChangeAspect="1"/>
          </p:cNvPicPr>
          <p:nvPr/>
        </p:nvPicPr>
        <p:blipFill>
          <a:blip r:embed="rId25"/>
          <a:stretch>
            <a:fillRect/>
          </a:stretch>
        </p:blipFill>
        <p:spPr>
          <a:xfrm>
            <a:off x="5374592" y="4817936"/>
            <a:ext cx="4195482" cy="1158340"/>
          </a:xfrm>
          <a:prstGeom prst="rect">
            <a:avLst/>
          </a:prstGeom>
        </p:spPr>
      </p:pic>
    </p:spTree>
    <p:extLst>
      <p:ext uri="{BB962C8B-B14F-4D97-AF65-F5344CB8AC3E}">
        <p14:creationId xmlns:p14="http://schemas.microsoft.com/office/powerpoint/2010/main" val="418758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D4CD85-6E58-FCF4-A1E8-EEB51CC04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86" y="116542"/>
            <a:ext cx="5647765" cy="4118574"/>
          </a:xfrm>
          <a:prstGeom prst="rect">
            <a:avLst/>
          </a:prstGeom>
        </p:spPr>
      </p:pic>
      <p:pic>
        <p:nvPicPr>
          <p:cNvPr id="6" name="Picture 5">
            <a:extLst>
              <a:ext uri="{FF2B5EF4-FFF2-40B4-BE49-F238E27FC236}">
                <a16:creationId xmlns:a16="http://schemas.microsoft.com/office/drawing/2014/main" id="{C9A99E8A-3B9B-88BF-CBA7-7B557FED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6542"/>
            <a:ext cx="5920615" cy="4118574"/>
          </a:xfrm>
          <a:prstGeom prst="rect">
            <a:avLst/>
          </a:prstGeom>
        </p:spPr>
      </p:pic>
      <p:pic>
        <p:nvPicPr>
          <p:cNvPr id="8" name="Picture 7">
            <a:extLst>
              <a:ext uri="{FF2B5EF4-FFF2-40B4-BE49-F238E27FC236}">
                <a16:creationId xmlns:a16="http://schemas.microsoft.com/office/drawing/2014/main" id="{7852652C-052A-D33C-64A2-8267B29B3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386" y="4300228"/>
            <a:ext cx="5647765" cy="2441230"/>
          </a:xfrm>
          <a:prstGeom prst="rect">
            <a:avLst/>
          </a:prstGeom>
        </p:spPr>
      </p:pic>
      <p:pic>
        <p:nvPicPr>
          <p:cNvPr id="9" name="Picture 8">
            <a:extLst>
              <a:ext uri="{FF2B5EF4-FFF2-40B4-BE49-F238E27FC236}">
                <a16:creationId xmlns:a16="http://schemas.microsoft.com/office/drawing/2014/main" id="{7DF07F0B-30E3-0AEA-493E-2A11390CD1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300228"/>
            <a:ext cx="5920614" cy="2441230"/>
          </a:xfrm>
          <a:prstGeom prst="rect">
            <a:avLst/>
          </a:prstGeom>
        </p:spPr>
      </p:pic>
    </p:spTree>
    <p:extLst>
      <p:ext uri="{BB962C8B-B14F-4D97-AF65-F5344CB8AC3E}">
        <p14:creationId xmlns:p14="http://schemas.microsoft.com/office/powerpoint/2010/main" val="251769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E0287B-AC00-A0A3-D0A5-003E6E311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6" y="1044226"/>
            <a:ext cx="2937814" cy="5404700"/>
          </a:xfrm>
          <a:prstGeom prst="rect">
            <a:avLst/>
          </a:prstGeom>
        </p:spPr>
      </p:pic>
      <p:pic>
        <p:nvPicPr>
          <p:cNvPr id="12" name="Picture 11">
            <a:extLst>
              <a:ext uri="{FF2B5EF4-FFF2-40B4-BE49-F238E27FC236}">
                <a16:creationId xmlns:a16="http://schemas.microsoft.com/office/drawing/2014/main" id="{B0EB168C-AB63-12CF-2ABF-6B8D1A52C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83" y="1044226"/>
            <a:ext cx="3055769" cy="5404700"/>
          </a:xfrm>
          <a:prstGeom prst="rect">
            <a:avLst/>
          </a:prstGeom>
        </p:spPr>
      </p:pic>
      <p:sp>
        <p:nvSpPr>
          <p:cNvPr id="13" name="TextBox 12">
            <a:extLst>
              <a:ext uri="{FF2B5EF4-FFF2-40B4-BE49-F238E27FC236}">
                <a16:creationId xmlns:a16="http://schemas.microsoft.com/office/drawing/2014/main" id="{EECA587D-F1D7-6017-D1A0-E3E808B4F81F}"/>
              </a:ext>
            </a:extLst>
          </p:cNvPr>
          <p:cNvSpPr txBox="1"/>
          <p:nvPr/>
        </p:nvSpPr>
        <p:spPr>
          <a:xfrm>
            <a:off x="97156" y="674331"/>
            <a:ext cx="2565834" cy="369332"/>
          </a:xfrm>
          <a:prstGeom prst="rect">
            <a:avLst/>
          </a:prstGeom>
          <a:noFill/>
        </p:spPr>
        <p:txBody>
          <a:bodyPr wrap="square" rtlCol="0">
            <a:spAutoFit/>
          </a:bodyPr>
          <a:lstStyle/>
          <a:p>
            <a:r>
              <a:rPr lang="en-IN" dirty="0"/>
              <a:t>Corelation </a:t>
            </a:r>
          </a:p>
        </p:txBody>
      </p:sp>
      <p:sp>
        <p:nvSpPr>
          <p:cNvPr id="14" name="TextBox 13">
            <a:extLst>
              <a:ext uri="{FF2B5EF4-FFF2-40B4-BE49-F238E27FC236}">
                <a16:creationId xmlns:a16="http://schemas.microsoft.com/office/drawing/2014/main" id="{F430DC4C-1EE1-7DD1-9691-40D6CE2FCC80}"/>
              </a:ext>
            </a:extLst>
          </p:cNvPr>
          <p:cNvSpPr txBox="1"/>
          <p:nvPr/>
        </p:nvSpPr>
        <p:spPr>
          <a:xfrm flipH="1">
            <a:off x="3138922" y="674331"/>
            <a:ext cx="2957074" cy="369332"/>
          </a:xfrm>
          <a:prstGeom prst="rect">
            <a:avLst/>
          </a:prstGeom>
          <a:noFill/>
        </p:spPr>
        <p:txBody>
          <a:bodyPr wrap="square" rtlCol="0">
            <a:spAutoFit/>
          </a:bodyPr>
          <a:lstStyle/>
          <a:p>
            <a:r>
              <a:rPr lang="en-IN" dirty="0"/>
              <a:t>RFE</a:t>
            </a:r>
          </a:p>
        </p:txBody>
      </p:sp>
      <p:pic>
        <p:nvPicPr>
          <p:cNvPr id="16" name="Picture 15">
            <a:extLst>
              <a:ext uri="{FF2B5EF4-FFF2-40B4-BE49-F238E27FC236}">
                <a16:creationId xmlns:a16="http://schemas.microsoft.com/office/drawing/2014/main" id="{46E6FC53-1F37-1EEF-297E-549085D82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214" y="1044226"/>
            <a:ext cx="2551880" cy="5404700"/>
          </a:xfrm>
          <a:prstGeom prst="rect">
            <a:avLst/>
          </a:prstGeom>
        </p:spPr>
      </p:pic>
      <p:sp>
        <p:nvSpPr>
          <p:cNvPr id="17" name="TextBox 16">
            <a:extLst>
              <a:ext uri="{FF2B5EF4-FFF2-40B4-BE49-F238E27FC236}">
                <a16:creationId xmlns:a16="http://schemas.microsoft.com/office/drawing/2014/main" id="{A2A585AD-F72E-A8E0-15C8-9B948DA78771}"/>
              </a:ext>
            </a:extLst>
          </p:cNvPr>
          <p:cNvSpPr txBox="1"/>
          <p:nvPr/>
        </p:nvSpPr>
        <p:spPr>
          <a:xfrm>
            <a:off x="6272675" y="674331"/>
            <a:ext cx="2775142" cy="646331"/>
          </a:xfrm>
          <a:prstGeom prst="rect">
            <a:avLst/>
          </a:prstGeom>
          <a:noFill/>
        </p:spPr>
        <p:txBody>
          <a:bodyPr wrap="square" rtlCol="0">
            <a:spAutoFit/>
          </a:bodyPr>
          <a:lstStyle/>
          <a:p>
            <a:r>
              <a:rPr lang="en-IN" dirty="0"/>
              <a:t>Decision Tree Classifier</a:t>
            </a:r>
          </a:p>
          <a:p>
            <a:endParaRPr lang="en-IN" dirty="0"/>
          </a:p>
        </p:txBody>
      </p:sp>
      <p:pic>
        <p:nvPicPr>
          <p:cNvPr id="19" name="Picture 18">
            <a:extLst>
              <a:ext uri="{FF2B5EF4-FFF2-40B4-BE49-F238E27FC236}">
                <a16:creationId xmlns:a16="http://schemas.microsoft.com/office/drawing/2014/main" id="{77068B8E-A9B7-F2F3-21CC-D4F67CF80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0355" y="1044226"/>
            <a:ext cx="3109229" cy="5404700"/>
          </a:xfrm>
          <a:prstGeom prst="rect">
            <a:avLst/>
          </a:prstGeom>
        </p:spPr>
      </p:pic>
      <p:sp>
        <p:nvSpPr>
          <p:cNvPr id="20" name="TextBox 19">
            <a:extLst>
              <a:ext uri="{FF2B5EF4-FFF2-40B4-BE49-F238E27FC236}">
                <a16:creationId xmlns:a16="http://schemas.microsoft.com/office/drawing/2014/main" id="{8C3745DD-83B1-459F-85E9-6F39980D139B}"/>
              </a:ext>
            </a:extLst>
          </p:cNvPr>
          <p:cNvSpPr txBox="1"/>
          <p:nvPr/>
        </p:nvSpPr>
        <p:spPr>
          <a:xfrm>
            <a:off x="9047817" y="640534"/>
            <a:ext cx="2665929" cy="369332"/>
          </a:xfrm>
          <a:prstGeom prst="rect">
            <a:avLst/>
          </a:prstGeom>
          <a:noFill/>
        </p:spPr>
        <p:txBody>
          <a:bodyPr wrap="square" rtlCol="0">
            <a:spAutoFit/>
          </a:bodyPr>
          <a:lstStyle/>
          <a:p>
            <a:r>
              <a:rPr lang="en-IN" dirty="0" err="1"/>
              <a:t>Univarient</a:t>
            </a:r>
            <a:r>
              <a:rPr lang="en-IN" dirty="0"/>
              <a:t>  Selection</a:t>
            </a:r>
          </a:p>
        </p:txBody>
      </p:sp>
      <p:sp>
        <p:nvSpPr>
          <p:cNvPr id="21" name="TextBox 20">
            <a:extLst>
              <a:ext uri="{FF2B5EF4-FFF2-40B4-BE49-F238E27FC236}">
                <a16:creationId xmlns:a16="http://schemas.microsoft.com/office/drawing/2014/main" id="{9869D4BB-06A7-2450-E733-510635B3F37C}"/>
              </a:ext>
            </a:extLst>
          </p:cNvPr>
          <p:cNvSpPr txBox="1"/>
          <p:nvPr/>
        </p:nvSpPr>
        <p:spPr>
          <a:xfrm>
            <a:off x="3144184" y="80682"/>
            <a:ext cx="4933016" cy="584775"/>
          </a:xfrm>
          <a:prstGeom prst="rect">
            <a:avLst/>
          </a:prstGeom>
          <a:noFill/>
        </p:spPr>
        <p:txBody>
          <a:bodyPr wrap="square" rtlCol="0">
            <a:spAutoFit/>
          </a:bodyPr>
          <a:lstStyle/>
          <a:p>
            <a:r>
              <a:rPr lang="en-IN" sz="3200" b="1" dirty="0"/>
              <a:t>FEATURE SELECTION</a:t>
            </a:r>
          </a:p>
        </p:txBody>
      </p:sp>
    </p:spTree>
    <p:extLst>
      <p:ext uri="{BB962C8B-B14F-4D97-AF65-F5344CB8AC3E}">
        <p14:creationId xmlns:p14="http://schemas.microsoft.com/office/powerpoint/2010/main" val="76407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8ED6CEC-66E9-0CA9-67AE-74F6B2F2B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624" y="395083"/>
            <a:ext cx="5964808" cy="4069341"/>
          </a:xfrm>
          <a:prstGeom prst="rect">
            <a:avLst/>
          </a:prstGeom>
        </p:spPr>
      </p:pic>
      <p:sp>
        <p:nvSpPr>
          <p:cNvPr id="22" name="TextBox 21">
            <a:extLst>
              <a:ext uri="{FF2B5EF4-FFF2-40B4-BE49-F238E27FC236}">
                <a16:creationId xmlns:a16="http://schemas.microsoft.com/office/drawing/2014/main" id="{8A6B725B-C660-ABBF-114A-AC756D4B043B}"/>
              </a:ext>
            </a:extLst>
          </p:cNvPr>
          <p:cNvSpPr txBox="1"/>
          <p:nvPr/>
        </p:nvSpPr>
        <p:spPr>
          <a:xfrm>
            <a:off x="419236" y="884693"/>
            <a:ext cx="5345070" cy="3775521"/>
          </a:xfrm>
          <a:prstGeom prst="rect">
            <a:avLst/>
          </a:prstGeom>
          <a:noFill/>
        </p:spPr>
        <p:txBody>
          <a:bodyPr wrap="square">
            <a:spAutoFit/>
          </a:bodyPr>
          <a:lstStyle/>
          <a:p>
            <a:pPr>
              <a:lnSpc>
                <a:spcPct val="150000"/>
              </a:lnSpc>
              <a:buFont typeface="+mj-lt"/>
              <a:buAutoNum type="arabicPeriod"/>
            </a:pPr>
            <a:r>
              <a:rPr lang="en-US" b="0" i="0" dirty="0">
                <a:effectLst/>
                <a:latin typeface="Bahnschrift" panose="020B0502040204020203" pitchFamily="34" charset="0"/>
              </a:rPr>
              <a:t> Plotted outliers for all features using boxplot</a:t>
            </a:r>
          </a:p>
          <a:p>
            <a:pPr>
              <a:lnSpc>
                <a:spcPct val="150000"/>
              </a:lnSpc>
              <a:buFont typeface="+mj-lt"/>
              <a:buAutoNum type="arabicPeriod"/>
            </a:pPr>
            <a:r>
              <a:rPr lang="en-US" b="0" i="0" dirty="0">
                <a:effectLst/>
                <a:latin typeface="Bahnschrift" panose="020B0502040204020203" pitchFamily="34" charset="0"/>
              </a:rPr>
              <a:t> If outliers were very high in number then used z-scores also to plot outliers</a:t>
            </a:r>
          </a:p>
          <a:p>
            <a:pPr>
              <a:lnSpc>
                <a:spcPct val="150000"/>
              </a:lnSpc>
              <a:buFont typeface="+mj-lt"/>
              <a:buAutoNum type="arabicPeriod"/>
            </a:pPr>
            <a:r>
              <a:rPr lang="en-US" b="0" i="0" dirty="0">
                <a:effectLst/>
                <a:latin typeface="Bahnschrift" panose="020B0502040204020203" pitchFamily="34" charset="0"/>
              </a:rPr>
              <a:t> Then took the intersection (common) of both boxplot and z-scores to get outliers</a:t>
            </a:r>
          </a:p>
          <a:p>
            <a:pPr>
              <a:lnSpc>
                <a:spcPct val="150000"/>
              </a:lnSpc>
              <a:buFont typeface="+mj-lt"/>
              <a:buAutoNum type="arabicPeriod"/>
            </a:pPr>
            <a:r>
              <a:rPr lang="en-US" b="0" i="0" dirty="0">
                <a:effectLst/>
                <a:latin typeface="Bahnschrift" panose="020B0502040204020203" pitchFamily="34" charset="0"/>
              </a:rPr>
              <a:t> Checked outliers for each columns.</a:t>
            </a:r>
          </a:p>
          <a:p>
            <a:pPr>
              <a:lnSpc>
                <a:spcPct val="150000"/>
              </a:lnSpc>
              <a:buFont typeface="+mj-lt"/>
              <a:buAutoNum type="arabicPeriod"/>
            </a:pPr>
            <a:r>
              <a:rPr lang="en-US" b="0" i="0" dirty="0">
                <a:effectLst/>
                <a:latin typeface="Bahnschrift" panose="020B0502040204020203" pitchFamily="34" charset="0"/>
              </a:rPr>
              <a:t> Decided to keep the outliers as it was not confirmed whether they were measurement or data entry errors.</a:t>
            </a:r>
          </a:p>
        </p:txBody>
      </p:sp>
      <p:sp>
        <p:nvSpPr>
          <p:cNvPr id="24" name="TextBox 23">
            <a:extLst>
              <a:ext uri="{FF2B5EF4-FFF2-40B4-BE49-F238E27FC236}">
                <a16:creationId xmlns:a16="http://schemas.microsoft.com/office/drawing/2014/main" id="{1A80FA2B-7936-45DA-CDD4-0EA94ECDBB62}"/>
              </a:ext>
            </a:extLst>
          </p:cNvPr>
          <p:cNvSpPr txBox="1"/>
          <p:nvPr/>
        </p:nvSpPr>
        <p:spPr>
          <a:xfrm>
            <a:off x="313764" y="299918"/>
            <a:ext cx="8830236" cy="584775"/>
          </a:xfrm>
          <a:prstGeom prst="rect">
            <a:avLst/>
          </a:prstGeom>
          <a:noFill/>
        </p:spPr>
        <p:txBody>
          <a:bodyPr wrap="square">
            <a:spAutoFit/>
          </a:bodyPr>
          <a:lstStyle/>
          <a:p>
            <a:pPr marL="0" indent="0" algn="l" rtl="0">
              <a:buNone/>
            </a:pPr>
            <a:r>
              <a:rPr lang="en-US" sz="3200" i="0" dirty="0">
                <a:effectLst/>
                <a:latin typeface="Arial Black" panose="020B0A04020102020204" pitchFamily="34" charset="0"/>
              </a:rPr>
              <a:t>Detecting Outliers</a:t>
            </a:r>
          </a:p>
        </p:txBody>
      </p:sp>
      <p:pic>
        <p:nvPicPr>
          <p:cNvPr id="26" name="Picture 25">
            <a:extLst>
              <a:ext uri="{FF2B5EF4-FFF2-40B4-BE49-F238E27FC236}">
                <a16:creationId xmlns:a16="http://schemas.microsoft.com/office/drawing/2014/main" id="{A1915787-8C05-2C17-AECC-A254EA5F5659}"/>
              </a:ext>
            </a:extLst>
          </p:cNvPr>
          <p:cNvPicPr>
            <a:picLocks noChangeAspect="1"/>
          </p:cNvPicPr>
          <p:nvPr/>
        </p:nvPicPr>
        <p:blipFill>
          <a:blip r:embed="rId3"/>
          <a:stretch>
            <a:fillRect/>
          </a:stretch>
        </p:blipFill>
        <p:spPr>
          <a:xfrm>
            <a:off x="5683624" y="4712886"/>
            <a:ext cx="5964808" cy="1064205"/>
          </a:xfrm>
          <a:prstGeom prst="rect">
            <a:avLst/>
          </a:prstGeom>
        </p:spPr>
      </p:pic>
      <p:sp>
        <p:nvSpPr>
          <p:cNvPr id="27" name="TextBox 26">
            <a:extLst>
              <a:ext uri="{FF2B5EF4-FFF2-40B4-BE49-F238E27FC236}">
                <a16:creationId xmlns:a16="http://schemas.microsoft.com/office/drawing/2014/main" id="{59F82474-CF10-76A3-7722-CE9BD1FCCC48}"/>
              </a:ext>
            </a:extLst>
          </p:cNvPr>
          <p:cNvSpPr txBox="1"/>
          <p:nvPr/>
        </p:nvSpPr>
        <p:spPr>
          <a:xfrm>
            <a:off x="419236" y="4762853"/>
            <a:ext cx="4986482" cy="923330"/>
          </a:xfrm>
          <a:prstGeom prst="rect">
            <a:avLst/>
          </a:prstGeom>
          <a:noFill/>
        </p:spPr>
        <p:txBody>
          <a:bodyPr wrap="square" rtlCol="0">
            <a:spAutoFit/>
          </a:bodyPr>
          <a:lstStyle/>
          <a:p>
            <a:r>
              <a:rPr lang="en-IN" dirty="0"/>
              <a:t>We also replaced churn, </a:t>
            </a:r>
            <a:r>
              <a:rPr lang="en-IN" dirty="0" err="1"/>
              <a:t>voice.plan</a:t>
            </a:r>
            <a:r>
              <a:rPr lang="en-IN" dirty="0"/>
              <a:t> and </a:t>
            </a:r>
            <a:r>
              <a:rPr lang="en-IN" dirty="0" err="1"/>
              <a:t>intl.plan</a:t>
            </a:r>
            <a:r>
              <a:rPr lang="en-IN" dirty="0"/>
              <a:t> columns with 1, 0 to convert object into int.</a:t>
            </a:r>
          </a:p>
        </p:txBody>
      </p:sp>
    </p:spTree>
    <p:extLst>
      <p:ext uri="{BB962C8B-B14F-4D97-AF65-F5344CB8AC3E}">
        <p14:creationId xmlns:p14="http://schemas.microsoft.com/office/powerpoint/2010/main" val="417267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C4AB-FFA7-013D-681B-7A562E297CE2}"/>
              </a:ext>
            </a:extLst>
          </p:cNvPr>
          <p:cNvSpPr>
            <a:spLocks noGrp="1"/>
          </p:cNvSpPr>
          <p:nvPr>
            <p:ph type="title"/>
          </p:nvPr>
        </p:nvSpPr>
        <p:spPr>
          <a:xfrm>
            <a:off x="0" y="0"/>
            <a:ext cx="5388429" cy="1326321"/>
          </a:xfrm>
        </p:spPr>
        <p:txBody>
          <a:bodyPr/>
          <a:lstStyle/>
          <a:p>
            <a:r>
              <a:rPr lang="en-IN" b="1" i="0" dirty="0">
                <a:effectLst/>
                <a:latin typeface="Helvetica Neue"/>
              </a:rPr>
              <a:t>Feature Importance</a:t>
            </a:r>
            <a:br>
              <a:rPr lang="en-IN" b="1" i="0" dirty="0">
                <a:effectLst/>
                <a:latin typeface="Helvetica Neue"/>
              </a:rPr>
            </a:br>
            <a:endParaRPr lang="en-IN" dirty="0"/>
          </a:p>
        </p:txBody>
      </p:sp>
      <p:sp>
        <p:nvSpPr>
          <p:cNvPr id="5" name="TextBox 4">
            <a:extLst>
              <a:ext uri="{FF2B5EF4-FFF2-40B4-BE49-F238E27FC236}">
                <a16:creationId xmlns:a16="http://schemas.microsoft.com/office/drawing/2014/main" id="{2F064EB9-CDD2-2710-DD58-C0F2A63750DD}"/>
              </a:ext>
            </a:extLst>
          </p:cNvPr>
          <p:cNvSpPr txBox="1"/>
          <p:nvPr/>
        </p:nvSpPr>
        <p:spPr>
          <a:xfrm>
            <a:off x="80682" y="690283"/>
            <a:ext cx="9027458" cy="369332"/>
          </a:xfrm>
          <a:prstGeom prst="rect">
            <a:avLst/>
          </a:prstGeom>
          <a:noFill/>
        </p:spPr>
        <p:txBody>
          <a:bodyPr wrap="square">
            <a:spAutoFit/>
          </a:bodyPr>
          <a:lstStyle/>
          <a:p>
            <a:pPr algn="l"/>
            <a:r>
              <a:rPr lang="en-US" b="1" i="0" dirty="0">
                <a:effectLst/>
                <a:latin typeface="Helvetica Neue"/>
              </a:rPr>
              <a:t>Mutual Information — Analysis of linear and nonlinear relationships</a:t>
            </a:r>
          </a:p>
        </p:txBody>
      </p:sp>
      <p:pic>
        <p:nvPicPr>
          <p:cNvPr id="7" name="Picture 6">
            <a:extLst>
              <a:ext uri="{FF2B5EF4-FFF2-40B4-BE49-F238E27FC236}">
                <a16:creationId xmlns:a16="http://schemas.microsoft.com/office/drawing/2014/main" id="{6FDB34F9-9C43-D7D5-6B6B-8FA1871D91FF}"/>
              </a:ext>
            </a:extLst>
          </p:cNvPr>
          <p:cNvPicPr>
            <a:picLocks noChangeAspect="1"/>
          </p:cNvPicPr>
          <p:nvPr/>
        </p:nvPicPr>
        <p:blipFill>
          <a:blip r:embed="rId2"/>
          <a:stretch>
            <a:fillRect/>
          </a:stretch>
        </p:blipFill>
        <p:spPr>
          <a:xfrm>
            <a:off x="648802" y="1059612"/>
            <a:ext cx="1630821" cy="2731032"/>
          </a:xfrm>
          <a:prstGeom prst="rect">
            <a:avLst/>
          </a:prstGeom>
        </p:spPr>
      </p:pic>
      <p:pic>
        <p:nvPicPr>
          <p:cNvPr id="9" name="Picture 8">
            <a:extLst>
              <a:ext uri="{FF2B5EF4-FFF2-40B4-BE49-F238E27FC236}">
                <a16:creationId xmlns:a16="http://schemas.microsoft.com/office/drawing/2014/main" id="{8EF276C8-BEE5-5EC7-6E8D-8AE8911D68AE}"/>
              </a:ext>
            </a:extLst>
          </p:cNvPr>
          <p:cNvPicPr>
            <a:picLocks noChangeAspect="1"/>
          </p:cNvPicPr>
          <p:nvPr/>
        </p:nvPicPr>
        <p:blipFill>
          <a:blip r:embed="rId3"/>
          <a:stretch>
            <a:fillRect/>
          </a:stretch>
        </p:blipFill>
        <p:spPr>
          <a:xfrm>
            <a:off x="2279623" y="1059612"/>
            <a:ext cx="5382326" cy="2731032"/>
          </a:xfrm>
          <a:prstGeom prst="rect">
            <a:avLst/>
          </a:prstGeom>
        </p:spPr>
      </p:pic>
      <p:pic>
        <p:nvPicPr>
          <p:cNvPr id="11" name="Picture 10">
            <a:extLst>
              <a:ext uri="{FF2B5EF4-FFF2-40B4-BE49-F238E27FC236}">
                <a16:creationId xmlns:a16="http://schemas.microsoft.com/office/drawing/2014/main" id="{9F45804F-C085-CC5F-EA67-9E53028FB61D}"/>
              </a:ext>
            </a:extLst>
          </p:cNvPr>
          <p:cNvPicPr>
            <a:picLocks noChangeAspect="1"/>
          </p:cNvPicPr>
          <p:nvPr/>
        </p:nvPicPr>
        <p:blipFill>
          <a:blip r:embed="rId4"/>
          <a:stretch>
            <a:fillRect/>
          </a:stretch>
        </p:blipFill>
        <p:spPr>
          <a:xfrm>
            <a:off x="669832" y="3928518"/>
            <a:ext cx="1609791" cy="2534912"/>
          </a:xfrm>
          <a:prstGeom prst="rect">
            <a:avLst/>
          </a:prstGeom>
        </p:spPr>
      </p:pic>
      <p:pic>
        <p:nvPicPr>
          <p:cNvPr id="13" name="Picture 12">
            <a:extLst>
              <a:ext uri="{FF2B5EF4-FFF2-40B4-BE49-F238E27FC236}">
                <a16:creationId xmlns:a16="http://schemas.microsoft.com/office/drawing/2014/main" id="{DF7345ED-8634-6295-3DE1-51D411A4406C}"/>
              </a:ext>
            </a:extLst>
          </p:cNvPr>
          <p:cNvPicPr>
            <a:picLocks noChangeAspect="1"/>
          </p:cNvPicPr>
          <p:nvPr/>
        </p:nvPicPr>
        <p:blipFill>
          <a:blip r:embed="rId5"/>
          <a:stretch>
            <a:fillRect/>
          </a:stretch>
        </p:blipFill>
        <p:spPr>
          <a:xfrm>
            <a:off x="2279623" y="3928518"/>
            <a:ext cx="5391236" cy="2534912"/>
          </a:xfrm>
          <a:prstGeom prst="rect">
            <a:avLst/>
          </a:prstGeom>
        </p:spPr>
      </p:pic>
      <p:sp>
        <p:nvSpPr>
          <p:cNvPr id="15" name="TextBox 14">
            <a:extLst>
              <a:ext uri="{FF2B5EF4-FFF2-40B4-BE49-F238E27FC236}">
                <a16:creationId xmlns:a16="http://schemas.microsoft.com/office/drawing/2014/main" id="{34AFFA18-71AA-6B65-3460-563A9059B1A1}"/>
              </a:ext>
            </a:extLst>
          </p:cNvPr>
          <p:cNvSpPr txBox="1"/>
          <p:nvPr/>
        </p:nvSpPr>
        <p:spPr>
          <a:xfrm>
            <a:off x="7928975" y="1271206"/>
            <a:ext cx="3970751" cy="4247317"/>
          </a:xfrm>
          <a:prstGeom prst="rect">
            <a:avLst/>
          </a:prstGeom>
          <a:noFill/>
        </p:spPr>
        <p:txBody>
          <a:bodyPr wrap="square">
            <a:spAutoFit/>
          </a:bodyPr>
          <a:lstStyle/>
          <a:p>
            <a:pPr algn="l"/>
            <a:r>
              <a:rPr lang="en-US" sz="1400" b="0" i="0" dirty="0">
                <a:effectLst/>
                <a:latin typeface="Helvetica Neue"/>
              </a:rPr>
              <a:t>Mutual information allows us not only to better understand our data but also to identify the predictor variables that are completely independent of the target.</a:t>
            </a:r>
          </a:p>
          <a:p>
            <a:pPr algn="l"/>
            <a:r>
              <a:rPr lang="en-US" sz="1400" b="0" i="0" dirty="0">
                <a:effectLst/>
                <a:latin typeface="Helvetica Neue"/>
              </a:rPr>
              <a:t>As shown above, </a:t>
            </a:r>
            <a:r>
              <a:rPr lang="en-US" sz="1400" b="0" i="0" dirty="0" err="1">
                <a:effectLst/>
                <a:latin typeface="Helvetica Neue"/>
              </a:rPr>
              <a:t>area.code</a:t>
            </a:r>
            <a:r>
              <a:rPr lang="en-US" sz="1400" b="0" i="0" dirty="0">
                <a:effectLst/>
                <a:latin typeface="Helvetica Neue"/>
              </a:rPr>
              <a:t>, state, </a:t>
            </a:r>
            <a:r>
              <a:rPr lang="en-US" sz="1400" b="0" i="0" dirty="0" err="1">
                <a:effectLst/>
                <a:latin typeface="Helvetica Neue"/>
              </a:rPr>
              <a:t>Voice.Plan</a:t>
            </a:r>
            <a:r>
              <a:rPr lang="en-US" sz="1400" b="0" i="0" dirty="0">
                <a:effectLst/>
                <a:latin typeface="Helvetica Neue"/>
              </a:rPr>
              <a:t> and </a:t>
            </a:r>
            <a:r>
              <a:rPr lang="en-US" sz="1400" b="0" i="0" dirty="0" err="1">
                <a:effectLst/>
                <a:latin typeface="Helvetica Neue"/>
              </a:rPr>
              <a:t>intl.calls</a:t>
            </a:r>
            <a:r>
              <a:rPr lang="en-US" sz="1400" b="0" i="0" dirty="0">
                <a:effectLst/>
                <a:latin typeface="Helvetica Neue"/>
              </a:rPr>
              <a:t> have a mutual information score really close to 0, meaning those variables do not have a strong relationship with the target. This information is in line with the conclusions we have previously drawn by visualizing the data. In the following steps, we should consider removing those variables from the data set before training as they do not provide useful information for predicting the outcome.</a:t>
            </a:r>
          </a:p>
          <a:p>
            <a:pPr algn="l"/>
            <a:r>
              <a:rPr lang="en-US" sz="1400" b="0" i="0" dirty="0">
                <a:effectLst/>
                <a:latin typeface="Helvetica Neue"/>
              </a:rPr>
              <a:t>The mutual information extends the notion of correlation to nonlinear relationships since, unlike Pearson’s correlation coefficient, this method is able to detect not only linear relationships but also nonlinear ones</a:t>
            </a:r>
            <a:r>
              <a:rPr lang="en-US" b="0" i="0" dirty="0">
                <a:solidFill>
                  <a:srgbClr val="000000"/>
                </a:solidFill>
                <a:effectLst/>
                <a:latin typeface="Helvetica Neue"/>
              </a:rPr>
              <a:t>.</a:t>
            </a:r>
          </a:p>
        </p:txBody>
      </p:sp>
    </p:spTree>
    <p:extLst>
      <p:ext uri="{BB962C8B-B14F-4D97-AF65-F5344CB8AC3E}">
        <p14:creationId xmlns:p14="http://schemas.microsoft.com/office/powerpoint/2010/main" val="97328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BF1C87-0ED9-BE35-D5BB-397FC6114336}"/>
              </a:ext>
            </a:extLst>
          </p:cNvPr>
          <p:cNvSpPr txBox="1"/>
          <p:nvPr/>
        </p:nvSpPr>
        <p:spPr>
          <a:xfrm>
            <a:off x="237994" y="241218"/>
            <a:ext cx="6059465" cy="646331"/>
          </a:xfrm>
          <a:prstGeom prst="rect">
            <a:avLst/>
          </a:prstGeom>
          <a:noFill/>
        </p:spPr>
        <p:txBody>
          <a:bodyPr wrap="square">
            <a:spAutoFit/>
          </a:bodyPr>
          <a:lstStyle/>
          <a:p>
            <a:r>
              <a:rPr lang="en-IN" sz="3600" b="1" i="0" dirty="0">
                <a:effectLst/>
                <a:latin typeface="Helvetica Neue"/>
              </a:rPr>
              <a:t>Feature </a:t>
            </a:r>
            <a:r>
              <a:rPr lang="en-IN" sz="3600" b="1" dirty="0">
                <a:latin typeface="Helvetica Neue"/>
              </a:rPr>
              <a:t>Engineering</a:t>
            </a:r>
            <a:endParaRPr lang="en-IN" sz="3600" dirty="0"/>
          </a:p>
        </p:txBody>
      </p:sp>
      <p:sp>
        <p:nvSpPr>
          <p:cNvPr id="7" name="TextBox 6">
            <a:extLst>
              <a:ext uri="{FF2B5EF4-FFF2-40B4-BE49-F238E27FC236}">
                <a16:creationId xmlns:a16="http://schemas.microsoft.com/office/drawing/2014/main" id="{A208DF0C-29B7-254E-8878-3745CBDD7D8D}"/>
              </a:ext>
            </a:extLst>
          </p:cNvPr>
          <p:cNvSpPr txBox="1"/>
          <p:nvPr/>
        </p:nvSpPr>
        <p:spPr>
          <a:xfrm>
            <a:off x="237994" y="873224"/>
            <a:ext cx="6093912" cy="646331"/>
          </a:xfrm>
          <a:prstGeom prst="rect">
            <a:avLst/>
          </a:prstGeom>
          <a:noFill/>
        </p:spPr>
        <p:txBody>
          <a:bodyPr wrap="square">
            <a:spAutoFit/>
          </a:bodyPr>
          <a:lstStyle/>
          <a:p>
            <a:pPr algn="l"/>
            <a:r>
              <a:rPr lang="en-IN" b="1" i="0" dirty="0">
                <a:effectLst/>
                <a:latin typeface="Helvetica Neue"/>
              </a:rPr>
              <a:t>Feature Importance - Correlation Matrix / Mutual Information Gain / </a:t>
            </a:r>
            <a:r>
              <a:rPr lang="en-IN" b="1" i="0" dirty="0" err="1">
                <a:effectLst/>
                <a:latin typeface="Helvetica Neue"/>
              </a:rPr>
              <a:t>Anova</a:t>
            </a:r>
            <a:r>
              <a:rPr lang="en-IN" b="1" i="0" dirty="0">
                <a:effectLst/>
                <a:latin typeface="Helvetica Neue"/>
              </a:rPr>
              <a:t> Test</a:t>
            </a:r>
          </a:p>
        </p:txBody>
      </p:sp>
      <p:sp>
        <p:nvSpPr>
          <p:cNvPr id="8" name="TextBox 7">
            <a:extLst>
              <a:ext uri="{FF2B5EF4-FFF2-40B4-BE49-F238E27FC236}">
                <a16:creationId xmlns:a16="http://schemas.microsoft.com/office/drawing/2014/main" id="{A7100E59-6C31-F1D8-2632-6052892B451D}"/>
              </a:ext>
            </a:extLst>
          </p:cNvPr>
          <p:cNvSpPr txBox="1"/>
          <p:nvPr/>
        </p:nvSpPr>
        <p:spPr>
          <a:xfrm>
            <a:off x="350729" y="1628384"/>
            <a:ext cx="4822520" cy="369332"/>
          </a:xfrm>
          <a:prstGeom prst="rect">
            <a:avLst/>
          </a:prstGeom>
          <a:noFill/>
        </p:spPr>
        <p:txBody>
          <a:bodyPr wrap="square" rtlCol="0">
            <a:spAutoFit/>
          </a:bodyPr>
          <a:lstStyle/>
          <a:p>
            <a:r>
              <a:rPr lang="en-IN" dirty="0"/>
              <a:t>1. Correlation Matrix</a:t>
            </a:r>
          </a:p>
        </p:txBody>
      </p:sp>
      <p:pic>
        <p:nvPicPr>
          <p:cNvPr id="10" name="Picture 9">
            <a:extLst>
              <a:ext uri="{FF2B5EF4-FFF2-40B4-BE49-F238E27FC236}">
                <a16:creationId xmlns:a16="http://schemas.microsoft.com/office/drawing/2014/main" id="{9E9E6B06-660B-3922-5D5C-FFDC223677D6}"/>
              </a:ext>
            </a:extLst>
          </p:cNvPr>
          <p:cNvPicPr>
            <a:picLocks noChangeAspect="1"/>
          </p:cNvPicPr>
          <p:nvPr/>
        </p:nvPicPr>
        <p:blipFill>
          <a:blip r:embed="rId2"/>
          <a:stretch>
            <a:fillRect/>
          </a:stretch>
        </p:blipFill>
        <p:spPr>
          <a:xfrm>
            <a:off x="448081" y="2106545"/>
            <a:ext cx="5639289" cy="3231160"/>
          </a:xfrm>
          <a:prstGeom prst="rect">
            <a:avLst/>
          </a:prstGeom>
        </p:spPr>
      </p:pic>
      <p:pic>
        <p:nvPicPr>
          <p:cNvPr id="12" name="Picture 11">
            <a:extLst>
              <a:ext uri="{FF2B5EF4-FFF2-40B4-BE49-F238E27FC236}">
                <a16:creationId xmlns:a16="http://schemas.microsoft.com/office/drawing/2014/main" id="{7DC0BCA0-F9B7-EEFF-4483-4C4C3DB455FA}"/>
              </a:ext>
            </a:extLst>
          </p:cNvPr>
          <p:cNvPicPr>
            <a:picLocks noChangeAspect="1"/>
          </p:cNvPicPr>
          <p:nvPr/>
        </p:nvPicPr>
        <p:blipFill>
          <a:blip r:embed="rId3"/>
          <a:stretch>
            <a:fillRect/>
          </a:stretch>
        </p:blipFill>
        <p:spPr>
          <a:xfrm>
            <a:off x="6087370" y="2106545"/>
            <a:ext cx="1879183" cy="3231160"/>
          </a:xfrm>
          <a:prstGeom prst="rect">
            <a:avLst/>
          </a:prstGeom>
        </p:spPr>
      </p:pic>
      <p:sp>
        <p:nvSpPr>
          <p:cNvPr id="14" name="TextBox 13">
            <a:extLst>
              <a:ext uri="{FF2B5EF4-FFF2-40B4-BE49-F238E27FC236}">
                <a16:creationId xmlns:a16="http://schemas.microsoft.com/office/drawing/2014/main" id="{0899AD28-BA55-8CB2-ED30-E93102162166}"/>
              </a:ext>
            </a:extLst>
          </p:cNvPr>
          <p:cNvSpPr txBox="1"/>
          <p:nvPr/>
        </p:nvSpPr>
        <p:spPr>
          <a:xfrm>
            <a:off x="350729" y="5446534"/>
            <a:ext cx="7615824" cy="1200329"/>
          </a:xfrm>
          <a:prstGeom prst="rect">
            <a:avLst/>
          </a:prstGeom>
          <a:noFill/>
        </p:spPr>
        <p:txBody>
          <a:bodyPr wrap="square">
            <a:spAutoFit/>
          </a:bodyPr>
          <a:lstStyle/>
          <a:p>
            <a:pPr algn="l">
              <a:buFont typeface="+mj-lt"/>
              <a:buAutoNum type="arabicPeriod"/>
            </a:pPr>
            <a:r>
              <a:rPr lang="en-US" b="0" i="0" dirty="0">
                <a:effectLst/>
                <a:latin typeface="Helvetica Neue"/>
              </a:rPr>
              <a:t>By looking at the above Correlation Matrix, We can observe that International </a:t>
            </a:r>
            <a:r>
              <a:rPr lang="en-US" b="0" i="0" dirty="0" err="1">
                <a:effectLst/>
                <a:latin typeface="Helvetica Neue"/>
              </a:rPr>
              <a:t>Plan,Customer</a:t>
            </a:r>
            <a:r>
              <a:rPr lang="en-US" b="0" i="0" dirty="0">
                <a:effectLst/>
                <a:latin typeface="Helvetica Neue"/>
              </a:rPr>
              <a:t> call are the important features.</a:t>
            </a:r>
          </a:p>
          <a:p>
            <a:pPr algn="l">
              <a:buFont typeface="+mj-lt"/>
              <a:buAutoNum type="arabicPeriod"/>
            </a:pPr>
            <a:r>
              <a:rPr lang="en-US" b="0" i="0" dirty="0">
                <a:effectLst/>
                <a:latin typeface="Helvetica Neue"/>
              </a:rPr>
              <a:t>one close to zero are unimportant, so </a:t>
            </a:r>
            <a:r>
              <a:rPr lang="en-US" b="0" i="0" dirty="0" err="1">
                <a:effectLst/>
                <a:latin typeface="Helvetica Neue"/>
              </a:rPr>
              <a:t>day_calls</a:t>
            </a:r>
            <a:r>
              <a:rPr lang="en-US" b="0" i="0" dirty="0">
                <a:effectLst/>
                <a:latin typeface="Helvetica Neue"/>
              </a:rPr>
              <a:t>, </a:t>
            </a:r>
            <a:r>
              <a:rPr lang="en-US" b="0" i="0" dirty="0" err="1">
                <a:effectLst/>
                <a:latin typeface="Helvetica Neue"/>
              </a:rPr>
              <a:t>eve_calls</a:t>
            </a:r>
            <a:r>
              <a:rPr lang="en-US" b="0" i="0" dirty="0">
                <a:effectLst/>
                <a:latin typeface="Helvetica Neue"/>
              </a:rPr>
              <a:t>, </a:t>
            </a:r>
            <a:r>
              <a:rPr lang="en-US" b="0" i="0" dirty="0" err="1">
                <a:effectLst/>
                <a:latin typeface="Helvetica Neue"/>
              </a:rPr>
              <a:t>night_calls</a:t>
            </a:r>
            <a:r>
              <a:rPr lang="en-US" b="0" i="0" dirty="0">
                <a:effectLst/>
                <a:latin typeface="Helvetica Neue"/>
              </a:rPr>
              <a:t>, </a:t>
            </a:r>
            <a:r>
              <a:rPr lang="en-US" b="0" i="0" dirty="0" err="1">
                <a:effectLst/>
                <a:latin typeface="Helvetica Neue"/>
              </a:rPr>
              <a:t>account_length</a:t>
            </a:r>
            <a:r>
              <a:rPr lang="en-US" b="0" i="0" dirty="0">
                <a:effectLst/>
                <a:latin typeface="Helvetica Neue"/>
              </a:rPr>
              <a:t> are unimportant</a:t>
            </a:r>
          </a:p>
        </p:txBody>
      </p:sp>
    </p:spTree>
    <p:extLst>
      <p:ext uri="{BB962C8B-B14F-4D97-AF65-F5344CB8AC3E}">
        <p14:creationId xmlns:p14="http://schemas.microsoft.com/office/powerpoint/2010/main" val="286346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459</TotalTime>
  <Words>675</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Bahnschrift</vt:lpstr>
      <vt:lpstr>Bookman Old Style</vt:lpstr>
      <vt:lpstr>Helvetica Neue</vt:lpstr>
      <vt:lpstr>inherit</vt:lpstr>
      <vt:lpstr>Rockwell</vt:lpstr>
      <vt:lpstr>Wingdings</vt:lpstr>
      <vt:lpstr>Damask</vt:lpstr>
      <vt:lpstr>P-191 Customer Churn </vt:lpstr>
      <vt:lpstr>PowerPoint Presentation</vt:lpstr>
      <vt:lpstr>PowerPoint Presentation</vt:lpstr>
      <vt:lpstr>PowerPoint Presentation</vt:lpstr>
      <vt:lpstr>PowerPoint Presentation</vt:lpstr>
      <vt:lpstr>PowerPoint Presentation</vt:lpstr>
      <vt:lpstr>PowerPoint Presentation</vt:lpstr>
      <vt:lpstr>Feature Importance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Customer    Churn </dc:title>
  <dc:creator>ARYA PATHAK</dc:creator>
  <cp:lastModifiedBy>ARYA PATHAK</cp:lastModifiedBy>
  <cp:revision>2</cp:revision>
  <dcterms:created xsi:type="dcterms:W3CDTF">2023-02-04T17:58:09Z</dcterms:created>
  <dcterms:modified xsi:type="dcterms:W3CDTF">2023-02-05T09:45:35Z</dcterms:modified>
</cp:coreProperties>
</file>