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71"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54964D0-0E40-4629-9634-C89F023B4EB4}">
          <p14:sldIdLst>
            <p14:sldId id="256"/>
            <p14:sldId id="257"/>
            <p14:sldId id="259"/>
            <p14:sldId id="260"/>
            <p14:sldId id="261"/>
            <p14:sldId id="262"/>
            <p14:sldId id="263"/>
            <p14:sldId id="264"/>
            <p14:sldId id="265"/>
            <p14:sldId id="266"/>
            <p14:sldId id="271"/>
            <p14:sldId id="267"/>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1/14/2024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1/14/2024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09BA0-EC21-C9A5-1986-A8BC56EA4592}"/>
              </a:ext>
            </a:extLst>
          </p:cNvPr>
          <p:cNvSpPr>
            <a:spLocks noGrp="1"/>
          </p:cNvSpPr>
          <p:nvPr>
            <p:ph type="ctrTitle"/>
          </p:nvPr>
        </p:nvSpPr>
        <p:spPr/>
        <p:txBody>
          <a:bodyPr/>
          <a:lstStyle/>
          <a:p>
            <a:r>
              <a:rPr lang="en-US" dirty="0"/>
              <a:t>BLACK JACK</a:t>
            </a:r>
            <a:endParaRPr lang="en-ID" dirty="0"/>
          </a:p>
        </p:txBody>
      </p:sp>
      <p:sp>
        <p:nvSpPr>
          <p:cNvPr id="3" name="Subtitle 2">
            <a:extLst>
              <a:ext uri="{FF2B5EF4-FFF2-40B4-BE49-F238E27FC236}">
                <a16:creationId xmlns:a16="http://schemas.microsoft.com/office/drawing/2014/main" id="{1DAE0C4B-A061-09E4-56D6-6DEF403289B3}"/>
              </a:ext>
            </a:extLst>
          </p:cNvPr>
          <p:cNvSpPr>
            <a:spLocks noGrp="1"/>
          </p:cNvSpPr>
          <p:nvPr>
            <p:ph type="subTitle" idx="1"/>
          </p:nvPr>
        </p:nvSpPr>
        <p:spPr/>
        <p:txBody>
          <a:bodyPr/>
          <a:lstStyle/>
          <a:p>
            <a:r>
              <a:rPr lang="en-ID" b="0" i="0" dirty="0">
                <a:solidFill>
                  <a:srgbClr val="000000"/>
                </a:solidFill>
                <a:effectLst/>
                <a:latin typeface="Times New Roman" panose="02020603050405020304" pitchFamily="18" charset="0"/>
              </a:rPr>
              <a:t>https://github.com/aryaset1/tugasahir_blackack</a:t>
            </a:r>
          </a:p>
          <a:p>
            <a:r>
              <a:rPr lang="en-ID" dirty="0" err="1"/>
              <a:t>Pemograman</a:t>
            </a:r>
            <a:r>
              <a:rPr lang="en-ID" dirty="0"/>
              <a:t> </a:t>
            </a:r>
            <a:r>
              <a:rPr lang="en-ID" dirty="0" err="1"/>
              <a:t>berorientasi</a:t>
            </a:r>
            <a:r>
              <a:rPr lang="en-ID" dirty="0"/>
              <a:t> </a:t>
            </a:r>
            <a:r>
              <a:rPr lang="en-ID" dirty="0" err="1"/>
              <a:t>objek</a:t>
            </a:r>
            <a:endParaRPr lang="en-ID" dirty="0"/>
          </a:p>
        </p:txBody>
      </p:sp>
    </p:spTree>
    <p:extLst>
      <p:ext uri="{BB962C8B-B14F-4D97-AF65-F5344CB8AC3E}">
        <p14:creationId xmlns:p14="http://schemas.microsoft.com/office/powerpoint/2010/main" val="1389809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D65556-AF49-290E-D736-68F21A19C8CA}"/>
              </a:ext>
            </a:extLst>
          </p:cNvPr>
          <p:cNvPicPr>
            <a:picLocks noChangeAspect="1"/>
          </p:cNvPicPr>
          <p:nvPr/>
        </p:nvPicPr>
        <p:blipFill>
          <a:blip r:embed="rId2"/>
          <a:stretch>
            <a:fillRect/>
          </a:stretch>
        </p:blipFill>
        <p:spPr>
          <a:xfrm>
            <a:off x="612648" y="524636"/>
            <a:ext cx="10966704" cy="6168771"/>
          </a:xfrm>
          <a:prstGeom prst="rect">
            <a:avLst/>
          </a:prstGeom>
        </p:spPr>
      </p:pic>
    </p:spTree>
    <p:extLst>
      <p:ext uri="{BB962C8B-B14F-4D97-AF65-F5344CB8AC3E}">
        <p14:creationId xmlns:p14="http://schemas.microsoft.com/office/powerpoint/2010/main" val="2478521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5BD-72DB-F8D1-7D63-F03D61205658}"/>
              </a:ext>
            </a:extLst>
          </p:cNvPr>
          <p:cNvSpPr>
            <a:spLocks noGrp="1"/>
          </p:cNvSpPr>
          <p:nvPr>
            <p:ph type="title"/>
          </p:nvPr>
        </p:nvSpPr>
        <p:spPr>
          <a:xfrm>
            <a:off x="429769" y="-207773"/>
            <a:ext cx="10131425" cy="1456267"/>
          </a:xfrm>
        </p:spPr>
        <p:txBody>
          <a:bodyPr/>
          <a:lstStyle/>
          <a:p>
            <a:r>
              <a:rPr lang="en-US" dirty="0" err="1">
                <a:solidFill>
                  <a:schemeClr val="accent5">
                    <a:lumMod val="75000"/>
                  </a:schemeClr>
                </a:solidFill>
              </a:rPr>
              <a:t>Rancangan</a:t>
            </a:r>
            <a:r>
              <a:rPr lang="en-US" dirty="0">
                <a:solidFill>
                  <a:schemeClr val="accent5">
                    <a:lumMod val="75000"/>
                  </a:schemeClr>
                </a:solidFill>
              </a:rPr>
              <a:t> </a:t>
            </a:r>
            <a:r>
              <a:rPr lang="en-US" dirty="0" err="1">
                <a:solidFill>
                  <a:schemeClr val="accent5">
                    <a:lumMod val="75000"/>
                  </a:schemeClr>
                </a:solidFill>
              </a:rPr>
              <a:t>antar</a:t>
            </a:r>
            <a:r>
              <a:rPr lang="en-US" dirty="0">
                <a:solidFill>
                  <a:schemeClr val="accent5">
                    <a:lumMod val="75000"/>
                  </a:schemeClr>
                </a:solidFill>
              </a:rPr>
              <a:t> </a:t>
            </a:r>
            <a:r>
              <a:rPr lang="en-US" dirty="0" err="1">
                <a:solidFill>
                  <a:schemeClr val="accent5">
                    <a:lumMod val="75000"/>
                  </a:schemeClr>
                </a:solidFill>
              </a:rPr>
              <a:t>muka</a:t>
            </a:r>
            <a:endParaRPr lang="en-ID" dirty="0">
              <a:solidFill>
                <a:schemeClr val="accent5">
                  <a:lumMod val="75000"/>
                </a:schemeClr>
              </a:solidFill>
            </a:endParaRPr>
          </a:p>
        </p:txBody>
      </p:sp>
      <p:pic>
        <p:nvPicPr>
          <p:cNvPr id="5" name="Picture 4">
            <a:extLst>
              <a:ext uri="{FF2B5EF4-FFF2-40B4-BE49-F238E27FC236}">
                <a16:creationId xmlns:a16="http://schemas.microsoft.com/office/drawing/2014/main" id="{AB02D553-59CE-CFB7-1074-6D5A65EB3B37}"/>
              </a:ext>
            </a:extLst>
          </p:cNvPr>
          <p:cNvPicPr>
            <a:picLocks noChangeAspect="1"/>
          </p:cNvPicPr>
          <p:nvPr/>
        </p:nvPicPr>
        <p:blipFill>
          <a:blip r:embed="rId2"/>
          <a:stretch>
            <a:fillRect/>
          </a:stretch>
        </p:blipFill>
        <p:spPr>
          <a:xfrm>
            <a:off x="145533" y="1349078"/>
            <a:ext cx="2257069" cy="2497335"/>
          </a:xfrm>
          <a:prstGeom prst="rect">
            <a:avLst/>
          </a:prstGeom>
        </p:spPr>
      </p:pic>
      <p:pic>
        <p:nvPicPr>
          <p:cNvPr id="7" name="Picture 6">
            <a:extLst>
              <a:ext uri="{FF2B5EF4-FFF2-40B4-BE49-F238E27FC236}">
                <a16:creationId xmlns:a16="http://schemas.microsoft.com/office/drawing/2014/main" id="{4A5384DF-58FF-E2E7-AF02-E74E4362CE2B}"/>
              </a:ext>
            </a:extLst>
          </p:cNvPr>
          <p:cNvPicPr>
            <a:picLocks noChangeAspect="1"/>
          </p:cNvPicPr>
          <p:nvPr/>
        </p:nvPicPr>
        <p:blipFill>
          <a:blip r:embed="rId3"/>
          <a:stretch>
            <a:fillRect/>
          </a:stretch>
        </p:blipFill>
        <p:spPr>
          <a:xfrm>
            <a:off x="2883249" y="1878753"/>
            <a:ext cx="2430807" cy="2501675"/>
          </a:xfrm>
          <a:prstGeom prst="rect">
            <a:avLst/>
          </a:prstGeom>
        </p:spPr>
      </p:pic>
      <p:pic>
        <p:nvPicPr>
          <p:cNvPr id="9" name="Picture 8">
            <a:extLst>
              <a:ext uri="{FF2B5EF4-FFF2-40B4-BE49-F238E27FC236}">
                <a16:creationId xmlns:a16="http://schemas.microsoft.com/office/drawing/2014/main" id="{01EE9E2A-A30F-4A81-FA25-6BD7DDB5127E}"/>
              </a:ext>
            </a:extLst>
          </p:cNvPr>
          <p:cNvPicPr>
            <a:picLocks noChangeAspect="1"/>
          </p:cNvPicPr>
          <p:nvPr/>
        </p:nvPicPr>
        <p:blipFill>
          <a:blip r:embed="rId4"/>
          <a:stretch>
            <a:fillRect/>
          </a:stretch>
        </p:blipFill>
        <p:spPr>
          <a:xfrm>
            <a:off x="5743931" y="2683426"/>
            <a:ext cx="2430807" cy="2528712"/>
          </a:xfrm>
          <a:prstGeom prst="rect">
            <a:avLst/>
          </a:prstGeom>
        </p:spPr>
      </p:pic>
      <p:sp>
        <p:nvSpPr>
          <p:cNvPr id="13" name="Title 1">
            <a:extLst>
              <a:ext uri="{FF2B5EF4-FFF2-40B4-BE49-F238E27FC236}">
                <a16:creationId xmlns:a16="http://schemas.microsoft.com/office/drawing/2014/main" id="{CA5A90B8-D2C4-F013-0A70-017D9DC0758A}"/>
              </a:ext>
            </a:extLst>
          </p:cNvPr>
          <p:cNvSpPr txBox="1">
            <a:spLocks/>
          </p:cNvSpPr>
          <p:nvPr/>
        </p:nvSpPr>
        <p:spPr>
          <a:xfrm>
            <a:off x="145533" y="1187116"/>
            <a:ext cx="4575047" cy="170967"/>
          </a:xfrm>
          <a:prstGeom prst="rect">
            <a:avLst/>
          </a:prstGeom>
          <a:effectLst/>
        </p:spPr>
        <p:txBody>
          <a:bodyPr vert="horz" lIns="91440" tIns="45720" rIns="91440" bIns="45720" rtlCol="0" anchor="ctr">
            <a:normAutofit fontScale="2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accent2">
                    <a:lumMod val="40000"/>
                    <a:lumOff val="60000"/>
                  </a:schemeClr>
                </a:solidFill>
              </a:rPr>
              <a:t>1. </a:t>
            </a:r>
            <a:r>
              <a:rPr lang="en-US" cap="none" dirty="0" err="1">
                <a:solidFill>
                  <a:schemeClr val="accent2">
                    <a:lumMod val="40000"/>
                    <a:lumOff val="60000"/>
                  </a:schemeClr>
                </a:solidFill>
              </a:rPr>
              <a:t>Tampilan</a:t>
            </a:r>
            <a:r>
              <a:rPr lang="en-US" cap="none" dirty="0">
                <a:solidFill>
                  <a:schemeClr val="accent2">
                    <a:lumMod val="40000"/>
                    <a:lumOff val="60000"/>
                  </a:schemeClr>
                </a:solidFill>
              </a:rPr>
              <a:t> </a:t>
            </a:r>
            <a:r>
              <a:rPr lang="en-US" cap="none" dirty="0" err="1">
                <a:solidFill>
                  <a:schemeClr val="accent2">
                    <a:lumMod val="40000"/>
                    <a:lumOff val="60000"/>
                  </a:schemeClr>
                </a:solidFill>
              </a:rPr>
              <a:t>awal</a:t>
            </a:r>
            <a:endParaRPr lang="en-ID" dirty="0">
              <a:solidFill>
                <a:schemeClr val="accent2">
                  <a:lumMod val="40000"/>
                  <a:lumOff val="60000"/>
                </a:schemeClr>
              </a:solidFill>
            </a:endParaRPr>
          </a:p>
        </p:txBody>
      </p:sp>
      <p:sp>
        <p:nvSpPr>
          <p:cNvPr id="14" name="Title 1">
            <a:extLst>
              <a:ext uri="{FF2B5EF4-FFF2-40B4-BE49-F238E27FC236}">
                <a16:creationId xmlns:a16="http://schemas.microsoft.com/office/drawing/2014/main" id="{F50206BD-E247-464E-AAA7-0BE626224CCD}"/>
              </a:ext>
            </a:extLst>
          </p:cNvPr>
          <p:cNvSpPr txBox="1">
            <a:spLocks/>
          </p:cNvSpPr>
          <p:nvPr/>
        </p:nvSpPr>
        <p:spPr>
          <a:xfrm>
            <a:off x="2883249" y="1707786"/>
            <a:ext cx="4575047" cy="170967"/>
          </a:xfrm>
          <a:prstGeom prst="rect">
            <a:avLst/>
          </a:prstGeom>
          <a:effectLst/>
        </p:spPr>
        <p:txBody>
          <a:bodyPr vert="horz" lIns="91440" tIns="45720" rIns="91440" bIns="45720" rtlCol="0" anchor="ctr">
            <a:normAutofit fontScale="2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accent2">
                    <a:lumMod val="40000"/>
                    <a:lumOff val="60000"/>
                  </a:schemeClr>
                </a:solidFill>
              </a:rPr>
              <a:t>2.</a:t>
            </a:r>
            <a:r>
              <a:rPr lang="en-US" cap="none" dirty="0">
                <a:solidFill>
                  <a:schemeClr val="accent2">
                    <a:lumMod val="40000"/>
                    <a:lumOff val="60000"/>
                  </a:schemeClr>
                </a:solidFill>
              </a:rPr>
              <a:t>Tampilan Ketika di </a:t>
            </a:r>
            <a:r>
              <a:rPr lang="en-US" cap="none" dirty="0" err="1">
                <a:solidFill>
                  <a:schemeClr val="accent2">
                    <a:lumMod val="40000"/>
                    <a:lumOff val="60000"/>
                  </a:schemeClr>
                </a:solidFill>
              </a:rPr>
              <a:t>klik</a:t>
            </a:r>
            <a:r>
              <a:rPr lang="en-US" cap="none" dirty="0">
                <a:solidFill>
                  <a:schemeClr val="accent2">
                    <a:lumMod val="40000"/>
                    <a:lumOff val="60000"/>
                  </a:schemeClr>
                </a:solidFill>
              </a:rPr>
              <a:t> “HIT”</a:t>
            </a:r>
            <a:endParaRPr lang="en-ID" dirty="0">
              <a:solidFill>
                <a:schemeClr val="accent2">
                  <a:lumMod val="40000"/>
                  <a:lumOff val="60000"/>
                </a:schemeClr>
              </a:solidFill>
            </a:endParaRPr>
          </a:p>
        </p:txBody>
      </p:sp>
      <p:sp>
        <p:nvSpPr>
          <p:cNvPr id="15" name="Title 1">
            <a:extLst>
              <a:ext uri="{FF2B5EF4-FFF2-40B4-BE49-F238E27FC236}">
                <a16:creationId xmlns:a16="http://schemas.microsoft.com/office/drawing/2014/main" id="{B47ABCB9-D89E-1CE5-719E-6520594FC868}"/>
              </a:ext>
            </a:extLst>
          </p:cNvPr>
          <p:cNvSpPr txBox="1">
            <a:spLocks/>
          </p:cNvSpPr>
          <p:nvPr/>
        </p:nvSpPr>
        <p:spPr>
          <a:xfrm>
            <a:off x="5743931" y="2472905"/>
            <a:ext cx="4575047" cy="170967"/>
          </a:xfrm>
          <a:prstGeom prst="rect">
            <a:avLst/>
          </a:prstGeom>
          <a:effectLst/>
        </p:spPr>
        <p:txBody>
          <a:bodyPr vert="horz" lIns="91440" tIns="45720" rIns="91440" bIns="45720" rtlCol="0" anchor="ctr">
            <a:normAutofit fontScale="2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accent2">
                    <a:lumMod val="40000"/>
                    <a:lumOff val="60000"/>
                  </a:schemeClr>
                </a:solidFill>
              </a:rPr>
              <a:t>3. </a:t>
            </a:r>
            <a:r>
              <a:rPr lang="en-US" cap="none" dirty="0" err="1">
                <a:solidFill>
                  <a:schemeClr val="accent2">
                    <a:lumMod val="40000"/>
                    <a:lumOff val="60000"/>
                  </a:schemeClr>
                </a:solidFill>
              </a:rPr>
              <a:t>Tampilan</a:t>
            </a:r>
            <a:r>
              <a:rPr lang="en-US" cap="none" dirty="0">
                <a:solidFill>
                  <a:schemeClr val="accent2">
                    <a:lumMod val="40000"/>
                    <a:lumOff val="60000"/>
                  </a:schemeClr>
                </a:solidFill>
              </a:rPr>
              <a:t> Ketika di </a:t>
            </a:r>
            <a:r>
              <a:rPr lang="en-US" cap="none" dirty="0" err="1">
                <a:solidFill>
                  <a:schemeClr val="accent2">
                    <a:lumMod val="40000"/>
                    <a:lumOff val="60000"/>
                  </a:schemeClr>
                </a:solidFill>
              </a:rPr>
              <a:t>klik</a:t>
            </a:r>
            <a:r>
              <a:rPr lang="en-US" cap="none" dirty="0">
                <a:solidFill>
                  <a:schemeClr val="accent2">
                    <a:lumMod val="40000"/>
                    <a:lumOff val="60000"/>
                  </a:schemeClr>
                </a:solidFill>
              </a:rPr>
              <a:t>  “START”</a:t>
            </a:r>
            <a:endParaRPr lang="en-ID" dirty="0">
              <a:solidFill>
                <a:schemeClr val="accent2">
                  <a:lumMod val="40000"/>
                  <a:lumOff val="60000"/>
                </a:schemeClr>
              </a:solidFill>
            </a:endParaRPr>
          </a:p>
        </p:txBody>
      </p:sp>
      <p:sp>
        <p:nvSpPr>
          <p:cNvPr id="16" name="Title 1">
            <a:extLst>
              <a:ext uri="{FF2B5EF4-FFF2-40B4-BE49-F238E27FC236}">
                <a16:creationId xmlns:a16="http://schemas.microsoft.com/office/drawing/2014/main" id="{CACC6749-2F5C-FC82-8F27-861DDB55090E}"/>
              </a:ext>
            </a:extLst>
          </p:cNvPr>
          <p:cNvSpPr txBox="1">
            <a:spLocks/>
          </p:cNvSpPr>
          <p:nvPr/>
        </p:nvSpPr>
        <p:spPr>
          <a:xfrm>
            <a:off x="8473440" y="3261221"/>
            <a:ext cx="4575047" cy="170967"/>
          </a:xfrm>
          <a:prstGeom prst="rect">
            <a:avLst/>
          </a:prstGeom>
          <a:effectLst/>
        </p:spPr>
        <p:txBody>
          <a:bodyPr vert="horz" lIns="91440" tIns="45720" rIns="91440" bIns="45720" rtlCol="0" anchor="ctr">
            <a:normAutofit fontScale="2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accent2">
                    <a:lumMod val="40000"/>
                    <a:lumOff val="60000"/>
                  </a:schemeClr>
                </a:solidFill>
              </a:rPr>
              <a:t>4. </a:t>
            </a:r>
            <a:r>
              <a:rPr lang="en-US" cap="none" dirty="0" err="1">
                <a:solidFill>
                  <a:schemeClr val="accent2">
                    <a:lumMod val="40000"/>
                    <a:lumOff val="60000"/>
                  </a:schemeClr>
                </a:solidFill>
              </a:rPr>
              <a:t>Tampilan</a:t>
            </a:r>
            <a:r>
              <a:rPr lang="en-US" cap="none" dirty="0">
                <a:solidFill>
                  <a:schemeClr val="accent2">
                    <a:lumMod val="40000"/>
                    <a:lumOff val="60000"/>
                  </a:schemeClr>
                </a:solidFill>
              </a:rPr>
              <a:t>  Ketika di </a:t>
            </a:r>
            <a:r>
              <a:rPr lang="en-US" cap="none" dirty="0" err="1">
                <a:solidFill>
                  <a:schemeClr val="accent2">
                    <a:lumMod val="40000"/>
                    <a:lumOff val="60000"/>
                  </a:schemeClr>
                </a:solidFill>
              </a:rPr>
              <a:t>kilk</a:t>
            </a:r>
            <a:r>
              <a:rPr lang="en-US" cap="none" dirty="0">
                <a:solidFill>
                  <a:schemeClr val="accent2">
                    <a:lumMod val="40000"/>
                    <a:lumOff val="60000"/>
                  </a:schemeClr>
                </a:solidFill>
              </a:rPr>
              <a:t> “REPLAY”</a:t>
            </a:r>
            <a:endParaRPr lang="en-ID" dirty="0">
              <a:solidFill>
                <a:schemeClr val="accent2">
                  <a:lumMod val="40000"/>
                  <a:lumOff val="60000"/>
                </a:schemeClr>
              </a:solidFill>
            </a:endParaRPr>
          </a:p>
        </p:txBody>
      </p:sp>
      <p:pic>
        <p:nvPicPr>
          <p:cNvPr id="18" name="Picture 17">
            <a:extLst>
              <a:ext uri="{FF2B5EF4-FFF2-40B4-BE49-F238E27FC236}">
                <a16:creationId xmlns:a16="http://schemas.microsoft.com/office/drawing/2014/main" id="{4F2C1A8A-F1B9-2A4F-ACB1-17C36B942501}"/>
              </a:ext>
            </a:extLst>
          </p:cNvPr>
          <p:cNvPicPr>
            <a:picLocks noChangeAspect="1"/>
          </p:cNvPicPr>
          <p:nvPr/>
        </p:nvPicPr>
        <p:blipFill>
          <a:blip r:embed="rId5"/>
          <a:stretch>
            <a:fillRect/>
          </a:stretch>
        </p:blipFill>
        <p:spPr>
          <a:xfrm>
            <a:off x="8473440" y="3511295"/>
            <a:ext cx="2810019" cy="2803669"/>
          </a:xfrm>
          <a:prstGeom prst="rect">
            <a:avLst/>
          </a:prstGeom>
        </p:spPr>
      </p:pic>
    </p:spTree>
    <p:extLst>
      <p:ext uri="{BB962C8B-B14F-4D97-AF65-F5344CB8AC3E}">
        <p14:creationId xmlns:p14="http://schemas.microsoft.com/office/powerpoint/2010/main" val="4067005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073B0-FCD4-C958-D907-1D5BEEC2A181}"/>
              </a:ext>
            </a:extLst>
          </p:cNvPr>
          <p:cNvSpPr>
            <a:spLocks noGrp="1"/>
          </p:cNvSpPr>
          <p:nvPr>
            <p:ph type="title"/>
          </p:nvPr>
        </p:nvSpPr>
        <p:spPr/>
        <p:txBody>
          <a:bodyPr/>
          <a:lstStyle/>
          <a:p>
            <a:r>
              <a:rPr lang="en-US" dirty="0"/>
              <a:t>Screenshot </a:t>
            </a:r>
            <a:r>
              <a:rPr lang="en-US" dirty="0" err="1"/>
              <a:t>unggahan</a:t>
            </a:r>
            <a:r>
              <a:rPr lang="en-US" dirty="0"/>
              <a:t> </a:t>
            </a:r>
            <a:r>
              <a:rPr lang="en-US" dirty="0" err="1"/>
              <a:t>github</a:t>
            </a:r>
            <a:endParaRPr lang="en-ID" dirty="0"/>
          </a:p>
        </p:txBody>
      </p:sp>
      <p:pic>
        <p:nvPicPr>
          <p:cNvPr id="4" name="Picture 3">
            <a:extLst>
              <a:ext uri="{FF2B5EF4-FFF2-40B4-BE49-F238E27FC236}">
                <a16:creationId xmlns:a16="http://schemas.microsoft.com/office/drawing/2014/main" id="{A116D911-8DD8-65FC-B0FE-9F35C9D6CD86}"/>
              </a:ext>
            </a:extLst>
          </p:cNvPr>
          <p:cNvPicPr>
            <a:picLocks noChangeAspect="1"/>
          </p:cNvPicPr>
          <p:nvPr/>
        </p:nvPicPr>
        <p:blipFill>
          <a:blip r:embed="rId2"/>
          <a:stretch>
            <a:fillRect/>
          </a:stretch>
        </p:blipFill>
        <p:spPr>
          <a:xfrm>
            <a:off x="1980816" y="1972500"/>
            <a:ext cx="8230368" cy="4629468"/>
          </a:xfrm>
          <a:prstGeom prst="rect">
            <a:avLst/>
          </a:prstGeom>
        </p:spPr>
      </p:pic>
    </p:spTree>
    <p:extLst>
      <p:ext uri="{BB962C8B-B14F-4D97-AF65-F5344CB8AC3E}">
        <p14:creationId xmlns:p14="http://schemas.microsoft.com/office/powerpoint/2010/main" val="3398678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C1C9C-528E-F5E4-A2A6-346359C7A4BD}"/>
              </a:ext>
            </a:extLst>
          </p:cNvPr>
          <p:cNvSpPr>
            <a:spLocks noGrp="1"/>
          </p:cNvSpPr>
          <p:nvPr>
            <p:ph type="title"/>
          </p:nvPr>
        </p:nvSpPr>
        <p:spPr>
          <a:xfrm>
            <a:off x="329184" y="1207346"/>
            <a:ext cx="10990962" cy="4443307"/>
          </a:xfrm>
        </p:spPr>
        <p:txBody>
          <a:bodyPr>
            <a:normAutofit/>
          </a:bodyPr>
          <a:lstStyle/>
          <a:p>
            <a:r>
              <a:rPr lang="en-US" sz="7900" dirty="0">
                <a:solidFill>
                  <a:srgbClr val="00B0F0"/>
                </a:solidFill>
              </a:rPr>
              <a:t>				Demo program</a:t>
            </a:r>
            <a:endParaRPr lang="en-ID" sz="7900" dirty="0">
              <a:solidFill>
                <a:srgbClr val="00B0F0"/>
              </a:solidFill>
            </a:endParaRPr>
          </a:p>
        </p:txBody>
      </p:sp>
    </p:spTree>
    <p:extLst>
      <p:ext uri="{BB962C8B-B14F-4D97-AF65-F5344CB8AC3E}">
        <p14:creationId xmlns:p14="http://schemas.microsoft.com/office/powerpoint/2010/main" val="1787189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ACE39-3763-31CE-EC75-C91870A981A4}"/>
              </a:ext>
            </a:extLst>
          </p:cNvPr>
          <p:cNvSpPr>
            <a:spLocks noGrp="1"/>
          </p:cNvSpPr>
          <p:nvPr>
            <p:ph type="title"/>
          </p:nvPr>
        </p:nvSpPr>
        <p:spPr>
          <a:xfrm>
            <a:off x="685801" y="609600"/>
            <a:ext cx="10131425" cy="5242560"/>
          </a:xfrm>
        </p:spPr>
        <p:txBody>
          <a:bodyPr>
            <a:noAutofit/>
          </a:bodyPr>
          <a:lstStyle/>
          <a:p>
            <a:r>
              <a:rPr lang="en-US" sz="10000" dirty="0">
                <a:solidFill>
                  <a:schemeClr val="accent6">
                    <a:lumMod val="50000"/>
                  </a:schemeClr>
                </a:solidFill>
              </a:rPr>
              <a:t>				Thank you</a:t>
            </a:r>
            <a:endParaRPr lang="en-ID" sz="10000" dirty="0">
              <a:solidFill>
                <a:schemeClr val="accent6">
                  <a:lumMod val="50000"/>
                </a:schemeClr>
              </a:solidFill>
            </a:endParaRPr>
          </a:p>
        </p:txBody>
      </p:sp>
    </p:spTree>
    <p:extLst>
      <p:ext uri="{BB962C8B-B14F-4D97-AF65-F5344CB8AC3E}">
        <p14:creationId xmlns:p14="http://schemas.microsoft.com/office/powerpoint/2010/main" val="4051442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09BA0-EC21-C9A5-1986-A8BC56EA4592}"/>
              </a:ext>
            </a:extLst>
          </p:cNvPr>
          <p:cNvSpPr>
            <a:spLocks noGrp="1"/>
          </p:cNvSpPr>
          <p:nvPr>
            <p:ph type="ctrTitle"/>
          </p:nvPr>
        </p:nvSpPr>
        <p:spPr>
          <a:xfrm>
            <a:off x="4663441" y="384048"/>
            <a:ext cx="6496684" cy="4001683"/>
          </a:xfrm>
        </p:spPr>
        <p:txBody>
          <a:bodyPr>
            <a:normAutofit/>
          </a:bodyPr>
          <a:lstStyle/>
          <a:p>
            <a:pPr marL="342900" lvl="0" indent="-342900" algn="l">
              <a:lnSpc>
                <a:spcPct val="107000"/>
              </a:lnSpc>
              <a:spcAft>
                <a:spcPts val="800"/>
              </a:spcAft>
            </a:pPr>
            <a:r>
              <a:rPr lang="en-ID" sz="1800" b="1" dirty="0">
                <a:effectLst/>
                <a:latin typeface="Calibri" panose="020F0502020204030204" pitchFamily="34" charset="0"/>
                <a:ea typeface="Calibri" panose="020F0502020204030204" pitchFamily="34" charset="0"/>
                <a:cs typeface="Times New Roman" panose="02020603050405020304" pitchFamily="18" charset="0"/>
              </a:rPr>
              <a:t> 					 </a:t>
            </a:r>
            <a:r>
              <a:rPr lang="en-ID" sz="1800" b="1" dirty="0" err="1">
                <a:effectLst/>
                <a:latin typeface="Calibri" panose="020F0502020204030204" pitchFamily="34" charset="0"/>
                <a:ea typeface="Calibri" panose="020F0502020204030204" pitchFamily="34" charset="0"/>
                <a:cs typeface="Times New Roman" panose="02020603050405020304" pitchFamily="18" charset="0"/>
              </a:rPr>
              <a:t>Deskripsi</a:t>
            </a:r>
            <a:r>
              <a:rPr lang="en-ID" sz="1800" b="1" dirty="0">
                <a:effectLst/>
                <a:latin typeface="Calibri" panose="020F0502020204030204" pitchFamily="34" charset="0"/>
                <a:ea typeface="Calibri" panose="020F0502020204030204" pitchFamily="34" charset="0"/>
                <a:cs typeface="Times New Roman" panose="02020603050405020304" pitchFamily="18" charset="0"/>
              </a:rPr>
              <a:t> </a:t>
            </a:r>
            <a:r>
              <a:rPr lang="en-ID" sz="1800" b="1" dirty="0" err="1">
                <a:effectLst/>
                <a:latin typeface="Calibri" panose="020F0502020204030204" pitchFamily="34" charset="0"/>
                <a:ea typeface="Calibri" panose="020F0502020204030204" pitchFamily="34" charset="0"/>
                <a:cs typeface="Times New Roman" panose="02020603050405020304" pitchFamily="18" charset="0"/>
              </a:rPr>
              <a:t>aplikasi</a:t>
            </a:r>
            <a:br>
              <a:rPr lang="en-ID" sz="1800" b="1" dirty="0">
                <a:effectLst/>
                <a:latin typeface="Calibri" panose="020F0502020204030204" pitchFamily="34" charset="0"/>
                <a:ea typeface="Calibri" panose="020F0502020204030204" pitchFamily="34" charset="0"/>
                <a:cs typeface="Times New Roman" panose="02020603050405020304" pitchFamily="18" charset="0"/>
              </a:rPr>
            </a:br>
            <a:br>
              <a:rPr lang="en-ID" sz="1800" dirty="0">
                <a:effectLst/>
                <a:latin typeface="Calibri" panose="020F0502020204030204" pitchFamily="34" charset="0"/>
                <a:ea typeface="Calibri" panose="020F0502020204030204" pitchFamily="34" charset="0"/>
                <a:cs typeface="Times New Roman" panose="02020603050405020304" pitchFamily="18" charset="0"/>
              </a:rPr>
            </a:br>
            <a:r>
              <a:rPr lang="en-ID" sz="1200" cap="none" dirty="0"/>
              <a:t>program java </a:t>
            </a:r>
            <a:r>
              <a:rPr lang="en-ID" sz="1200" cap="none" dirty="0" err="1"/>
              <a:t>ini</a:t>
            </a:r>
            <a:r>
              <a:rPr lang="en-ID" sz="1200" cap="none" dirty="0"/>
              <a:t> </a:t>
            </a:r>
            <a:r>
              <a:rPr lang="en-ID" sz="1200" cap="none" dirty="0" err="1"/>
              <a:t>merupakan</a:t>
            </a:r>
            <a:r>
              <a:rPr lang="en-ID" sz="1200" cap="none" dirty="0"/>
              <a:t> </a:t>
            </a:r>
            <a:r>
              <a:rPr lang="en-ID" sz="1200" cap="none" dirty="0" err="1"/>
              <a:t>implementasi</a:t>
            </a:r>
            <a:r>
              <a:rPr lang="en-ID" sz="1200" cap="none" dirty="0"/>
              <a:t> </a:t>
            </a:r>
            <a:r>
              <a:rPr lang="en-ID" sz="1200" cap="none" dirty="0" err="1"/>
              <a:t>dari</a:t>
            </a:r>
            <a:r>
              <a:rPr lang="en-ID" sz="1200" cap="none" dirty="0"/>
              <a:t> </a:t>
            </a:r>
            <a:r>
              <a:rPr lang="en-ID" sz="1200" cap="none" dirty="0" err="1"/>
              <a:t>permainan</a:t>
            </a:r>
            <a:r>
              <a:rPr lang="en-ID" sz="1200" cap="none" dirty="0"/>
              <a:t> </a:t>
            </a:r>
            <a:r>
              <a:rPr lang="en-ID" sz="1200" cap="none" dirty="0" err="1"/>
              <a:t>kartu</a:t>
            </a:r>
            <a:r>
              <a:rPr lang="en-ID" sz="1200" cap="none" dirty="0"/>
              <a:t> </a:t>
            </a:r>
            <a:r>
              <a:rPr lang="en-ID" sz="1200" cap="none" dirty="0" err="1"/>
              <a:t>klasik</a:t>
            </a:r>
            <a:r>
              <a:rPr lang="en-ID" sz="1200" cap="none" dirty="0"/>
              <a:t> blackjack, yang </a:t>
            </a:r>
            <a:r>
              <a:rPr lang="en-ID" sz="1200" cap="none" dirty="0" err="1"/>
              <a:t>dilengkapi</a:t>
            </a:r>
            <a:r>
              <a:rPr lang="en-ID" sz="1200" cap="none" dirty="0"/>
              <a:t> </a:t>
            </a:r>
            <a:r>
              <a:rPr lang="en-ID" sz="1200" cap="none" dirty="0" err="1"/>
              <a:t>dengan</a:t>
            </a:r>
            <a:r>
              <a:rPr lang="en-ID" sz="1200" cap="none" dirty="0"/>
              <a:t> </a:t>
            </a:r>
            <a:r>
              <a:rPr lang="en-ID" sz="1200" cap="none" dirty="0" err="1"/>
              <a:t>antarmuka</a:t>
            </a:r>
            <a:r>
              <a:rPr lang="en-ID" sz="1200" cap="none" dirty="0"/>
              <a:t> </a:t>
            </a:r>
            <a:r>
              <a:rPr lang="en-ID" sz="1200" cap="none" dirty="0" err="1"/>
              <a:t>pengguna</a:t>
            </a:r>
            <a:r>
              <a:rPr lang="en-ID" sz="1200" cap="none" dirty="0"/>
              <a:t> </a:t>
            </a:r>
            <a:r>
              <a:rPr lang="en-ID" sz="1200" cap="none" dirty="0" err="1"/>
              <a:t>grafis</a:t>
            </a:r>
            <a:r>
              <a:rPr lang="en-ID" sz="1200" cap="none" dirty="0"/>
              <a:t> (</a:t>
            </a:r>
            <a:r>
              <a:rPr lang="en-ID" sz="1200" cap="none" dirty="0" err="1"/>
              <a:t>gui</a:t>
            </a:r>
            <a:r>
              <a:rPr lang="en-ID" sz="1200" cap="none" dirty="0"/>
              <a:t>) </a:t>
            </a:r>
            <a:r>
              <a:rPr lang="en-ID" sz="1200" cap="none" dirty="0" err="1"/>
              <a:t>menggunakan</a:t>
            </a:r>
            <a:r>
              <a:rPr lang="en-ID" sz="1200" cap="none" dirty="0"/>
              <a:t> java swing. </a:t>
            </a:r>
            <a:r>
              <a:rPr lang="en-ID" sz="1200" cap="none" dirty="0" err="1"/>
              <a:t>permainan</a:t>
            </a:r>
            <a:r>
              <a:rPr lang="en-ID" sz="1200" cap="none" dirty="0"/>
              <a:t> </a:t>
            </a:r>
            <a:r>
              <a:rPr lang="en-ID" sz="1200" cap="none" dirty="0" err="1"/>
              <a:t>ini</a:t>
            </a:r>
            <a:r>
              <a:rPr lang="en-ID" sz="1200" cap="none" dirty="0"/>
              <a:t> </a:t>
            </a:r>
            <a:r>
              <a:rPr lang="en-ID" sz="1200" cap="none" dirty="0" err="1"/>
              <a:t>menginisialisasi</a:t>
            </a:r>
            <a:r>
              <a:rPr lang="en-ID" sz="1200" cap="none" dirty="0"/>
              <a:t> </a:t>
            </a:r>
            <a:r>
              <a:rPr lang="en-ID" sz="1200" cap="none" dirty="0" err="1"/>
              <a:t>satu</a:t>
            </a:r>
            <a:r>
              <a:rPr lang="en-ID" sz="1200" cap="none" dirty="0"/>
              <a:t> set </a:t>
            </a:r>
            <a:r>
              <a:rPr lang="en-ID" sz="1200" cap="none" dirty="0" err="1"/>
              <a:t>kartu</a:t>
            </a:r>
            <a:r>
              <a:rPr lang="en-ID" sz="1200" cap="none" dirty="0"/>
              <a:t> </a:t>
            </a:r>
            <a:r>
              <a:rPr lang="en-ID" sz="1200" cap="none" dirty="0" err="1"/>
              <a:t>standar</a:t>
            </a:r>
            <a:r>
              <a:rPr lang="en-ID" sz="1200" cap="none" dirty="0"/>
              <a:t>, </a:t>
            </a:r>
            <a:r>
              <a:rPr lang="en-ID" sz="1200" cap="none" dirty="0" err="1"/>
              <a:t>mengacaknya</a:t>
            </a:r>
            <a:r>
              <a:rPr lang="en-ID" sz="1200" cap="none" dirty="0"/>
              <a:t>, dan </a:t>
            </a:r>
            <a:r>
              <a:rPr lang="en-ID" sz="1200" cap="none" dirty="0" err="1"/>
              <a:t>membagikan</a:t>
            </a:r>
            <a:r>
              <a:rPr lang="en-ID" sz="1200" cap="none" dirty="0"/>
              <a:t> </a:t>
            </a:r>
            <a:r>
              <a:rPr lang="en-ID" sz="1200" cap="none" dirty="0" err="1"/>
              <a:t>kartu</a:t>
            </a:r>
            <a:r>
              <a:rPr lang="en-ID" sz="1200" cap="none" dirty="0"/>
              <a:t> </a:t>
            </a:r>
            <a:r>
              <a:rPr lang="en-ID" sz="1200" cap="none" dirty="0" err="1"/>
              <a:t>awal</a:t>
            </a:r>
            <a:r>
              <a:rPr lang="en-ID" sz="1200" cap="none" dirty="0"/>
              <a:t> </a:t>
            </a:r>
            <a:r>
              <a:rPr lang="en-ID" sz="1200" cap="none" dirty="0" err="1"/>
              <a:t>kepada</a:t>
            </a:r>
            <a:r>
              <a:rPr lang="en-ID" sz="1200" cap="none" dirty="0"/>
              <a:t> dealer dan </a:t>
            </a:r>
            <a:r>
              <a:rPr lang="en-ID" sz="1200" cap="none" dirty="0" err="1"/>
              <a:t>pemain</a:t>
            </a:r>
            <a:r>
              <a:rPr lang="en-ID" sz="1200" cap="none" dirty="0"/>
              <a:t>. </a:t>
            </a:r>
            <a:r>
              <a:rPr lang="en-ID" sz="1200" cap="none" dirty="0" err="1"/>
              <a:t>gui</a:t>
            </a:r>
            <a:r>
              <a:rPr lang="en-ID" sz="1200" cap="none" dirty="0"/>
              <a:t> </a:t>
            </a:r>
            <a:r>
              <a:rPr lang="en-ID" sz="1200" cap="none" dirty="0" err="1"/>
              <a:t>menampilkan</a:t>
            </a:r>
            <a:r>
              <a:rPr lang="en-ID" sz="1200" cap="none" dirty="0"/>
              <a:t> </a:t>
            </a:r>
            <a:r>
              <a:rPr lang="en-ID" sz="1200" cap="none" dirty="0" err="1"/>
              <a:t>kartu-kartu</a:t>
            </a:r>
            <a:r>
              <a:rPr lang="en-ID" sz="1200" cap="none" dirty="0"/>
              <a:t> </a:t>
            </a:r>
            <a:r>
              <a:rPr lang="en-ID" sz="1200" cap="none" dirty="0" err="1"/>
              <a:t>dengan</a:t>
            </a:r>
            <a:r>
              <a:rPr lang="en-ID" sz="1200" cap="none" dirty="0"/>
              <a:t> </a:t>
            </a:r>
            <a:r>
              <a:rPr lang="en-ID" sz="1200" cap="none" dirty="0" err="1"/>
              <a:t>kartu</a:t>
            </a:r>
            <a:r>
              <a:rPr lang="en-ID" sz="1200" cap="none" dirty="0"/>
              <a:t> </a:t>
            </a:r>
            <a:r>
              <a:rPr lang="en-ID" sz="1200" cap="none" dirty="0" err="1"/>
              <a:t>tersembunyi</a:t>
            </a:r>
            <a:r>
              <a:rPr lang="en-ID" sz="1200" cap="none" dirty="0"/>
              <a:t>. </a:t>
            </a:r>
            <a:r>
              <a:rPr lang="en-ID" sz="1200" cap="none" dirty="0" err="1"/>
              <a:t>Kartu</a:t>
            </a:r>
            <a:r>
              <a:rPr lang="en-ID" sz="1200" cap="none" dirty="0"/>
              <a:t> </a:t>
            </a:r>
            <a:r>
              <a:rPr lang="en-ID" sz="1200" cap="none" dirty="0" err="1"/>
              <a:t>hanya</a:t>
            </a:r>
            <a:r>
              <a:rPr lang="en-ID" sz="1200" cap="none" dirty="0"/>
              <a:t> </a:t>
            </a:r>
            <a:r>
              <a:rPr lang="en-ID" sz="1200" cap="none" dirty="0" err="1"/>
              <a:t>terungkap</a:t>
            </a:r>
            <a:r>
              <a:rPr lang="en-ID" sz="1200" cap="none" dirty="0"/>
              <a:t> </a:t>
            </a:r>
            <a:r>
              <a:rPr lang="en-ID" sz="1200" cap="none" dirty="0" err="1"/>
              <a:t>saat</a:t>
            </a:r>
            <a:r>
              <a:rPr lang="en-ID" sz="1200" cap="none" dirty="0"/>
              <a:t> </a:t>
            </a:r>
            <a:r>
              <a:rPr lang="en-ID" sz="1200" cap="none" dirty="0" err="1"/>
              <a:t>pemain</a:t>
            </a:r>
            <a:r>
              <a:rPr lang="en-ID" sz="1200" cap="none" dirty="0"/>
              <a:t> </a:t>
            </a:r>
            <a:r>
              <a:rPr lang="en-ID" sz="1200" cap="none" dirty="0" err="1"/>
              <a:t>memutuskan</a:t>
            </a:r>
            <a:r>
              <a:rPr lang="en-ID" sz="1200" cap="none" dirty="0"/>
              <a:t> </a:t>
            </a:r>
            <a:r>
              <a:rPr lang="en-ID" sz="1200" cap="none" dirty="0" err="1"/>
              <a:t>untuk</a:t>
            </a:r>
            <a:r>
              <a:rPr lang="en-ID" sz="1200" cap="none" dirty="0"/>
              <a:t> </a:t>
            </a:r>
            <a:r>
              <a:rPr lang="en-ID" sz="1200" cap="none" dirty="0" err="1"/>
              <a:t>berhenti</a:t>
            </a:r>
            <a:r>
              <a:rPr lang="en-ID" sz="1200" cap="none" dirty="0"/>
              <a:t>. </a:t>
            </a:r>
            <a:r>
              <a:rPr lang="en-ID" sz="1200" cap="none" dirty="0" err="1"/>
              <a:t>kontrol</a:t>
            </a:r>
            <a:r>
              <a:rPr lang="en-ID" sz="1200" cap="none" dirty="0"/>
              <a:t> </a:t>
            </a:r>
            <a:r>
              <a:rPr lang="en-ID" sz="1200" cap="none" dirty="0" err="1"/>
              <a:t>permainan</a:t>
            </a:r>
            <a:r>
              <a:rPr lang="en-ID" sz="1200" cap="none" dirty="0"/>
              <a:t> </a:t>
            </a:r>
            <a:r>
              <a:rPr lang="en-ID" sz="1200" cap="none" dirty="0" err="1"/>
              <a:t>melibatkan</a:t>
            </a:r>
            <a:r>
              <a:rPr lang="en-ID" sz="1200" cap="none" dirty="0"/>
              <a:t> </a:t>
            </a:r>
            <a:r>
              <a:rPr lang="en-ID" sz="1200" cap="none" dirty="0" err="1"/>
              <a:t>tombol</a:t>
            </a:r>
            <a:r>
              <a:rPr lang="en-ID" sz="1200" cap="none" dirty="0"/>
              <a:t> take (</a:t>
            </a:r>
            <a:r>
              <a:rPr lang="en-ID" sz="1200" cap="none" dirty="0" err="1"/>
              <a:t>mengambil</a:t>
            </a:r>
            <a:r>
              <a:rPr lang="en-ID" sz="1200" cap="none" dirty="0"/>
              <a:t> </a:t>
            </a:r>
            <a:r>
              <a:rPr lang="en-ID" sz="1200" cap="none" dirty="0" err="1"/>
              <a:t>kartu</a:t>
            </a:r>
            <a:r>
              <a:rPr lang="en-ID" sz="1200" cap="none" dirty="0"/>
              <a:t>), start (</a:t>
            </a:r>
            <a:r>
              <a:rPr lang="en-ID" sz="1200" cap="none" dirty="0" err="1"/>
              <a:t>memulai</a:t>
            </a:r>
            <a:r>
              <a:rPr lang="en-ID" sz="1200" cap="none" dirty="0"/>
              <a:t> </a:t>
            </a:r>
            <a:r>
              <a:rPr lang="en-ID" sz="1200" cap="none" dirty="0" err="1"/>
              <a:t>permainan</a:t>
            </a:r>
            <a:r>
              <a:rPr lang="en-ID" sz="1200" cap="none" dirty="0"/>
              <a:t>), dan replay (</a:t>
            </a:r>
            <a:r>
              <a:rPr lang="en-ID" sz="1200" cap="none" dirty="0" err="1"/>
              <a:t>mengulang</a:t>
            </a:r>
            <a:r>
              <a:rPr lang="en-ID" sz="1200" cap="none" dirty="0"/>
              <a:t> </a:t>
            </a:r>
            <a:r>
              <a:rPr lang="en-ID" sz="1200" cap="none" dirty="0" err="1"/>
              <a:t>putaran</a:t>
            </a:r>
            <a:r>
              <a:rPr lang="en-ID" sz="1200" cap="none" dirty="0"/>
              <a:t> </a:t>
            </a:r>
            <a:r>
              <a:rPr lang="en-ID" sz="1200" cap="none" dirty="0" err="1"/>
              <a:t>baru</a:t>
            </a:r>
            <a:r>
              <a:rPr lang="en-ID" sz="1200" cap="none" dirty="0"/>
              <a:t>). </a:t>
            </a:r>
            <a:r>
              <a:rPr lang="en-ID" sz="1200" cap="none" dirty="0" err="1"/>
              <a:t>penanganan</a:t>
            </a:r>
            <a:r>
              <a:rPr lang="en-ID" sz="1200" cap="none" dirty="0"/>
              <a:t> </a:t>
            </a:r>
            <a:r>
              <a:rPr lang="en-ID" sz="1200" cap="none" dirty="0" err="1"/>
              <a:t>kartu</a:t>
            </a:r>
            <a:r>
              <a:rPr lang="en-ID" sz="1200" cap="none" dirty="0"/>
              <a:t> as </a:t>
            </a:r>
            <a:r>
              <a:rPr lang="en-ID" sz="1200" cap="none" dirty="0" err="1"/>
              <a:t>dilakukan</a:t>
            </a:r>
            <a:r>
              <a:rPr lang="en-ID" sz="1200" cap="none" dirty="0"/>
              <a:t> agar </a:t>
            </a:r>
            <a:r>
              <a:rPr lang="en-ID" sz="1200" cap="none" dirty="0" err="1"/>
              <a:t>perhitungannya</a:t>
            </a:r>
            <a:r>
              <a:rPr lang="en-ID" sz="1200" cap="none" dirty="0"/>
              <a:t> </a:t>
            </a:r>
            <a:r>
              <a:rPr lang="en-ID" sz="1200" cap="none" dirty="0" err="1"/>
              <a:t>tepat</a:t>
            </a:r>
            <a:r>
              <a:rPr lang="en-ID" sz="1200" cap="none" dirty="0"/>
              <a:t> </a:t>
            </a:r>
            <a:r>
              <a:rPr lang="en-ID" sz="1200" cap="none" dirty="0" err="1"/>
              <a:t>untuk</a:t>
            </a:r>
            <a:r>
              <a:rPr lang="en-ID" sz="1200" cap="none" dirty="0"/>
              <a:t> </a:t>
            </a:r>
            <a:r>
              <a:rPr lang="en-ID" sz="1200" cap="none" dirty="0" err="1"/>
              <a:t>mencegah</a:t>
            </a:r>
            <a:r>
              <a:rPr lang="en-ID" sz="1200" cap="none" dirty="0"/>
              <a:t> </a:t>
            </a:r>
            <a:r>
              <a:rPr lang="en-ID" sz="1200" cap="none" dirty="0" err="1"/>
              <a:t>pemain</a:t>
            </a:r>
            <a:r>
              <a:rPr lang="en-ID" sz="1200" cap="none" dirty="0"/>
              <a:t> </a:t>
            </a:r>
            <a:r>
              <a:rPr lang="en-ID" sz="1200" cap="none" dirty="0" err="1"/>
              <a:t>atau</a:t>
            </a:r>
            <a:r>
              <a:rPr lang="en-ID" sz="1200" cap="none" dirty="0"/>
              <a:t> dealer </a:t>
            </a:r>
            <a:r>
              <a:rPr lang="en-ID" sz="1200" cap="none" dirty="0" err="1"/>
              <a:t>melebihi</a:t>
            </a:r>
            <a:r>
              <a:rPr lang="en-ID" sz="1200" cap="none" dirty="0"/>
              <a:t> total 21. program </a:t>
            </a:r>
            <a:r>
              <a:rPr lang="en-ID" sz="1200" cap="none" dirty="0" err="1"/>
              <a:t>ini</a:t>
            </a:r>
            <a:r>
              <a:rPr lang="en-ID" sz="1200" cap="none" dirty="0"/>
              <a:t> </a:t>
            </a:r>
            <a:r>
              <a:rPr lang="en-ID" sz="1200" cap="none" dirty="0" err="1"/>
              <a:t>telah</a:t>
            </a:r>
            <a:r>
              <a:rPr lang="en-ID" sz="1200" cap="none" dirty="0"/>
              <a:t> </a:t>
            </a:r>
            <a:r>
              <a:rPr lang="en-ID" sz="1200" cap="none" dirty="0" err="1"/>
              <a:t>diperkaya</a:t>
            </a:r>
            <a:r>
              <a:rPr lang="en-ID" sz="1200" cap="none" dirty="0"/>
              <a:t> </a:t>
            </a:r>
            <a:r>
              <a:rPr lang="en-ID" sz="1200" cap="none" dirty="0" err="1"/>
              <a:t>dengan</a:t>
            </a:r>
            <a:r>
              <a:rPr lang="en-ID" sz="1200" cap="none" dirty="0"/>
              <a:t> </a:t>
            </a:r>
            <a:r>
              <a:rPr lang="en-ID" sz="1200" cap="none" dirty="0" err="1"/>
              <a:t>fitur</a:t>
            </a:r>
            <a:r>
              <a:rPr lang="en-ID" sz="1200" cap="none" dirty="0"/>
              <a:t> </a:t>
            </a:r>
            <a:r>
              <a:rPr lang="en-ID" sz="1200" cap="none" dirty="0" err="1"/>
              <a:t>pelacakan</a:t>
            </a:r>
            <a:r>
              <a:rPr lang="en-ID" sz="1200" cap="none" dirty="0"/>
              <a:t> </a:t>
            </a:r>
            <a:r>
              <a:rPr lang="en-ID" sz="1200" cap="none" dirty="0" err="1"/>
              <a:t>skor</a:t>
            </a:r>
            <a:r>
              <a:rPr lang="en-ID" sz="1200" cap="none" dirty="0"/>
              <a:t> dan </a:t>
            </a:r>
            <a:r>
              <a:rPr lang="en-ID" sz="1200" cap="none" dirty="0" err="1"/>
              <a:t>jumlah</a:t>
            </a:r>
            <a:r>
              <a:rPr lang="en-ID" sz="1200" cap="none" dirty="0"/>
              <a:t> </a:t>
            </a:r>
            <a:r>
              <a:rPr lang="en-ID" sz="1200" cap="none" dirty="0" err="1"/>
              <a:t>kemenangan</a:t>
            </a:r>
            <a:endParaRPr lang="en-ID" sz="1200" b="1" dirty="0"/>
          </a:p>
        </p:txBody>
      </p:sp>
      <p:pic>
        <p:nvPicPr>
          <p:cNvPr id="5" name="Picture 4">
            <a:extLst>
              <a:ext uri="{FF2B5EF4-FFF2-40B4-BE49-F238E27FC236}">
                <a16:creationId xmlns:a16="http://schemas.microsoft.com/office/drawing/2014/main" id="{0115F34F-761D-D2D3-6147-CE7874CCDA41}"/>
              </a:ext>
            </a:extLst>
          </p:cNvPr>
          <p:cNvPicPr>
            <a:picLocks noChangeAspect="1"/>
          </p:cNvPicPr>
          <p:nvPr/>
        </p:nvPicPr>
        <p:blipFill>
          <a:blip r:embed="rId2"/>
          <a:stretch>
            <a:fillRect/>
          </a:stretch>
        </p:blipFill>
        <p:spPr>
          <a:xfrm>
            <a:off x="113013" y="552179"/>
            <a:ext cx="4550428" cy="4540144"/>
          </a:xfrm>
          <a:prstGeom prst="rect">
            <a:avLst/>
          </a:prstGeom>
        </p:spPr>
      </p:pic>
    </p:spTree>
    <p:extLst>
      <p:ext uri="{BB962C8B-B14F-4D97-AF65-F5344CB8AC3E}">
        <p14:creationId xmlns:p14="http://schemas.microsoft.com/office/powerpoint/2010/main" val="1642520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D0FE5-B2D3-56E6-9CF7-4AFF72AC4E54}"/>
              </a:ext>
            </a:extLst>
          </p:cNvPr>
          <p:cNvSpPr>
            <a:spLocks noGrp="1"/>
          </p:cNvSpPr>
          <p:nvPr>
            <p:ph type="title"/>
          </p:nvPr>
        </p:nvSpPr>
        <p:spPr/>
        <p:txBody>
          <a:bodyPr/>
          <a:lstStyle/>
          <a:p>
            <a:r>
              <a:rPr lang="en-US" dirty="0"/>
              <a:t>							Fitur </a:t>
            </a:r>
            <a:r>
              <a:rPr lang="en-US" dirty="0" err="1"/>
              <a:t>aplikasi</a:t>
            </a:r>
            <a:endParaRPr lang="en-ID" dirty="0"/>
          </a:p>
        </p:txBody>
      </p:sp>
      <p:sp>
        <p:nvSpPr>
          <p:cNvPr id="3" name="Content Placeholder 2">
            <a:extLst>
              <a:ext uri="{FF2B5EF4-FFF2-40B4-BE49-F238E27FC236}">
                <a16:creationId xmlns:a16="http://schemas.microsoft.com/office/drawing/2014/main" id="{8A3DD613-BC04-45BD-911C-29427E51B3AD}"/>
              </a:ext>
            </a:extLst>
          </p:cNvPr>
          <p:cNvSpPr>
            <a:spLocks noGrp="1"/>
          </p:cNvSpPr>
          <p:nvPr>
            <p:ph idx="1"/>
          </p:nvPr>
        </p:nvSpPr>
        <p:spPr/>
        <p:txBody>
          <a:bodyPr/>
          <a:lstStyle/>
          <a:p>
            <a:r>
              <a:rPr lang="en-US" dirty="0"/>
              <a:t>1.  take</a:t>
            </a:r>
          </a:p>
          <a:p>
            <a:pPr lvl="1"/>
            <a:r>
              <a:rPr lang="en-US" dirty="0" err="1"/>
              <a:t>Untuk</a:t>
            </a:r>
            <a:r>
              <a:rPr lang="en-US" dirty="0"/>
              <a:t> </a:t>
            </a:r>
            <a:r>
              <a:rPr lang="en-US" dirty="0" err="1"/>
              <a:t>mengambil</a:t>
            </a:r>
            <a:r>
              <a:rPr lang="en-US" dirty="0"/>
              <a:t> </a:t>
            </a:r>
            <a:r>
              <a:rPr lang="en-US" dirty="0" err="1"/>
              <a:t>kartu</a:t>
            </a:r>
            <a:r>
              <a:rPr lang="en-US" dirty="0"/>
              <a:t> </a:t>
            </a:r>
            <a:r>
              <a:rPr lang="en-US" dirty="0" err="1"/>
              <a:t>atau</a:t>
            </a:r>
            <a:r>
              <a:rPr lang="en-US" dirty="0"/>
              <a:t> </a:t>
            </a:r>
            <a:r>
              <a:rPr lang="en-US" dirty="0" err="1"/>
              <a:t>menambah</a:t>
            </a:r>
            <a:r>
              <a:rPr lang="en-US" dirty="0"/>
              <a:t> </a:t>
            </a:r>
            <a:r>
              <a:rPr lang="en-US" dirty="0" err="1"/>
              <a:t>kartu</a:t>
            </a:r>
            <a:endParaRPr lang="en-US" dirty="0"/>
          </a:p>
          <a:p>
            <a:r>
              <a:rPr lang="en-US" dirty="0"/>
              <a:t>2. start</a:t>
            </a:r>
          </a:p>
          <a:p>
            <a:pPr lvl="1"/>
            <a:r>
              <a:rPr lang="en-US" dirty="0" err="1"/>
              <a:t>Untuk</a:t>
            </a:r>
            <a:r>
              <a:rPr lang="en-US" dirty="0"/>
              <a:t> </a:t>
            </a:r>
            <a:r>
              <a:rPr lang="en-US" dirty="0" err="1"/>
              <a:t>memulai</a:t>
            </a:r>
            <a:r>
              <a:rPr lang="en-US" dirty="0"/>
              <a:t> </a:t>
            </a:r>
            <a:r>
              <a:rPr lang="en-US" dirty="0" err="1"/>
              <a:t>aplikasi</a:t>
            </a:r>
            <a:r>
              <a:rPr lang="en-US" dirty="0"/>
              <a:t> Ketika </a:t>
            </a:r>
            <a:r>
              <a:rPr lang="en-US" dirty="0" err="1"/>
              <a:t>sudah</a:t>
            </a:r>
            <a:r>
              <a:rPr lang="en-US" dirty="0"/>
              <a:t> </a:t>
            </a:r>
            <a:r>
              <a:rPr lang="en-US" dirty="0" err="1"/>
              <a:t>yakin</a:t>
            </a:r>
            <a:r>
              <a:rPr lang="en-US" dirty="0"/>
              <a:t> </a:t>
            </a:r>
            <a:r>
              <a:rPr lang="en-US" dirty="0" err="1"/>
              <a:t>dengan</a:t>
            </a:r>
            <a:r>
              <a:rPr lang="en-US" dirty="0"/>
              <a:t> </a:t>
            </a:r>
            <a:r>
              <a:rPr lang="en-US" dirty="0" err="1"/>
              <a:t>kartu</a:t>
            </a:r>
            <a:r>
              <a:rPr lang="en-US" dirty="0"/>
              <a:t> yang </a:t>
            </a:r>
            <a:r>
              <a:rPr lang="en-US" dirty="0" err="1"/>
              <a:t>dimiliki</a:t>
            </a:r>
            <a:endParaRPr lang="en-US" dirty="0"/>
          </a:p>
          <a:p>
            <a:r>
              <a:rPr lang="en-US" dirty="0"/>
              <a:t>3.replay</a:t>
            </a:r>
          </a:p>
          <a:p>
            <a:pPr lvl="1"/>
            <a:r>
              <a:rPr lang="en-US" dirty="0" err="1"/>
              <a:t>Untuk</a:t>
            </a:r>
            <a:r>
              <a:rPr lang="en-US" dirty="0"/>
              <a:t> </a:t>
            </a:r>
            <a:r>
              <a:rPr lang="en-US" dirty="0" err="1"/>
              <a:t>mengulang</a:t>
            </a:r>
            <a:r>
              <a:rPr lang="en-US" dirty="0"/>
              <a:t> </a:t>
            </a:r>
            <a:r>
              <a:rPr lang="en-US" dirty="0" err="1"/>
              <a:t>permainan</a:t>
            </a:r>
            <a:r>
              <a:rPr lang="en-US" dirty="0"/>
              <a:t> Ketika </a:t>
            </a:r>
            <a:r>
              <a:rPr lang="en-US" dirty="0" err="1"/>
              <a:t>sudah</a:t>
            </a:r>
            <a:r>
              <a:rPr lang="en-US" dirty="0"/>
              <a:t> </a:t>
            </a:r>
            <a:r>
              <a:rPr lang="en-US" dirty="0" err="1"/>
              <a:t>menang</a:t>
            </a:r>
            <a:r>
              <a:rPr lang="en-US" dirty="0"/>
              <a:t>/</a:t>
            </a:r>
            <a:r>
              <a:rPr lang="en-US" dirty="0" err="1"/>
              <a:t>kalah</a:t>
            </a:r>
            <a:endParaRPr lang="en-US" dirty="0"/>
          </a:p>
          <a:p>
            <a:r>
              <a:rPr lang="en-ID" dirty="0"/>
              <a:t>4. wins</a:t>
            </a:r>
          </a:p>
          <a:p>
            <a:pPr lvl="1"/>
            <a:r>
              <a:rPr lang="en-ID" dirty="0" err="1"/>
              <a:t>Untuk</a:t>
            </a:r>
            <a:r>
              <a:rPr lang="en-ID" dirty="0"/>
              <a:t> </a:t>
            </a:r>
            <a:r>
              <a:rPr lang="en-ID" dirty="0" err="1"/>
              <a:t>melihat</a:t>
            </a:r>
            <a:r>
              <a:rPr lang="en-ID" dirty="0"/>
              <a:t> </a:t>
            </a:r>
            <a:r>
              <a:rPr lang="en-ID" dirty="0" err="1"/>
              <a:t>berapa</a:t>
            </a:r>
            <a:r>
              <a:rPr lang="en-ID" dirty="0"/>
              <a:t> </a:t>
            </a:r>
            <a:r>
              <a:rPr lang="en-ID" dirty="0" err="1"/>
              <a:t>banyak</a:t>
            </a:r>
            <a:r>
              <a:rPr lang="en-ID" dirty="0"/>
              <a:t> </a:t>
            </a:r>
            <a:r>
              <a:rPr lang="en-ID" dirty="0" err="1"/>
              <a:t>kemenangan</a:t>
            </a:r>
            <a:r>
              <a:rPr lang="en-ID" dirty="0"/>
              <a:t> yang di </a:t>
            </a:r>
            <a:r>
              <a:rPr lang="en-ID" dirty="0" err="1"/>
              <a:t>peroleh</a:t>
            </a:r>
            <a:endParaRPr lang="en-ID" dirty="0"/>
          </a:p>
        </p:txBody>
      </p:sp>
    </p:spTree>
    <p:extLst>
      <p:ext uri="{BB962C8B-B14F-4D97-AF65-F5344CB8AC3E}">
        <p14:creationId xmlns:p14="http://schemas.microsoft.com/office/powerpoint/2010/main" val="1034564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4809DE-78FE-311C-61A5-A11F9422D616}"/>
              </a:ext>
            </a:extLst>
          </p:cNvPr>
          <p:cNvSpPr>
            <a:spLocks noGrp="1"/>
          </p:cNvSpPr>
          <p:nvPr>
            <p:ph idx="1"/>
          </p:nvPr>
        </p:nvSpPr>
        <p:spPr>
          <a:xfrm>
            <a:off x="7281166" y="2471926"/>
            <a:ext cx="3657474" cy="1914145"/>
          </a:xfrm>
        </p:spPr>
        <p:txBody>
          <a:bodyPr/>
          <a:lstStyle/>
          <a:p>
            <a:r>
              <a:rPr lang="en-US" dirty="0">
                <a:solidFill>
                  <a:schemeClr val="accent1">
                    <a:lumMod val="40000"/>
                    <a:lumOff val="60000"/>
                  </a:schemeClr>
                </a:solidFill>
              </a:rPr>
              <a:t>ALUR KERJA</a:t>
            </a:r>
            <a:endParaRPr lang="en-ID" dirty="0">
              <a:solidFill>
                <a:schemeClr val="accent1">
                  <a:lumMod val="40000"/>
                  <a:lumOff val="60000"/>
                </a:schemeClr>
              </a:solidFill>
            </a:endParaRPr>
          </a:p>
        </p:txBody>
      </p:sp>
      <p:pic>
        <p:nvPicPr>
          <p:cNvPr id="4" name="Picture 3">
            <a:extLst>
              <a:ext uri="{FF2B5EF4-FFF2-40B4-BE49-F238E27FC236}">
                <a16:creationId xmlns:a16="http://schemas.microsoft.com/office/drawing/2014/main" id="{7186939C-848B-B547-BC99-D9AC0556DE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93596" y="632777"/>
            <a:ext cx="3317240" cy="5592445"/>
          </a:xfrm>
          <a:prstGeom prst="rect">
            <a:avLst/>
          </a:prstGeom>
          <a:noFill/>
          <a:ln>
            <a:noFill/>
          </a:ln>
        </p:spPr>
      </p:pic>
    </p:spTree>
    <p:extLst>
      <p:ext uri="{BB962C8B-B14F-4D97-AF65-F5344CB8AC3E}">
        <p14:creationId xmlns:p14="http://schemas.microsoft.com/office/powerpoint/2010/main" val="790397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EB85-2E4C-B401-557E-08174600F423}"/>
              </a:ext>
            </a:extLst>
          </p:cNvPr>
          <p:cNvSpPr>
            <a:spLocks noGrp="1"/>
          </p:cNvSpPr>
          <p:nvPr>
            <p:ph type="title"/>
          </p:nvPr>
        </p:nvSpPr>
        <p:spPr>
          <a:xfrm>
            <a:off x="6464808" y="2538433"/>
            <a:ext cx="4370706" cy="1456267"/>
          </a:xfrm>
        </p:spPr>
        <p:txBody>
          <a:bodyPr>
            <a:normAutofit/>
          </a:bodyPr>
          <a:lstStyle/>
          <a:p>
            <a:r>
              <a:rPr lang="en-US" sz="3200" dirty="0">
                <a:solidFill>
                  <a:schemeClr val="tx1">
                    <a:lumMod val="65000"/>
                  </a:schemeClr>
                </a:solidFill>
              </a:rPr>
              <a:t>Class diagram</a:t>
            </a:r>
            <a:endParaRPr lang="en-ID" sz="3200" dirty="0">
              <a:solidFill>
                <a:schemeClr val="tx1">
                  <a:lumMod val="65000"/>
                </a:schemeClr>
              </a:solidFill>
            </a:endParaRPr>
          </a:p>
        </p:txBody>
      </p:sp>
      <p:pic>
        <p:nvPicPr>
          <p:cNvPr id="4" name="Picture 3">
            <a:extLst>
              <a:ext uri="{FF2B5EF4-FFF2-40B4-BE49-F238E27FC236}">
                <a16:creationId xmlns:a16="http://schemas.microsoft.com/office/drawing/2014/main" id="{610E7747-E72F-46E3-0D25-727019D0B445}"/>
              </a:ext>
            </a:extLst>
          </p:cNvPr>
          <p:cNvPicPr>
            <a:picLocks noChangeAspect="1"/>
          </p:cNvPicPr>
          <p:nvPr/>
        </p:nvPicPr>
        <p:blipFill>
          <a:blip r:embed="rId2"/>
          <a:stretch>
            <a:fillRect/>
          </a:stretch>
        </p:blipFill>
        <p:spPr>
          <a:xfrm>
            <a:off x="364490" y="609600"/>
            <a:ext cx="5731510" cy="5313934"/>
          </a:xfrm>
          <a:prstGeom prst="rect">
            <a:avLst/>
          </a:prstGeom>
        </p:spPr>
      </p:pic>
    </p:spTree>
    <p:extLst>
      <p:ext uri="{BB962C8B-B14F-4D97-AF65-F5344CB8AC3E}">
        <p14:creationId xmlns:p14="http://schemas.microsoft.com/office/powerpoint/2010/main" val="3396899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5BD-72DB-F8D1-7D63-F03D61205658}"/>
              </a:ext>
            </a:extLst>
          </p:cNvPr>
          <p:cNvSpPr>
            <a:spLocks noGrp="1"/>
          </p:cNvSpPr>
          <p:nvPr>
            <p:ph type="title"/>
          </p:nvPr>
        </p:nvSpPr>
        <p:spPr>
          <a:xfrm>
            <a:off x="429769" y="-207773"/>
            <a:ext cx="10131425" cy="1456267"/>
          </a:xfrm>
        </p:spPr>
        <p:txBody>
          <a:bodyPr/>
          <a:lstStyle/>
          <a:p>
            <a:r>
              <a:rPr lang="en-US" dirty="0" err="1">
                <a:solidFill>
                  <a:schemeClr val="accent5">
                    <a:lumMod val="75000"/>
                  </a:schemeClr>
                </a:solidFill>
              </a:rPr>
              <a:t>Rancangan</a:t>
            </a:r>
            <a:r>
              <a:rPr lang="en-US" dirty="0">
                <a:solidFill>
                  <a:schemeClr val="accent5">
                    <a:lumMod val="75000"/>
                  </a:schemeClr>
                </a:solidFill>
              </a:rPr>
              <a:t> </a:t>
            </a:r>
            <a:r>
              <a:rPr lang="en-US" dirty="0" err="1">
                <a:solidFill>
                  <a:schemeClr val="accent5">
                    <a:lumMod val="75000"/>
                  </a:schemeClr>
                </a:solidFill>
              </a:rPr>
              <a:t>antar</a:t>
            </a:r>
            <a:r>
              <a:rPr lang="en-US" dirty="0">
                <a:solidFill>
                  <a:schemeClr val="accent5">
                    <a:lumMod val="75000"/>
                  </a:schemeClr>
                </a:solidFill>
              </a:rPr>
              <a:t> </a:t>
            </a:r>
            <a:r>
              <a:rPr lang="en-US" dirty="0" err="1">
                <a:solidFill>
                  <a:schemeClr val="accent5">
                    <a:lumMod val="75000"/>
                  </a:schemeClr>
                </a:solidFill>
              </a:rPr>
              <a:t>muka</a:t>
            </a:r>
            <a:endParaRPr lang="en-ID" dirty="0">
              <a:solidFill>
                <a:schemeClr val="accent5">
                  <a:lumMod val="75000"/>
                </a:schemeClr>
              </a:solidFill>
            </a:endParaRPr>
          </a:p>
        </p:txBody>
      </p:sp>
      <p:pic>
        <p:nvPicPr>
          <p:cNvPr id="5" name="Picture 4">
            <a:extLst>
              <a:ext uri="{FF2B5EF4-FFF2-40B4-BE49-F238E27FC236}">
                <a16:creationId xmlns:a16="http://schemas.microsoft.com/office/drawing/2014/main" id="{AB02D553-59CE-CFB7-1074-6D5A65EB3B37}"/>
              </a:ext>
            </a:extLst>
          </p:cNvPr>
          <p:cNvPicPr>
            <a:picLocks noChangeAspect="1"/>
          </p:cNvPicPr>
          <p:nvPr/>
        </p:nvPicPr>
        <p:blipFill>
          <a:blip r:embed="rId2"/>
          <a:stretch>
            <a:fillRect/>
          </a:stretch>
        </p:blipFill>
        <p:spPr>
          <a:xfrm>
            <a:off x="145533" y="1349078"/>
            <a:ext cx="2257069" cy="2497335"/>
          </a:xfrm>
          <a:prstGeom prst="rect">
            <a:avLst/>
          </a:prstGeom>
        </p:spPr>
      </p:pic>
      <p:pic>
        <p:nvPicPr>
          <p:cNvPr id="7" name="Picture 6">
            <a:extLst>
              <a:ext uri="{FF2B5EF4-FFF2-40B4-BE49-F238E27FC236}">
                <a16:creationId xmlns:a16="http://schemas.microsoft.com/office/drawing/2014/main" id="{4A5384DF-58FF-E2E7-AF02-E74E4362CE2B}"/>
              </a:ext>
            </a:extLst>
          </p:cNvPr>
          <p:cNvPicPr>
            <a:picLocks noChangeAspect="1"/>
          </p:cNvPicPr>
          <p:nvPr/>
        </p:nvPicPr>
        <p:blipFill>
          <a:blip r:embed="rId3"/>
          <a:stretch>
            <a:fillRect/>
          </a:stretch>
        </p:blipFill>
        <p:spPr>
          <a:xfrm>
            <a:off x="2883249" y="1878753"/>
            <a:ext cx="2430807" cy="2501675"/>
          </a:xfrm>
          <a:prstGeom prst="rect">
            <a:avLst/>
          </a:prstGeom>
        </p:spPr>
      </p:pic>
      <p:pic>
        <p:nvPicPr>
          <p:cNvPr id="9" name="Picture 8">
            <a:extLst>
              <a:ext uri="{FF2B5EF4-FFF2-40B4-BE49-F238E27FC236}">
                <a16:creationId xmlns:a16="http://schemas.microsoft.com/office/drawing/2014/main" id="{01EE9E2A-A30F-4A81-FA25-6BD7DDB5127E}"/>
              </a:ext>
            </a:extLst>
          </p:cNvPr>
          <p:cNvPicPr>
            <a:picLocks noChangeAspect="1"/>
          </p:cNvPicPr>
          <p:nvPr/>
        </p:nvPicPr>
        <p:blipFill>
          <a:blip r:embed="rId4"/>
          <a:stretch>
            <a:fillRect/>
          </a:stretch>
        </p:blipFill>
        <p:spPr>
          <a:xfrm>
            <a:off x="5743931" y="2683426"/>
            <a:ext cx="2430807" cy="2528712"/>
          </a:xfrm>
          <a:prstGeom prst="rect">
            <a:avLst/>
          </a:prstGeom>
        </p:spPr>
      </p:pic>
      <p:sp>
        <p:nvSpPr>
          <p:cNvPr id="13" name="Title 1">
            <a:extLst>
              <a:ext uri="{FF2B5EF4-FFF2-40B4-BE49-F238E27FC236}">
                <a16:creationId xmlns:a16="http://schemas.microsoft.com/office/drawing/2014/main" id="{CA5A90B8-D2C4-F013-0A70-017D9DC0758A}"/>
              </a:ext>
            </a:extLst>
          </p:cNvPr>
          <p:cNvSpPr txBox="1">
            <a:spLocks/>
          </p:cNvSpPr>
          <p:nvPr/>
        </p:nvSpPr>
        <p:spPr>
          <a:xfrm>
            <a:off x="145533" y="1187116"/>
            <a:ext cx="4575047" cy="170967"/>
          </a:xfrm>
          <a:prstGeom prst="rect">
            <a:avLst/>
          </a:prstGeom>
          <a:effectLst/>
        </p:spPr>
        <p:txBody>
          <a:bodyPr vert="horz" lIns="91440" tIns="45720" rIns="91440" bIns="45720" rtlCol="0" anchor="ctr">
            <a:normAutofit fontScale="2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accent2">
                    <a:lumMod val="40000"/>
                    <a:lumOff val="60000"/>
                  </a:schemeClr>
                </a:solidFill>
              </a:rPr>
              <a:t>1. </a:t>
            </a:r>
            <a:r>
              <a:rPr lang="en-US" cap="none" dirty="0" err="1">
                <a:solidFill>
                  <a:schemeClr val="accent2">
                    <a:lumMod val="40000"/>
                    <a:lumOff val="60000"/>
                  </a:schemeClr>
                </a:solidFill>
              </a:rPr>
              <a:t>Tampilan</a:t>
            </a:r>
            <a:r>
              <a:rPr lang="en-US" cap="none" dirty="0">
                <a:solidFill>
                  <a:schemeClr val="accent2">
                    <a:lumMod val="40000"/>
                    <a:lumOff val="60000"/>
                  </a:schemeClr>
                </a:solidFill>
              </a:rPr>
              <a:t> </a:t>
            </a:r>
            <a:r>
              <a:rPr lang="en-US" cap="none" dirty="0" err="1">
                <a:solidFill>
                  <a:schemeClr val="accent2">
                    <a:lumMod val="40000"/>
                    <a:lumOff val="60000"/>
                  </a:schemeClr>
                </a:solidFill>
              </a:rPr>
              <a:t>awal</a:t>
            </a:r>
            <a:endParaRPr lang="en-ID" dirty="0">
              <a:solidFill>
                <a:schemeClr val="accent2">
                  <a:lumMod val="40000"/>
                  <a:lumOff val="60000"/>
                </a:schemeClr>
              </a:solidFill>
            </a:endParaRPr>
          </a:p>
        </p:txBody>
      </p:sp>
      <p:sp>
        <p:nvSpPr>
          <p:cNvPr id="14" name="Title 1">
            <a:extLst>
              <a:ext uri="{FF2B5EF4-FFF2-40B4-BE49-F238E27FC236}">
                <a16:creationId xmlns:a16="http://schemas.microsoft.com/office/drawing/2014/main" id="{F50206BD-E247-464E-AAA7-0BE626224CCD}"/>
              </a:ext>
            </a:extLst>
          </p:cNvPr>
          <p:cNvSpPr txBox="1">
            <a:spLocks/>
          </p:cNvSpPr>
          <p:nvPr/>
        </p:nvSpPr>
        <p:spPr>
          <a:xfrm>
            <a:off x="2883249" y="1707786"/>
            <a:ext cx="4575047" cy="170967"/>
          </a:xfrm>
          <a:prstGeom prst="rect">
            <a:avLst/>
          </a:prstGeom>
          <a:effectLst/>
        </p:spPr>
        <p:txBody>
          <a:bodyPr vert="horz" lIns="91440" tIns="45720" rIns="91440" bIns="45720" rtlCol="0" anchor="ctr">
            <a:normAutofit fontScale="2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accent2">
                    <a:lumMod val="40000"/>
                    <a:lumOff val="60000"/>
                  </a:schemeClr>
                </a:solidFill>
              </a:rPr>
              <a:t>2.</a:t>
            </a:r>
            <a:r>
              <a:rPr lang="en-US" cap="none" dirty="0">
                <a:solidFill>
                  <a:schemeClr val="accent2">
                    <a:lumMod val="40000"/>
                    <a:lumOff val="60000"/>
                  </a:schemeClr>
                </a:solidFill>
              </a:rPr>
              <a:t>Tampilan Ketika di </a:t>
            </a:r>
            <a:r>
              <a:rPr lang="en-US" cap="none" dirty="0" err="1">
                <a:solidFill>
                  <a:schemeClr val="accent2">
                    <a:lumMod val="40000"/>
                    <a:lumOff val="60000"/>
                  </a:schemeClr>
                </a:solidFill>
              </a:rPr>
              <a:t>klik</a:t>
            </a:r>
            <a:r>
              <a:rPr lang="en-US" cap="none" dirty="0">
                <a:solidFill>
                  <a:schemeClr val="accent2">
                    <a:lumMod val="40000"/>
                    <a:lumOff val="60000"/>
                  </a:schemeClr>
                </a:solidFill>
              </a:rPr>
              <a:t> “HIT”</a:t>
            </a:r>
            <a:endParaRPr lang="en-ID" dirty="0">
              <a:solidFill>
                <a:schemeClr val="accent2">
                  <a:lumMod val="40000"/>
                  <a:lumOff val="60000"/>
                </a:schemeClr>
              </a:solidFill>
            </a:endParaRPr>
          </a:p>
        </p:txBody>
      </p:sp>
      <p:sp>
        <p:nvSpPr>
          <p:cNvPr id="15" name="Title 1">
            <a:extLst>
              <a:ext uri="{FF2B5EF4-FFF2-40B4-BE49-F238E27FC236}">
                <a16:creationId xmlns:a16="http://schemas.microsoft.com/office/drawing/2014/main" id="{B47ABCB9-D89E-1CE5-719E-6520594FC868}"/>
              </a:ext>
            </a:extLst>
          </p:cNvPr>
          <p:cNvSpPr txBox="1">
            <a:spLocks/>
          </p:cNvSpPr>
          <p:nvPr/>
        </p:nvSpPr>
        <p:spPr>
          <a:xfrm>
            <a:off x="5743931" y="2472905"/>
            <a:ext cx="4575047" cy="170967"/>
          </a:xfrm>
          <a:prstGeom prst="rect">
            <a:avLst/>
          </a:prstGeom>
          <a:effectLst/>
        </p:spPr>
        <p:txBody>
          <a:bodyPr vert="horz" lIns="91440" tIns="45720" rIns="91440" bIns="45720" rtlCol="0" anchor="ctr">
            <a:normAutofit fontScale="2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accent2">
                    <a:lumMod val="40000"/>
                    <a:lumOff val="60000"/>
                  </a:schemeClr>
                </a:solidFill>
              </a:rPr>
              <a:t>3. </a:t>
            </a:r>
            <a:r>
              <a:rPr lang="en-US" cap="none" dirty="0" err="1">
                <a:solidFill>
                  <a:schemeClr val="accent2">
                    <a:lumMod val="40000"/>
                    <a:lumOff val="60000"/>
                  </a:schemeClr>
                </a:solidFill>
              </a:rPr>
              <a:t>Tampilan</a:t>
            </a:r>
            <a:r>
              <a:rPr lang="en-US" cap="none" dirty="0">
                <a:solidFill>
                  <a:schemeClr val="accent2">
                    <a:lumMod val="40000"/>
                    <a:lumOff val="60000"/>
                  </a:schemeClr>
                </a:solidFill>
              </a:rPr>
              <a:t> Ketika di </a:t>
            </a:r>
            <a:r>
              <a:rPr lang="en-US" cap="none" dirty="0" err="1">
                <a:solidFill>
                  <a:schemeClr val="accent2">
                    <a:lumMod val="40000"/>
                    <a:lumOff val="60000"/>
                  </a:schemeClr>
                </a:solidFill>
              </a:rPr>
              <a:t>klik</a:t>
            </a:r>
            <a:r>
              <a:rPr lang="en-US" cap="none" dirty="0">
                <a:solidFill>
                  <a:schemeClr val="accent2">
                    <a:lumMod val="40000"/>
                    <a:lumOff val="60000"/>
                  </a:schemeClr>
                </a:solidFill>
              </a:rPr>
              <a:t>  “START”</a:t>
            </a:r>
            <a:endParaRPr lang="en-ID" dirty="0">
              <a:solidFill>
                <a:schemeClr val="accent2">
                  <a:lumMod val="40000"/>
                  <a:lumOff val="60000"/>
                </a:schemeClr>
              </a:solidFill>
            </a:endParaRPr>
          </a:p>
        </p:txBody>
      </p:sp>
      <p:sp>
        <p:nvSpPr>
          <p:cNvPr id="16" name="Title 1">
            <a:extLst>
              <a:ext uri="{FF2B5EF4-FFF2-40B4-BE49-F238E27FC236}">
                <a16:creationId xmlns:a16="http://schemas.microsoft.com/office/drawing/2014/main" id="{CACC6749-2F5C-FC82-8F27-861DDB55090E}"/>
              </a:ext>
            </a:extLst>
          </p:cNvPr>
          <p:cNvSpPr txBox="1">
            <a:spLocks/>
          </p:cNvSpPr>
          <p:nvPr/>
        </p:nvSpPr>
        <p:spPr>
          <a:xfrm>
            <a:off x="8473440" y="3261221"/>
            <a:ext cx="4575047" cy="170967"/>
          </a:xfrm>
          <a:prstGeom prst="rect">
            <a:avLst/>
          </a:prstGeom>
          <a:effectLst/>
        </p:spPr>
        <p:txBody>
          <a:bodyPr vert="horz" lIns="91440" tIns="45720" rIns="91440" bIns="45720" rtlCol="0" anchor="ctr">
            <a:normAutofit fontScale="2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accent2">
                    <a:lumMod val="40000"/>
                    <a:lumOff val="60000"/>
                  </a:schemeClr>
                </a:solidFill>
              </a:rPr>
              <a:t>4. </a:t>
            </a:r>
            <a:r>
              <a:rPr lang="en-US" cap="none" dirty="0" err="1">
                <a:solidFill>
                  <a:schemeClr val="accent2">
                    <a:lumMod val="40000"/>
                    <a:lumOff val="60000"/>
                  </a:schemeClr>
                </a:solidFill>
              </a:rPr>
              <a:t>Tampilan</a:t>
            </a:r>
            <a:r>
              <a:rPr lang="en-US" cap="none" dirty="0">
                <a:solidFill>
                  <a:schemeClr val="accent2">
                    <a:lumMod val="40000"/>
                    <a:lumOff val="60000"/>
                  </a:schemeClr>
                </a:solidFill>
              </a:rPr>
              <a:t>  Ketika di </a:t>
            </a:r>
            <a:r>
              <a:rPr lang="en-US" cap="none" dirty="0" err="1">
                <a:solidFill>
                  <a:schemeClr val="accent2">
                    <a:lumMod val="40000"/>
                    <a:lumOff val="60000"/>
                  </a:schemeClr>
                </a:solidFill>
              </a:rPr>
              <a:t>kilk</a:t>
            </a:r>
            <a:r>
              <a:rPr lang="en-US" cap="none" dirty="0">
                <a:solidFill>
                  <a:schemeClr val="accent2">
                    <a:lumMod val="40000"/>
                    <a:lumOff val="60000"/>
                  </a:schemeClr>
                </a:solidFill>
              </a:rPr>
              <a:t> “REPLAY”</a:t>
            </a:r>
            <a:endParaRPr lang="en-ID" dirty="0">
              <a:solidFill>
                <a:schemeClr val="accent2">
                  <a:lumMod val="40000"/>
                  <a:lumOff val="60000"/>
                </a:schemeClr>
              </a:solidFill>
            </a:endParaRPr>
          </a:p>
        </p:txBody>
      </p:sp>
      <p:pic>
        <p:nvPicPr>
          <p:cNvPr id="18" name="Picture 17">
            <a:extLst>
              <a:ext uri="{FF2B5EF4-FFF2-40B4-BE49-F238E27FC236}">
                <a16:creationId xmlns:a16="http://schemas.microsoft.com/office/drawing/2014/main" id="{4F2C1A8A-F1B9-2A4F-ACB1-17C36B942501}"/>
              </a:ext>
            </a:extLst>
          </p:cNvPr>
          <p:cNvPicPr>
            <a:picLocks noChangeAspect="1"/>
          </p:cNvPicPr>
          <p:nvPr/>
        </p:nvPicPr>
        <p:blipFill>
          <a:blip r:embed="rId5"/>
          <a:stretch>
            <a:fillRect/>
          </a:stretch>
        </p:blipFill>
        <p:spPr>
          <a:xfrm>
            <a:off x="8473440" y="3511295"/>
            <a:ext cx="2810019" cy="2803669"/>
          </a:xfrm>
          <a:prstGeom prst="rect">
            <a:avLst/>
          </a:prstGeom>
        </p:spPr>
      </p:pic>
    </p:spTree>
    <p:extLst>
      <p:ext uri="{BB962C8B-B14F-4D97-AF65-F5344CB8AC3E}">
        <p14:creationId xmlns:p14="http://schemas.microsoft.com/office/powerpoint/2010/main" val="4196358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F681B-2958-5EF1-F24C-A8F0F8325CEA}"/>
              </a:ext>
            </a:extLst>
          </p:cNvPr>
          <p:cNvSpPr>
            <a:spLocks noGrp="1"/>
          </p:cNvSpPr>
          <p:nvPr>
            <p:ph type="title"/>
          </p:nvPr>
        </p:nvSpPr>
        <p:spPr>
          <a:xfrm>
            <a:off x="548641" y="106680"/>
            <a:ext cx="10131425" cy="1456267"/>
          </a:xfrm>
        </p:spPr>
        <p:txBody>
          <a:bodyPr/>
          <a:lstStyle/>
          <a:p>
            <a:r>
              <a:rPr lang="en-US" dirty="0">
                <a:solidFill>
                  <a:schemeClr val="accent6">
                    <a:lumMod val="60000"/>
                    <a:lumOff val="40000"/>
                  </a:schemeClr>
                </a:solidFill>
              </a:rPr>
              <a:t>Screenshot program</a:t>
            </a:r>
            <a:endParaRPr lang="en-ID" dirty="0">
              <a:solidFill>
                <a:schemeClr val="accent6">
                  <a:lumMod val="60000"/>
                  <a:lumOff val="40000"/>
                </a:schemeClr>
              </a:solidFill>
            </a:endParaRPr>
          </a:p>
        </p:txBody>
      </p:sp>
      <p:pic>
        <p:nvPicPr>
          <p:cNvPr id="5" name="Picture 4">
            <a:extLst>
              <a:ext uri="{FF2B5EF4-FFF2-40B4-BE49-F238E27FC236}">
                <a16:creationId xmlns:a16="http://schemas.microsoft.com/office/drawing/2014/main" id="{C49A3221-E745-4207-7134-38753B495B0D}"/>
              </a:ext>
            </a:extLst>
          </p:cNvPr>
          <p:cNvPicPr>
            <a:picLocks noChangeAspect="1"/>
          </p:cNvPicPr>
          <p:nvPr/>
        </p:nvPicPr>
        <p:blipFill>
          <a:blip r:embed="rId2"/>
          <a:stretch>
            <a:fillRect/>
          </a:stretch>
        </p:blipFill>
        <p:spPr>
          <a:xfrm>
            <a:off x="1688592" y="1116094"/>
            <a:ext cx="8814815" cy="5568170"/>
          </a:xfrm>
          <a:prstGeom prst="rect">
            <a:avLst/>
          </a:prstGeom>
        </p:spPr>
      </p:pic>
    </p:spTree>
    <p:extLst>
      <p:ext uri="{BB962C8B-B14F-4D97-AF65-F5344CB8AC3E}">
        <p14:creationId xmlns:p14="http://schemas.microsoft.com/office/powerpoint/2010/main" val="29120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0D0544-433F-2357-208F-FFF5EB941EB3}"/>
              </a:ext>
            </a:extLst>
          </p:cNvPr>
          <p:cNvPicPr>
            <a:picLocks noChangeAspect="1"/>
          </p:cNvPicPr>
          <p:nvPr/>
        </p:nvPicPr>
        <p:blipFill>
          <a:blip r:embed="rId2"/>
          <a:stretch>
            <a:fillRect/>
          </a:stretch>
        </p:blipFill>
        <p:spPr>
          <a:xfrm>
            <a:off x="905256" y="674941"/>
            <a:ext cx="10536936" cy="5927027"/>
          </a:xfrm>
          <a:prstGeom prst="rect">
            <a:avLst/>
          </a:prstGeom>
        </p:spPr>
      </p:pic>
    </p:spTree>
    <p:extLst>
      <p:ext uri="{BB962C8B-B14F-4D97-AF65-F5344CB8AC3E}">
        <p14:creationId xmlns:p14="http://schemas.microsoft.com/office/powerpoint/2010/main" val="428341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BD41D9-691D-1EF9-2362-8CE807AC10DF}"/>
              </a:ext>
            </a:extLst>
          </p:cNvPr>
          <p:cNvPicPr>
            <a:picLocks noChangeAspect="1"/>
          </p:cNvPicPr>
          <p:nvPr/>
        </p:nvPicPr>
        <p:blipFill>
          <a:blip r:embed="rId2"/>
          <a:stretch>
            <a:fillRect/>
          </a:stretch>
        </p:blipFill>
        <p:spPr>
          <a:xfrm>
            <a:off x="630936" y="282892"/>
            <a:ext cx="11186160" cy="6292215"/>
          </a:xfrm>
          <a:prstGeom prst="rect">
            <a:avLst/>
          </a:prstGeom>
        </p:spPr>
      </p:pic>
    </p:spTree>
    <p:extLst>
      <p:ext uri="{BB962C8B-B14F-4D97-AF65-F5344CB8AC3E}">
        <p14:creationId xmlns:p14="http://schemas.microsoft.com/office/powerpoint/2010/main" val="20442134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273</TotalTime>
  <Words>276</Words>
  <Application>Microsoft Office PowerPoint</Application>
  <PresentationFormat>Widescreen</PresentationFormat>
  <Paragraphs>29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Celestial</vt:lpstr>
      <vt:lpstr>BLACK JACK</vt:lpstr>
      <vt:lpstr>       Deskripsi aplikasi  program java ini merupakan implementasi dari permainan kartu klasik blackjack, yang dilengkapi dengan antarmuka pengguna grafis (gui) menggunakan java swing. permainan ini menginisialisasi satu set kartu standar, mengacaknya, dan membagikan kartu awal kepada dealer dan pemain. gui menampilkan kartu-kartu dengan kartu tersembunyi. Kartu hanya terungkap saat pemain memutuskan untuk berhenti. kontrol permainan melibatkan tombol take (mengambil kartu), start (memulai permainan), dan replay (mengulang putaran baru). penanganan kartu as dilakukan agar perhitungannya tepat untuk mencegah pemain atau dealer melebihi total 21. program ini telah diperkaya dengan fitur pelacakan skor dan jumlah kemenangan</vt:lpstr>
      <vt:lpstr>       Fitur aplikasi</vt:lpstr>
      <vt:lpstr>PowerPoint Presentation</vt:lpstr>
      <vt:lpstr>Class diagram</vt:lpstr>
      <vt:lpstr>Rancangan antar muka</vt:lpstr>
      <vt:lpstr>Screenshot program</vt:lpstr>
      <vt:lpstr>PowerPoint Presentation</vt:lpstr>
      <vt:lpstr>PowerPoint Presentation</vt:lpstr>
      <vt:lpstr>PowerPoint Presentation</vt:lpstr>
      <vt:lpstr>Rancangan antar muka</vt:lpstr>
      <vt:lpstr>Screenshot unggahan github</vt:lpstr>
      <vt:lpstr>    Demo program</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JACK</dc:title>
  <dc:creator>arya sentanu</dc:creator>
  <cp:lastModifiedBy>arya sentanu</cp:lastModifiedBy>
  <cp:revision>2</cp:revision>
  <dcterms:created xsi:type="dcterms:W3CDTF">2024-01-11T07:33:34Z</dcterms:created>
  <dcterms:modified xsi:type="dcterms:W3CDTF">2024-01-14T09:18:49Z</dcterms:modified>
</cp:coreProperties>
</file>