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959"/>
    <a:srgbClr val="C5926C"/>
    <a:srgbClr val="DAA278"/>
    <a:srgbClr val="ECB081"/>
    <a:srgbClr val="FFBD8B"/>
    <a:srgbClr val="AC7211"/>
    <a:srgbClr val="D69F72"/>
    <a:srgbClr val="C9870D"/>
    <a:srgbClr val="7D3444"/>
    <a:srgbClr val="EFA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Diseases </c:v>
                </c:pt>
              </c:strCache>
            </c:strRef>
          </c:tx>
          <c:spPr>
            <a:solidFill>
              <a:srgbClr val="D69F7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3845</c:v>
                </c:pt>
                <c:pt idx="1">
                  <c:v>2261</c:v>
                </c:pt>
                <c:pt idx="2">
                  <c:v>1280</c:v>
                </c:pt>
                <c:pt idx="3">
                  <c:v>5290</c:v>
                </c:pt>
                <c:pt idx="4">
                  <c:v>1557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E-B84C-8B3F-D7AB18558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249680"/>
        <c:axId val="590251408"/>
      </c:barChart>
      <c:catAx>
        <c:axId val="59024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90251408"/>
        <c:crosses val="autoZero"/>
        <c:auto val="1"/>
        <c:lblAlgn val="ctr"/>
        <c:lblOffset val="100"/>
        <c:noMultiLvlLbl val="0"/>
      </c:catAx>
      <c:valAx>
        <c:axId val="590251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most common Disorders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BD8B"/>
            </a:solidFill>
            <a:ln w="9525" cap="flat" cmpd="sng" algn="ctr">
              <a:noFill/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CB081"/>
              </a:solidFill>
              <a:ln w="9525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5D6D-1A47-8C1D-986CB617BA5D}"/>
              </c:ext>
            </c:extLst>
          </c:dPt>
          <c:dPt>
            <c:idx val="2"/>
            <c:invertIfNegative val="0"/>
            <c:bubble3D val="0"/>
            <c:spPr>
              <a:solidFill>
                <a:srgbClr val="DAA278"/>
              </a:solidFill>
              <a:ln w="9525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6D-1A47-8C1D-986CB617BA5D}"/>
              </c:ext>
            </c:extLst>
          </c:dPt>
          <c:dPt>
            <c:idx val="3"/>
            <c:invertIfNegative val="0"/>
            <c:bubble3D val="0"/>
            <c:spPr>
              <a:solidFill>
                <a:srgbClr val="C5926C"/>
              </a:solidFill>
              <a:ln w="9525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5D6D-1A47-8C1D-986CB617BA5D}"/>
              </c:ext>
            </c:extLst>
          </c:dPt>
          <c:dPt>
            <c:idx val="4"/>
            <c:invertIfNegative val="0"/>
            <c:bubble3D val="0"/>
            <c:spPr>
              <a:solidFill>
                <a:srgbClr val="A37959"/>
              </a:solidFill>
              <a:ln w="9525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5D6D-1A47-8C1D-986CB617BA5D}"/>
              </c:ext>
            </c:extLst>
          </c:dPt>
          <c:cat>
            <c:strRef>
              <c:f>Sheet1!$A$2:$A$6</c:f>
              <c:strCache>
                <c:ptCount val="5"/>
                <c:pt idx="0">
                  <c:v>Hereditary hearing loss and deafness    </c:v>
                </c:pt>
                <c:pt idx="1">
                  <c:v>Retinitis pigmentosa                   </c:v>
                </c:pt>
                <c:pt idx="2">
                  <c:v>Charcot-Marie-Tooth disease            </c:v>
                </c:pt>
                <c:pt idx="3">
                  <c:v>Mitochondrial disease                   </c:v>
                </c:pt>
                <c:pt idx="4">
                  <c:v>Cardiomyopathy                         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177</c:v>
                </c:pt>
                <c:pt idx="1">
                  <c:v>148</c:v>
                </c:pt>
                <c:pt idx="2">
                  <c:v>106</c:v>
                </c:pt>
                <c:pt idx="3">
                  <c:v>98</c:v>
                </c:pt>
                <c:pt idx="4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6D-1A47-8C1D-986CB617B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55578064"/>
        <c:axId val="555580336"/>
      </c:barChart>
      <c:catAx>
        <c:axId val="5555780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55580336"/>
        <c:crosses val="autoZero"/>
        <c:auto val="1"/>
        <c:lblAlgn val="ctr"/>
        <c:lblOffset val="100"/>
        <c:noMultiLvlLbl val="0"/>
      </c:catAx>
      <c:valAx>
        <c:axId val="55558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5557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8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8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98" name="Picture 2" descr="Dna icon line genetic symbol Royalty Free Vector Image">
            <a:extLst>
              <a:ext uri="{FF2B5EF4-FFF2-40B4-BE49-F238E27FC236}">
                <a16:creationId xmlns:a16="http://schemas.microsoft.com/office/drawing/2014/main" id="{49223E46-E6B0-3056-1231-6D15F3584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6" r="-1" b="238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FED45-F183-3093-D2CD-90BA597A9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88" y="565846"/>
            <a:ext cx="10387012" cy="3755144"/>
          </a:xfrm>
        </p:spPr>
        <p:txBody>
          <a:bodyPr anchor="b">
            <a:normAutofit/>
          </a:bodyPr>
          <a:lstStyle/>
          <a:p>
            <a:r>
              <a:rPr lang="en-DE" sz="5400" dirty="0">
                <a:solidFill>
                  <a:srgbClr val="FFFFFF"/>
                </a:solidFill>
              </a:rPr>
              <a:t>Prediction of genetic disorder before birth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B3AE2-D050-47AE-EC9C-58550CC2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DE" sz="2200" dirty="0">
                <a:solidFill>
                  <a:srgbClr val="FFFFFF"/>
                </a:solidFill>
              </a:rPr>
              <a:t>Arya S</a:t>
            </a:r>
            <a:endParaRPr lang="en-DE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1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lose-up of a baby grabbing a hand">
            <a:extLst>
              <a:ext uri="{FF2B5EF4-FFF2-40B4-BE49-F238E27FC236}">
                <a16:creationId xmlns:a16="http://schemas.microsoft.com/office/drawing/2014/main" id="{76BD675B-0BDB-3195-7E1B-7FA770FE6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0" b="1493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3C9C4-5997-FBCB-7C4A-D75D98E1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Business problem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E446-9224-05AB-8577-B7F9024D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en-DE" sz="1800" dirty="0">
                <a:solidFill>
                  <a:srgbClr val="FFFFFF"/>
                </a:solidFill>
              </a:rPr>
              <a:t>Approximately 3-5% childern born every year have some genetic disorder</a:t>
            </a:r>
          </a:p>
          <a:p>
            <a:r>
              <a:rPr lang="en-DE" sz="1800" dirty="0">
                <a:solidFill>
                  <a:srgbClr val="FFFFFF"/>
                </a:solidFill>
              </a:rPr>
              <a:t>Currently the test available are invasive and detect only a few common disorders</a:t>
            </a:r>
          </a:p>
          <a:p>
            <a:r>
              <a:rPr lang="en-DE" sz="1800" dirty="0">
                <a:solidFill>
                  <a:srgbClr val="FFFFFF"/>
                </a:solidFill>
              </a:rPr>
              <a:t>There are many serious disorders which cause shortened life expectancy or the babies die before being born</a:t>
            </a:r>
          </a:p>
          <a:p>
            <a:endParaRPr lang="en-D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8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lose-up of a baby grabbing a hand">
            <a:extLst>
              <a:ext uri="{FF2B5EF4-FFF2-40B4-BE49-F238E27FC236}">
                <a16:creationId xmlns:a16="http://schemas.microsoft.com/office/drawing/2014/main" id="{E5AC740F-33AE-43EB-EC87-3D28F874F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0" b="1555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8A105-8E25-1F0D-7C29-61873237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Solution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B2D8-8DC9-79A3-A69E-28304AF4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en-DE" sz="1800" dirty="0">
                <a:solidFill>
                  <a:srgbClr val="FFFFFF"/>
                </a:solidFill>
              </a:rPr>
              <a:t>Based on certain factors, predict the chances of the baby being born with genetic disorder</a:t>
            </a:r>
          </a:p>
        </p:txBody>
      </p:sp>
    </p:spTree>
    <p:extLst>
      <p:ext uri="{BB962C8B-B14F-4D97-AF65-F5344CB8AC3E}">
        <p14:creationId xmlns:p14="http://schemas.microsoft.com/office/powerpoint/2010/main" val="126608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5B0C-B166-5FB8-9BDB-5E9F34E0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Genes to look out for </a:t>
            </a:r>
          </a:p>
        </p:txBody>
      </p:sp>
      <p:pic>
        <p:nvPicPr>
          <p:cNvPr id="5" name="Content Placeholder 4" descr="A graph of number of diseases&#10;&#10;Description automatically generated">
            <a:extLst>
              <a:ext uri="{FF2B5EF4-FFF2-40B4-BE49-F238E27FC236}">
                <a16:creationId xmlns:a16="http://schemas.microsoft.com/office/drawing/2014/main" id="{8F510161-F0A1-11B3-FA4C-71BDFA3B9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0" y="2751931"/>
            <a:ext cx="9118600" cy="2590800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1219FD-6870-1093-4CDC-53CC0DD8D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96671"/>
              </p:ext>
            </p:extLst>
          </p:nvPr>
        </p:nvGraphicFramePr>
        <p:xfrm>
          <a:off x="2032000" y="719666"/>
          <a:ext cx="8136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23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AAE3-4ED0-53EA-2157-4A775ED44A1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AC7211"/>
            </a:solidFill>
          </a:ln>
        </p:spPr>
        <p:txBody>
          <a:bodyPr/>
          <a:lstStyle/>
          <a:p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C3E34E-72FB-2282-C183-F5D1B0C69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162826"/>
              </p:ext>
            </p:extLst>
          </p:nvPr>
        </p:nvGraphicFramePr>
        <p:xfrm>
          <a:off x="458788" y="1949451"/>
          <a:ext cx="10895012" cy="4161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206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A8AC-A6EB-E8F4-4FA1-87AEF564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sz="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7610-093D-2FEA-DC8E-AB951CF0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800" dirty="0"/>
              <a:t>Disease Specificity Index</a:t>
            </a:r>
          </a:p>
          <a:p>
            <a:r>
              <a:rPr lang="en-GB" sz="800" dirty="0"/>
              <a:t>There are genes (or variants) that are associated </a:t>
            </a:r>
            <a:r>
              <a:rPr lang="en-GB" sz="800" dirty="0" err="1"/>
              <a:t>wiht</a:t>
            </a:r>
            <a:r>
              <a:rPr lang="en-GB" sz="800" dirty="0"/>
              <a:t> multiple diseases (e.g. TNF) while others are associated with a small set of diseases or even to a single disease. The Disease Specificity Index (DSI) is a measure of this property of the genes (and variants). It reflects if a gene (or variant) is associated to several or fewer diseases. It is computed according to:</a:t>
            </a:r>
          </a:p>
          <a:p>
            <a:r>
              <a:rPr lang="en-GB" sz="800" dirty="0"/>
              <a:t>              </a:t>
            </a:r>
          </a:p>
          <a:p>
            <a:r>
              <a:rPr lang="en-GB" sz="800" dirty="0"/>
              <a:t>where:</a:t>
            </a:r>
          </a:p>
          <a:p>
            <a:r>
              <a:rPr lang="en-GB" sz="800" dirty="0"/>
              <a:t>- N d is the number of diseases associated to the gene/variant</a:t>
            </a:r>
            <a:br>
              <a:rPr lang="en-GB" sz="800" dirty="0"/>
            </a:br>
            <a:r>
              <a:rPr lang="en-GB" sz="800" dirty="0"/>
              <a:t>- N T is the total number of diseases in </a:t>
            </a:r>
            <a:r>
              <a:rPr lang="en-GB" sz="800" dirty="0" err="1"/>
              <a:t>DisGeNET</a:t>
            </a:r>
            <a:endParaRPr lang="en-GB" sz="800" dirty="0"/>
          </a:p>
          <a:p>
            <a:r>
              <a:rPr lang="en-GB" sz="800" dirty="0"/>
              <a:t>The DSI ranges from 0.25 to 1. Example: TNF, associated to more than 1,500 diseases, has a DSI of 0.263, while HCN2 is associated to one disease, with a DSI of 1.</a:t>
            </a:r>
          </a:p>
          <a:p>
            <a:r>
              <a:rPr lang="en-GB" sz="800" dirty="0"/>
              <a:t>If the DSI is empty, it implies that the gene/variant is associated only to phenotypes.</a:t>
            </a:r>
          </a:p>
          <a:p>
            <a:endParaRPr lang="en-DE" sz="800" dirty="0"/>
          </a:p>
        </p:txBody>
      </p:sp>
    </p:spTree>
    <p:extLst>
      <p:ext uri="{BB962C8B-B14F-4D97-AF65-F5344CB8AC3E}">
        <p14:creationId xmlns:p14="http://schemas.microsoft.com/office/powerpoint/2010/main" val="18438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8A71-F13E-B9B6-47C4-3A848AD3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F3FA-0512-C854-D28C-409D91CD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Disease Pleiotropy Index</a:t>
            </a:r>
          </a:p>
          <a:p>
            <a:r>
              <a:rPr lang="en-GB" dirty="0"/>
              <a:t>The rationale is similar than for the DSI, but we consider if the multiple diseases associated to the gene (or variant) are similar among them (belong to the same </a:t>
            </a:r>
            <a:r>
              <a:rPr lang="en-GB" dirty="0" err="1"/>
              <a:t>MeSH</a:t>
            </a:r>
            <a:r>
              <a:rPr lang="en-GB" dirty="0"/>
              <a:t> disease class, e.g. Cardiovascular Diseases) or are completely different diseases and belong to different disease classes. The Disease Pleiotropy Index (DPI) is computed according to</a:t>
            </a:r>
          </a:p>
          <a:p>
            <a:pPr algn="just"/>
            <a:r>
              <a:rPr lang="en-GB" dirty="0"/>
              <a:t>where:</a:t>
            </a:r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- N 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dc</a:t>
            </a:r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 is the number of the different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MeSH</a:t>
            </a:r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 disease classes of the diseases associated to the gene/variant</a:t>
            </a:r>
            <a:b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- N 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TC</a:t>
            </a:r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 is the total number of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MeSH</a:t>
            </a:r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 diseases classes in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DisGeNET</a:t>
            </a:r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 (29)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The DPI ranges from 0 to 1. Example: gene KCNT1 is associated to 39 diseases, 4 disease groups, and 18 phenotypes. 29 out of the 39 diseases have a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MeSH</a:t>
            </a:r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 disease class. The 29 diseases are associated to 5 different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MeSH</a:t>
            </a:r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 classes. The DPI index for KCNT1 = 5/29 ~ 0.172. Nevertheless, gene APOE, associated to more than 700 diseases of 27 disease classes has a DPI of 0.931.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If the gene/variant has no DPI value, it implies that the gene/variant is associated only to phenotypes, or that the associated diseases do not map to any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MeSH</a:t>
            </a:r>
            <a:r>
              <a:rPr lang="en-GB" b="0" i="0" dirty="0"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</a:rPr>
              <a:t> classes.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768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E33E0B-8FFE-E9A5-043D-F6DB0D96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32" y="328613"/>
            <a:ext cx="1201034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319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2"/>
      </a:lt2>
      <a:accent1>
        <a:srgbClr val="C34D85"/>
      </a:accent1>
      <a:accent2>
        <a:srgbClr val="B13BA4"/>
      </a:accent2>
      <a:accent3>
        <a:srgbClr val="9F4DC3"/>
      </a:accent3>
      <a:accent4>
        <a:srgbClr val="5C3BB1"/>
      </a:accent4>
      <a:accent5>
        <a:srgbClr val="4D5DC3"/>
      </a:accent5>
      <a:accent6>
        <a:srgbClr val="3B7DB1"/>
      </a:accent6>
      <a:hlink>
        <a:srgbClr val="5B58C7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476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Avenir Next LT Pro</vt:lpstr>
      <vt:lpstr>AvenirNext LT Pro Medium</vt:lpstr>
      <vt:lpstr>Sabon Next LT</vt:lpstr>
      <vt:lpstr>DappledVTI</vt:lpstr>
      <vt:lpstr>Prediction of genetic disorder before birth</vt:lpstr>
      <vt:lpstr>Business problem </vt:lpstr>
      <vt:lpstr>Solution </vt:lpstr>
      <vt:lpstr>Genes to look out for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model for prediction of genetic disorder before birth</dc:title>
  <dc:creator>Amiya Purey</dc:creator>
  <cp:lastModifiedBy>Amiya Purey</cp:lastModifiedBy>
  <cp:revision>16</cp:revision>
  <dcterms:created xsi:type="dcterms:W3CDTF">2023-07-11T08:10:07Z</dcterms:created>
  <dcterms:modified xsi:type="dcterms:W3CDTF">2023-07-13T21:42:27Z</dcterms:modified>
</cp:coreProperties>
</file>