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6" r:id="rId2"/>
    <p:sldId id="302" r:id="rId3"/>
    <p:sldId id="300" r:id="rId4"/>
    <p:sldId id="305" r:id="rId5"/>
    <p:sldId id="270" r:id="rId6"/>
    <p:sldId id="277" r:id="rId7"/>
    <p:sldId id="260" r:id="rId8"/>
    <p:sldId id="295" r:id="rId9"/>
    <p:sldId id="258" r:id="rId10"/>
    <p:sldId id="259" r:id="rId11"/>
    <p:sldId id="296" r:id="rId12"/>
    <p:sldId id="286" r:id="rId13"/>
    <p:sldId id="274" r:id="rId14"/>
    <p:sldId id="297" r:id="rId15"/>
    <p:sldId id="272" r:id="rId16"/>
    <p:sldId id="267" r:id="rId17"/>
    <p:sldId id="26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026"/>
    <a:srgbClr val="E2F0D9"/>
    <a:srgbClr val="BF2F39"/>
    <a:srgbClr val="E26D62"/>
    <a:srgbClr val="F8DFA6"/>
    <a:srgbClr val="E3C484"/>
    <a:srgbClr val="8C2A3D"/>
    <a:srgbClr val="2838A1"/>
    <a:srgbClr val="51432A"/>
    <a:srgbClr val="654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5" d="100"/>
          <a:sy n="65" d="100"/>
        </p:scale>
        <p:origin x="858" y="66"/>
      </p:cViewPr>
      <p:guideLst>
        <p:guide orient="horz" pos="2092"/>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EC13B-A5CC-417D-9E08-0791517A68ED}" type="datetimeFigureOut">
              <a:rPr lang="en-IN" smtClean="0"/>
              <a:t>23-08-2024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79CA8-1EB6-4871-9C93-D594FBC1D801}" type="slidenum">
              <a:rPr lang="en-IN" smtClean="0"/>
              <a:t>‹#›</a:t>
            </a:fld>
            <a:endParaRPr lang="en-IN"/>
          </a:p>
        </p:txBody>
      </p:sp>
    </p:spTree>
    <p:extLst>
      <p:ext uri="{BB962C8B-B14F-4D97-AF65-F5344CB8AC3E}">
        <p14:creationId xmlns:p14="http://schemas.microsoft.com/office/powerpoint/2010/main" val="36016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16A0-EA7D-BC9A-45B3-A1B5F758F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5BB471-F9D7-7B50-6B4F-A9763D8F6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3BCB21-D5D3-1DF1-CBD3-6A3F595C2838}"/>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5" name="Footer Placeholder 4">
            <a:extLst>
              <a:ext uri="{FF2B5EF4-FFF2-40B4-BE49-F238E27FC236}">
                <a16:creationId xmlns:a16="http://schemas.microsoft.com/office/drawing/2014/main" id="{A4DA3D8A-CC7D-DB09-887C-79EEF0593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77E9F-B870-EF37-7D72-A4AA5AA8B4C8}"/>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40502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05D7-04BA-17EF-9C38-7EDB4ED50F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BF7AC-BA69-8AB4-DD66-3C368397DF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E11BB-9540-F365-7A1A-20C3824DF0DC}"/>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5" name="Footer Placeholder 4">
            <a:extLst>
              <a:ext uri="{FF2B5EF4-FFF2-40B4-BE49-F238E27FC236}">
                <a16:creationId xmlns:a16="http://schemas.microsoft.com/office/drawing/2014/main" id="{0C52AF22-5E63-811A-F626-D58FFE4F8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E50A4-2705-2D09-7089-F502DDB07813}"/>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417259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DEAD5-0A70-760F-5EC2-9237C92D30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990E6-912B-D436-4F7C-DF48B186D6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3DE5C-6409-4FE7-24E9-217F1F1CF0C1}"/>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5" name="Footer Placeholder 4">
            <a:extLst>
              <a:ext uri="{FF2B5EF4-FFF2-40B4-BE49-F238E27FC236}">
                <a16:creationId xmlns:a16="http://schemas.microsoft.com/office/drawing/2014/main" id="{4A936114-05E7-A6E6-41E7-389C42684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F6767-3440-8623-DAA1-615039FB9D56}"/>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93060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E18A-CE02-7CF4-13E1-644E17BB95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F9CB8-BB87-071D-8AFB-05E20E4EB3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E56FC-557F-3F4B-46C8-9CDCA86FA00E}"/>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5" name="Footer Placeholder 4">
            <a:extLst>
              <a:ext uri="{FF2B5EF4-FFF2-40B4-BE49-F238E27FC236}">
                <a16:creationId xmlns:a16="http://schemas.microsoft.com/office/drawing/2014/main" id="{8292E79D-596B-F70C-97C7-351C38CDC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6598-E370-9DCA-9295-C79DD24B7249}"/>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90814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E7E0-00F3-783A-39E5-0818980CF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CC1861-DCBD-8FDA-3E4E-8C0EFCCAC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8E259-DE2C-A081-4ED7-5AF19E247CA7}"/>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5" name="Footer Placeholder 4">
            <a:extLst>
              <a:ext uri="{FF2B5EF4-FFF2-40B4-BE49-F238E27FC236}">
                <a16:creationId xmlns:a16="http://schemas.microsoft.com/office/drawing/2014/main" id="{56744233-A497-24FD-A9F4-16F2A5A02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77384-DA73-C7D1-FACF-8C5418A4A20B}"/>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180670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B7FA-4E38-FB4B-7301-D7A3E3EFE8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E6DB0A-9D52-0190-B9CE-833681316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757ED-DF5B-5AD4-D146-C8C8110C6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17A425-079A-BF6A-BA97-39E402D097C9}"/>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6" name="Footer Placeholder 5">
            <a:extLst>
              <a:ext uri="{FF2B5EF4-FFF2-40B4-BE49-F238E27FC236}">
                <a16:creationId xmlns:a16="http://schemas.microsoft.com/office/drawing/2014/main" id="{7CE510D7-0A7C-BA40-564F-8D8787ABC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2C572-6E85-3757-EBEB-BF58BC4F1685}"/>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258803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7F6E-936C-8FA3-DCA7-CCB0014DA7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0DA93-4865-E3CE-A59A-6A55935C8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67B83-6E9F-4A79-70D3-45EC5A520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8239EB-8409-7B61-67AC-55DD3190B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95F155-F792-50DA-41FE-790EED66A3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C2BB84-424F-B43C-BB48-9F68E29D53B6}"/>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8" name="Footer Placeholder 7">
            <a:extLst>
              <a:ext uri="{FF2B5EF4-FFF2-40B4-BE49-F238E27FC236}">
                <a16:creationId xmlns:a16="http://schemas.microsoft.com/office/drawing/2014/main" id="{5216A510-8FB4-9A5E-CE34-04A302F455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0C8648-D888-9091-B824-1A6CCFF5D6EB}"/>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358725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C0D9-67C0-B79F-B45D-5FD0C0CA9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31A674-D9B8-BA20-32F3-E2CB9F2F1369}"/>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4" name="Footer Placeholder 3">
            <a:extLst>
              <a:ext uri="{FF2B5EF4-FFF2-40B4-BE49-F238E27FC236}">
                <a16:creationId xmlns:a16="http://schemas.microsoft.com/office/drawing/2014/main" id="{45478C2F-6B6F-307D-05E4-1FE57B06F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19D23C-BDEB-0F78-0966-B2A6BD84EB4B}"/>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308527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C004C-DAB2-ABDF-867F-A822030BAF44}"/>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3" name="Footer Placeholder 2">
            <a:extLst>
              <a:ext uri="{FF2B5EF4-FFF2-40B4-BE49-F238E27FC236}">
                <a16:creationId xmlns:a16="http://schemas.microsoft.com/office/drawing/2014/main" id="{43246FBB-9916-E3A1-F8A2-00B9D83A3C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1C46E6-1331-9D25-5438-6F2B0707F700}"/>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199074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FE6E-16C5-96F7-D601-FB023DF3B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4ACD72-6053-CC33-2E99-F80EF37F7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0C332-696E-1893-F86B-FF39CC24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EE68B-C807-1F70-1BD9-5CA8C0842EE5}"/>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6" name="Footer Placeholder 5">
            <a:extLst>
              <a:ext uri="{FF2B5EF4-FFF2-40B4-BE49-F238E27FC236}">
                <a16:creationId xmlns:a16="http://schemas.microsoft.com/office/drawing/2014/main" id="{E2DD7AC5-53EE-B6D1-4404-1660C87059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0DBBF-7875-2146-6228-70BCBF6F0810}"/>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338862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1667-17B1-1FB5-703A-CB67ADB0F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BBC4BE-0F88-6D2B-2099-65163AA5D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1D8886-0FCD-88BA-0BC7-BF82F2F4F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AD00A-F04A-D622-8DA4-3748E617923E}"/>
              </a:ext>
            </a:extLst>
          </p:cNvPr>
          <p:cNvSpPr>
            <a:spLocks noGrp="1"/>
          </p:cNvSpPr>
          <p:nvPr>
            <p:ph type="dt" sz="half" idx="10"/>
          </p:nvPr>
        </p:nvSpPr>
        <p:spPr/>
        <p:txBody>
          <a:bodyPr/>
          <a:lstStyle/>
          <a:p>
            <a:fld id="{232B4226-4CD0-41C0-A4C1-C9B5FF69F9AF}" type="datetimeFigureOut">
              <a:rPr lang="en-IN" smtClean="0"/>
              <a:t>23-08-2024</a:t>
            </a:fld>
            <a:endParaRPr lang="en-IN"/>
          </a:p>
        </p:txBody>
      </p:sp>
      <p:sp>
        <p:nvSpPr>
          <p:cNvPr id="6" name="Footer Placeholder 5">
            <a:extLst>
              <a:ext uri="{FF2B5EF4-FFF2-40B4-BE49-F238E27FC236}">
                <a16:creationId xmlns:a16="http://schemas.microsoft.com/office/drawing/2014/main" id="{E317B106-EE95-90FD-5577-6930E583CF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FB246-1877-7CF4-86FE-28B5A0C1713A}"/>
              </a:ext>
            </a:extLst>
          </p:cNvPr>
          <p:cNvSpPr>
            <a:spLocks noGrp="1"/>
          </p:cNvSpPr>
          <p:nvPr>
            <p:ph type="sldNum" sz="quarter" idx="12"/>
          </p:nvPr>
        </p:nvSpPr>
        <p:spPr/>
        <p:txBody>
          <a:bodyPr/>
          <a:lstStyle/>
          <a:p>
            <a:fld id="{A1263390-9EE6-49B3-B3BC-C09DA7B16A8D}" type="slidenum">
              <a:rPr lang="en-IN" smtClean="0"/>
              <a:t>‹#›</a:t>
            </a:fld>
            <a:endParaRPr lang="en-IN"/>
          </a:p>
        </p:txBody>
      </p:sp>
    </p:spTree>
    <p:extLst>
      <p:ext uri="{BB962C8B-B14F-4D97-AF65-F5344CB8AC3E}">
        <p14:creationId xmlns:p14="http://schemas.microsoft.com/office/powerpoint/2010/main" val="420812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6E6A-8534-7FF9-59E9-6668384D1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F5CF30-1DB7-7355-77D8-753D2EA99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DE66F-E35D-9186-2079-4417BF217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B4226-4CD0-41C0-A4C1-C9B5FF69F9AF}" type="datetimeFigureOut">
              <a:rPr lang="en-IN" smtClean="0"/>
              <a:t>23-08-2024</a:t>
            </a:fld>
            <a:endParaRPr lang="en-IN"/>
          </a:p>
        </p:txBody>
      </p:sp>
      <p:sp>
        <p:nvSpPr>
          <p:cNvPr id="5" name="Footer Placeholder 4">
            <a:extLst>
              <a:ext uri="{FF2B5EF4-FFF2-40B4-BE49-F238E27FC236}">
                <a16:creationId xmlns:a16="http://schemas.microsoft.com/office/drawing/2014/main" id="{DE7BEE39-AC28-0F7C-1788-9935FAC25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850263-75B2-BA3C-6193-5857F8150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63390-9EE6-49B3-B3BC-C09DA7B16A8D}" type="slidenum">
              <a:rPr lang="en-IN" smtClean="0"/>
              <a:t>‹#›</a:t>
            </a:fld>
            <a:endParaRPr lang="en-IN"/>
          </a:p>
        </p:txBody>
      </p:sp>
    </p:spTree>
    <p:extLst>
      <p:ext uri="{BB962C8B-B14F-4D97-AF65-F5344CB8AC3E}">
        <p14:creationId xmlns:p14="http://schemas.microsoft.com/office/powerpoint/2010/main" val="146563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1CBB-09D0-AE40-6A30-C8CC84C50BFC}"/>
              </a:ext>
            </a:extLst>
          </p:cNvPr>
          <p:cNvSpPr>
            <a:spLocks noGrp="1"/>
          </p:cNvSpPr>
          <p:nvPr>
            <p:ph type="title"/>
          </p:nvPr>
        </p:nvSpPr>
        <p:spPr/>
        <p:txBody>
          <a:bodyPr/>
          <a:lstStyle/>
          <a:p>
            <a:r>
              <a:rPr lang="en-US" dirty="0"/>
              <a:t>Sitemap</a:t>
            </a:r>
            <a:endParaRPr lang="en-IN" dirty="0"/>
          </a:p>
        </p:txBody>
      </p:sp>
      <p:sp>
        <p:nvSpPr>
          <p:cNvPr id="3" name="Content Placeholder 2">
            <a:extLst>
              <a:ext uri="{FF2B5EF4-FFF2-40B4-BE49-F238E27FC236}">
                <a16:creationId xmlns:a16="http://schemas.microsoft.com/office/drawing/2014/main" id="{15B3497B-0422-FE50-3F1B-1B3895457337}"/>
              </a:ext>
            </a:extLst>
          </p:cNvPr>
          <p:cNvSpPr>
            <a:spLocks noGrp="1"/>
          </p:cNvSpPr>
          <p:nvPr>
            <p:ph idx="1"/>
          </p:nvPr>
        </p:nvSpPr>
        <p:spPr>
          <a:xfrm>
            <a:off x="838200" y="1253613"/>
            <a:ext cx="10515600" cy="4923350"/>
          </a:xfrm>
        </p:spPr>
        <p:txBody>
          <a:bodyPr>
            <a:noAutofit/>
          </a:bodyPr>
          <a:lstStyle/>
          <a:p>
            <a:pPr marL="0" indent="0">
              <a:lnSpc>
                <a:spcPct val="100000"/>
              </a:lnSpc>
              <a:spcBef>
                <a:spcPts val="0"/>
              </a:spcBef>
              <a:buNone/>
            </a:pPr>
            <a:r>
              <a:rPr lang="en-US" sz="1300" dirty="0">
                <a:latin typeface="Poppins" panose="00000500000000000000" pitchFamily="2" charset="0"/>
                <a:cs typeface="Poppins" panose="00000500000000000000" pitchFamily="2" charset="0"/>
              </a:rPr>
              <a:t>1. Home Page</a:t>
            </a:r>
          </a:p>
          <a:p>
            <a:pPr>
              <a:lnSpc>
                <a:spcPct val="100000"/>
              </a:lnSpc>
              <a:spcBef>
                <a:spcPts val="0"/>
              </a:spcBef>
            </a:pPr>
            <a:r>
              <a:rPr lang="en-US" sz="1300" dirty="0">
                <a:latin typeface="Poppins" panose="00000500000000000000" pitchFamily="2" charset="0"/>
                <a:cs typeface="Poppins" panose="00000500000000000000" pitchFamily="2" charset="0"/>
              </a:rPr>
              <a:t>Micro Preschool Introduction</a:t>
            </a:r>
          </a:p>
          <a:p>
            <a:pPr>
              <a:lnSpc>
                <a:spcPct val="100000"/>
              </a:lnSpc>
              <a:spcBef>
                <a:spcPts val="0"/>
              </a:spcBef>
            </a:pPr>
            <a:r>
              <a:rPr lang="en-US" sz="1300" dirty="0">
                <a:latin typeface="Poppins" panose="00000500000000000000" pitchFamily="2" charset="0"/>
                <a:cs typeface="Poppins" panose="00000500000000000000" pitchFamily="2" charset="0"/>
              </a:rPr>
              <a:t>Features</a:t>
            </a:r>
          </a:p>
          <a:p>
            <a:pPr marL="0" indent="0">
              <a:lnSpc>
                <a:spcPct val="100000"/>
              </a:lnSpc>
              <a:spcBef>
                <a:spcPts val="0"/>
              </a:spcBef>
              <a:buNone/>
            </a:pPr>
            <a:endParaRPr lang="en-US" sz="1300" dirty="0">
              <a:latin typeface="Poppins" panose="00000500000000000000" pitchFamily="2" charset="0"/>
              <a:cs typeface="Poppins" panose="00000500000000000000" pitchFamily="2" charset="0"/>
            </a:endParaRPr>
          </a:p>
          <a:p>
            <a:pPr>
              <a:lnSpc>
                <a:spcPct val="100000"/>
              </a:lnSpc>
              <a:spcBef>
                <a:spcPts val="0"/>
              </a:spcBef>
            </a:pPr>
            <a:endParaRPr lang="en-US" sz="1300" dirty="0">
              <a:latin typeface="Poppins" panose="00000500000000000000" pitchFamily="2" charset="0"/>
              <a:cs typeface="Poppins" panose="00000500000000000000" pitchFamily="2" charset="0"/>
            </a:endParaRPr>
          </a:p>
          <a:p>
            <a:pPr>
              <a:lnSpc>
                <a:spcPct val="100000"/>
              </a:lnSpc>
              <a:spcBef>
                <a:spcPts val="0"/>
              </a:spcBef>
            </a:pPr>
            <a:r>
              <a:rPr lang="en-US" sz="1300" dirty="0">
                <a:latin typeface="Poppins" panose="00000500000000000000" pitchFamily="2" charset="0"/>
                <a:cs typeface="Poppins" panose="00000500000000000000" pitchFamily="2" charset="0"/>
              </a:rPr>
              <a:t>Programs </a:t>
            </a:r>
          </a:p>
          <a:p>
            <a:pPr>
              <a:lnSpc>
                <a:spcPct val="100000"/>
              </a:lnSpc>
              <a:spcBef>
                <a:spcPts val="0"/>
              </a:spcBef>
            </a:pPr>
            <a:r>
              <a:rPr lang="en-US" sz="1300" dirty="0">
                <a:latin typeface="Poppins" panose="00000500000000000000" pitchFamily="2" charset="0"/>
                <a:cs typeface="Poppins" panose="00000500000000000000" pitchFamily="2" charset="0"/>
              </a:rPr>
              <a:t>development Activities </a:t>
            </a:r>
          </a:p>
          <a:p>
            <a:pPr>
              <a:lnSpc>
                <a:spcPct val="100000"/>
              </a:lnSpc>
              <a:spcBef>
                <a:spcPts val="0"/>
              </a:spcBef>
            </a:pPr>
            <a:r>
              <a:rPr lang="en-US" sz="1300" dirty="0">
                <a:latin typeface="Poppins" panose="00000500000000000000" pitchFamily="2" charset="0"/>
                <a:cs typeface="Poppins" panose="00000500000000000000" pitchFamily="2" charset="0"/>
              </a:rPr>
              <a:t>Daily Schedule </a:t>
            </a:r>
          </a:p>
          <a:p>
            <a:pPr>
              <a:lnSpc>
                <a:spcPct val="100000"/>
              </a:lnSpc>
              <a:spcBef>
                <a:spcPts val="0"/>
              </a:spcBef>
            </a:pPr>
            <a:r>
              <a:rPr lang="en-US" sz="1300" dirty="0">
                <a:latin typeface="Poppins" panose="00000500000000000000" pitchFamily="2" charset="0"/>
                <a:cs typeface="Poppins" panose="00000500000000000000" pitchFamily="2" charset="0"/>
              </a:rPr>
              <a:t>Enrichment Activities</a:t>
            </a:r>
          </a:p>
          <a:p>
            <a:pPr marL="0" indent="0">
              <a:lnSpc>
                <a:spcPct val="100000"/>
              </a:lnSpc>
              <a:spcBef>
                <a:spcPts val="0"/>
              </a:spcBef>
              <a:buNone/>
            </a:pPr>
            <a:endParaRPr lang="en-US" sz="1300" dirty="0">
              <a:latin typeface="Poppins" panose="00000500000000000000" pitchFamily="2" charset="0"/>
              <a:cs typeface="Poppins" panose="00000500000000000000" pitchFamily="2" charset="0"/>
            </a:endParaRPr>
          </a:p>
          <a:p>
            <a:pPr marL="0" indent="0">
              <a:lnSpc>
                <a:spcPct val="100000"/>
              </a:lnSpc>
              <a:spcBef>
                <a:spcPts val="0"/>
              </a:spcBef>
              <a:buNone/>
            </a:pPr>
            <a:r>
              <a:rPr lang="en-US" sz="1300" dirty="0">
                <a:latin typeface="Poppins" panose="00000500000000000000" pitchFamily="2" charset="0"/>
                <a:cs typeface="Poppins" panose="00000500000000000000" pitchFamily="2" charset="0"/>
              </a:rPr>
              <a:t>2. About us</a:t>
            </a:r>
          </a:p>
          <a:p>
            <a:pPr>
              <a:lnSpc>
                <a:spcPct val="100000"/>
              </a:lnSpc>
              <a:spcBef>
                <a:spcPts val="0"/>
              </a:spcBef>
            </a:pPr>
            <a:r>
              <a:rPr lang="en-US" sz="1300" dirty="0">
                <a:latin typeface="Poppins" panose="00000500000000000000" pitchFamily="2" charset="0"/>
                <a:cs typeface="Poppins" panose="00000500000000000000" pitchFamily="2" charset="0"/>
              </a:rPr>
              <a:t>Our Story </a:t>
            </a:r>
          </a:p>
          <a:p>
            <a:pPr>
              <a:lnSpc>
                <a:spcPct val="100000"/>
              </a:lnSpc>
              <a:spcBef>
                <a:spcPts val="0"/>
              </a:spcBef>
            </a:pPr>
            <a:r>
              <a:rPr lang="en-US" sz="1300" dirty="0">
                <a:latin typeface="Poppins" panose="00000500000000000000" pitchFamily="2" charset="0"/>
                <a:cs typeface="Poppins" panose="00000500000000000000" pitchFamily="2" charset="0"/>
              </a:rPr>
              <a:t>Why Choose us</a:t>
            </a:r>
          </a:p>
          <a:p>
            <a:pPr>
              <a:lnSpc>
                <a:spcPct val="100000"/>
              </a:lnSpc>
              <a:spcBef>
                <a:spcPts val="0"/>
              </a:spcBef>
            </a:pPr>
            <a:r>
              <a:rPr lang="en-US" sz="1300" dirty="0">
                <a:latin typeface="Poppins" panose="00000500000000000000" pitchFamily="2" charset="0"/>
                <a:cs typeface="Poppins" panose="00000500000000000000" pitchFamily="2" charset="0"/>
              </a:rPr>
              <a:t>Awards</a:t>
            </a:r>
          </a:p>
          <a:p>
            <a:pPr marL="0" indent="0">
              <a:lnSpc>
                <a:spcPct val="100000"/>
              </a:lnSpc>
              <a:spcBef>
                <a:spcPts val="0"/>
              </a:spcBef>
              <a:buNone/>
            </a:pPr>
            <a:endParaRPr lang="en-US" sz="1300" dirty="0">
              <a:latin typeface="Poppins" panose="00000500000000000000" pitchFamily="2" charset="0"/>
              <a:cs typeface="Poppins" panose="00000500000000000000" pitchFamily="2" charset="0"/>
            </a:endParaRPr>
          </a:p>
          <a:p>
            <a:pPr marL="0" indent="0">
              <a:lnSpc>
                <a:spcPct val="100000"/>
              </a:lnSpc>
              <a:spcBef>
                <a:spcPts val="0"/>
              </a:spcBef>
              <a:buNone/>
            </a:pPr>
            <a:r>
              <a:rPr lang="en-US" sz="1300" dirty="0">
                <a:latin typeface="Poppins" panose="00000500000000000000" pitchFamily="2" charset="0"/>
                <a:cs typeface="Poppins" panose="00000500000000000000" pitchFamily="2" charset="0"/>
              </a:rPr>
              <a:t>3. For Parents</a:t>
            </a:r>
          </a:p>
          <a:p>
            <a:pPr marL="514350" indent="-514350">
              <a:lnSpc>
                <a:spcPct val="100000"/>
              </a:lnSpc>
              <a:spcBef>
                <a:spcPts val="0"/>
              </a:spcBef>
              <a:buAutoNum type="arabicPeriod"/>
            </a:pPr>
            <a:r>
              <a:rPr lang="en-US" sz="1300" dirty="0">
                <a:latin typeface="Poppins" panose="00000500000000000000" pitchFamily="2" charset="0"/>
                <a:cs typeface="Poppins" panose="00000500000000000000" pitchFamily="2" charset="0"/>
              </a:rPr>
              <a:t>Events</a:t>
            </a:r>
          </a:p>
          <a:p>
            <a:pPr marL="514350" indent="-514350">
              <a:lnSpc>
                <a:spcPct val="100000"/>
              </a:lnSpc>
              <a:spcBef>
                <a:spcPts val="0"/>
              </a:spcBef>
              <a:buAutoNum type="arabicPeriod"/>
            </a:pPr>
            <a:r>
              <a:rPr lang="en-US" sz="1300" dirty="0">
                <a:latin typeface="Poppins" panose="00000500000000000000" pitchFamily="2" charset="0"/>
                <a:cs typeface="Poppins" panose="00000500000000000000" pitchFamily="2" charset="0"/>
              </a:rPr>
              <a:t>Franchise</a:t>
            </a:r>
          </a:p>
          <a:p>
            <a:pPr marL="514350" indent="-514350">
              <a:lnSpc>
                <a:spcPct val="100000"/>
              </a:lnSpc>
              <a:spcBef>
                <a:spcPts val="0"/>
              </a:spcBef>
              <a:buAutoNum type="arabicPeriod"/>
            </a:pPr>
            <a:r>
              <a:rPr lang="en-US" sz="1300" dirty="0">
                <a:latin typeface="Poppins" panose="00000500000000000000" pitchFamily="2" charset="0"/>
                <a:cs typeface="Poppins" panose="00000500000000000000" pitchFamily="2" charset="0"/>
              </a:rPr>
              <a:t>Locate us</a:t>
            </a:r>
          </a:p>
          <a:p>
            <a:pPr marL="0" indent="0">
              <a:lnSpc>
                <a:spcPct val="100000"/>
              </a:lnSpc>
              <a:spcBef>
                <a:spcPts val="0"/>
              </a:spcBef>
              <a:buNone/>
            </a:pPr>
            <a:endParaRPr lang="en-IN" sz="13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05187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AB7F2-2544-B0A1-0BEA-580220137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EFB18-E65A-CDD0-6225-AF82B923B4EB}"/>
              </a:ext>
            </a:extLst>
          </p:cNvPr>
          <p:cNvSpPr>
            <a:spLocks noGrp="1"/>
          </p:cNvSpPr>
          <p:nvPr>
            <p:ph type="title"/>
          </p:nvPr>
        </p:nvSpPr>
        <p:spPr>
          <a:xfrm>
            <a:off x="848712" y="1973208"/>
            <a:ext cx="10515600" cy="1325563"/>
          </a:xfrm>
        </p:spPr>
        <p:txBody>
          <a:bodyPr>
            <a:noAutofit/>
          </a:bodyPr>
          <a:lstStyle/>
          <a:p>
            <a:pPr algn="ctr"/>
            <a:r>
              <a:rPr lang="en-US" sz="2400" i="1" dirty="0">
                <a:solidFill>
                  <a:srgbClr val="46AADD"/>
                </a:solidFill>
                <a:effectLst/>
                <a:latin typeface="var( --e-global-typography-primary-font-family )"/>
              </a:rPr>
              <a:t>We are dedicated to the care and education</a:t>
            </a:r>
            <a:br>
              <a:rPr lang="en-US" sz="2400" i="1" dirty="0">
                <a:solidFill>
                  <a:srgbClr val="46AADD"/>
                </a:solidFill>
                <a:effectLst/>
                <a:latin typeface="var( --e-global-typography-primary-font-family )"/>
              </a:rPr>
            </a:br>
            <a:r>
              <a:rPr lang="en-US" sz="2000" b="1" i="0" dirty="0">
                <a:solidFill>
                  <a:srgbClr val="3B4757"/>
                </a:solidFill>
                <a:effectLst/>
                <a:latin typeface="var( --e-global-typography-primary-font-family )"/>
              </a:rPr>
              <a:t>Our Educational Programs</a:t>
            </a:r>
            <a:br>
              <a:rPr lang="en-US" sz="2000" b="1" i="0" dirty="0">
                <a:solidFill>
                  <a:srgbClr val="3B4757"/>
                </a:solidFill>
                <a:effectLst/>
                <a:latin typeface="var( --e-global-typography-primary-font-family )"/>
              </a:rPr>
            </a:br>
            <a:r>
              <a:rPr lang="en-US" sz="2000" i="0" dirty="0">
                <a:solidFill>
                  <a:srgbClr val="777777"/>
                </a:solidFill>
                <a:effectLst/>
                <a:latin typeface="var( --e-global-typography-primary-font-family )"/>
              </a:rPr>
              <a:t>Our exclusive curricula, combined with our own digital lesson planning tool, enable teachers to create personalized learning experiences, appropriate to every age group.</a:t>
            </a:r>
            <a:br>
              <a:rPr lang="en-US" sz="2000" i="0" dirty="0">
                <a:solidFill>
                  <a:srgbClr val="777777"/>
                </a:solidFill>
                <a:effectLst/>
                <a:latin typeface="var( --e-global-typography-primary-font-family )"/>
              </a:rPr>
            </a:br>
            <a:r>
              <a:rPr lang="en-IN" sz="3200" dirty="0"/>
              <a:t>https://iccf-bg.com/cheeky-chickens/</a:t>
            </a:r>
            <a:br>
              <a:rPr lang="en-US" sz="4800" i="0" dirty="0">
                <a:solidFill>
                  <a:srgbClr val="777777"/>
                </a:solidFill>
                <a:effectLst/>
                <a:latin typeface="var( --e-global-typography-primary-font-family )"/>
              </a:rPr>
            </a:br>
            <a:br>
              <a:rPr lang="en-IN" sz="2400" dirty="0"/>
            </a:br>
            <a:endParaRPr lang="en-IN" sz="2400" dirty="0"/>
          </a:p>
        </p:txBody>
      </p:sp>
      <p:sp>
        <p:nvSpPr>
          <p:cNvPr id="3" name="Content Placeholder 2">
            <a:extLst>
              <a:ext uri="{FF2B5EF4-FFF2-40B4-BE49-F238E27FC236}">
                <a16:creationId xmlns:a16="http://schemas.microsoft.com/office/drawing/2014/main" id="{BF8B09B7-7BEA-0698-B3AB-2AD14EE56226}"/>
              </a:ext>
            </a:extLst>
          </p:cNvPr>
          <p:cNvSpPr>
            <a:spLocks noGrp="1"/>
          </p:cNvSpPr>
          <p:nvPr>
            <p:ph idx="1"/>
          </p:nvPr>
        </p:nvSpPr>
        <p:spPr>
          <a:xfrm>
            <a:off x="601717" y="3827851"/>
            <a:ext cx="2709041" cy="2368003"/>
          </a:xfrm>
        </p:spPr>
        <p:txBody>
          <a:bodyPr>
            <a:normAutofit/>
          </a:bodyPr>
          <a:lstStyle/>
          <a:p>
            <a:pPr marL="0" indent="0">
              <a:buNone/>
            </a:pPr>
            <a:r>
              <a:rPr lang="en-US" b="1" i="0" dirty="0">
                <a:solidFill>
                  <a:srgbClr val="23215B"/>
                </a:solidFill>
                <a:effectLst/>
                <a:latin typeface="Quicksand"/>
              </a:rPr>
              <a:t>Settlers </a:t>
            </a:r>
          </a:p>
          <a:p>
            <a:pPr marL="0" indent="0">
              <a:buNone/>
            </a:pPr>
            <a:r>
              <a:rPr lang="en-US" sz="1600" b="0" i="0" dirty="0">
                <a:solidFill>
                  <a:srgbClr val="66717A"/>
                </a:solidFill>
                <a:effectLst/>
                <a:latin typeface="Quicksand"/>
              </a:rPr>
              <a:t>They discover about nature and the world around. They learn to play and share, to care independently about their basic needs, and develop their fine and gross motor skills.</a:t>
            </a:r>
          </a:p>
          <a:p>
            <a:endParaRPr lang="en-IN" dirty="0"/>
          </a:p>
        </p:txBody>
      </p:sp>
      <p:sp>
        <p:nvSpPr>
          <p:cNvPr id="4" name="Content Placeholder 2">
            <a:extLst>
              <a:ext uri="{FF2B5EF4-FFF2-40B4-BE49-F238E27FC236}">
                <a16:creationId xmlns:a16="http://schemas.microsoft.com/office/drawing/2014/main" id="{27A05962-DB6F-0063-D086-D70FA917ADA1}"/>
              </a:ext>
            </a:extLst>
          </p:cNvPr>
          <p:cNvSpPr txBox="1">
            <a:spLocks/>
          </p:cNvSpPr>
          <p:nvPr/>
        </p:nvSpPr>
        <p:spPr>
          <a:xfrm>
            <a:off x="3578773" y="3843617"/>
            <a:ext cx="2538249" cy="2368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23215B"/>
                </a:solidFill>
                <a:latin typeface="Quicksand"/>
              </a:rPr>
              <a:t>Paly Group </a:t>
            </a:r>
            <a:endParaRPr lang="en-US" b="1" i="0" dirty="0">
              <a:solidFill>
                <a:srgbClr val="23215B"/>
              </a:solidFill>
              <a:effectLst/>
              <a:latin typeface="Quicksand"/>
            </a:endParaRPr>
          </a:p>
          <a:p>
            <a:pPr marL="0" indent="0">
              <a:buNone/>
            </a:pPr>
            <a:r>
              <a:rPr lang="en-US" sz="1600" b="0" i="0" dirty="0">
                <a:solidFill>
                  <a:srgbClr val="66717A"/>
                </a:solidFill>
                <a:effectLst/>
                <a:latin typeface="Quicksand"/>
              </a:rPr>
              <a:t>They make discoveries about the world every day. They build a positive sense of themselves and of others, respect for others, social skills and a positive disposition to learn.</a:t>
            </a:r>
          </a:p>
          <a:p>
            <a:endParaRPr lang="en-IN" sz="1600" dirty="0"/>
          </a:p>
        </p:txBody>
      </p:sp>
      <p:sp>
        <p:nvSpPr>
          <p:cNvPr id="6" name="Content Placeholder 2">
            <a:extLst>
              <a:ext uri="{FF2B5EF4-FFF2-40B4-BE49-F238E27FC236}">
                <a16:creationId xmlns:a16="http://schemas.microsoft.com/office/drawing/2014/main" id="{C02FD017-6EA9-0D72-E77D-1A3D182A2AD8}"/>
              </a:ext>
            </a:extLst>
          </p:cNvPr>
          <p:cNvSpPr txBox="1">
            <a:spLocks/>
          </p:cNvSpPr>
          <p:nvPr/>
        </p:nvSpPr>
        <p:spPr>
          <a:xfrm>
            <a:off x="6374531" y="3827851"/>
            <a:ext cx="2538249" cy="2368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none" strike="noStrike" dirty="0">
                <a:solidFill>
                  <a:srgbClr val="23215B"/>
                </a:solidFill>
                <a:latin typeface="Quicksand"/>
              </a:rPr>
              <a:t>Nursery</a:t>
            </a:r>
          </a:p>
          <a:p>
            <a:pPr marL="0" indent="0">
              <a:buNone/>
            </a:pPr>
            <a:r>
              <a:rPr lang="en-US" sz="1600" b="1" i="0" dirty="0">
                <a:solidFill>
                  <a:srgbClr val="23215B"/>
                </a:solidFill>
                <a:effectLst/>
                <a:latin typeface="Quicksand"/>
              </a:rPr>
              <a:t>T</a:t>
            </a:r>
            <a:r>
              <a:rPr lang="en-US" sz="1600" b="0" i="0" dirty="0">
                <a:solidFill>
                  <a:srgbClr val="66717A"/>
                </a:solidFill>
                <a:effectLst/>
                <a:latin typeface="Quicksand"/>
              </a:rPr>
              <a:t>hey continue to develop their knowledge and skills through play, games, and directed learning activities. They build phonics and mathematical skills.</a:t>
            </a:r>
          </a:p>
          <a:p>
            <a:endParaRPr lang="en-IN" sz="2400" dirty="0"/>
          </a:p>
        </p:txBody>
      </p:sp>
      <p:sp>
        <p:nvSpPr>
          <p:cNvPr id="7" name="Content Placeholder 2">
            <a:extLst>
              <a:ext uri="{FF2B5EF4-FFF2-40B4-BE49-F238E27FC236}">
                <a16:creationId xmlns:a16="http://schemas.microsoft.com/office/drawing/2014/main" id="{C9B2EFC1-4C67-1BB1-43AF-F9526E06C88F}"/>
              </a:ext>
            </a:extLst>
          </p:cNvPr>
          <p:cNvSpPr txBox="1">
            <a:spLocks/>
          </p:cNvSpPr>
          <p:nvPr/>
        </p:nvSpPr>
        <p:spPr>
          <a:xfrm>
            <a:off x="9288521" y="3783607"/>
            <a:ext cx="2538249" cy="2368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23215B"/>
                </a:solidFill>
                <a:latin typeface="Quicksand"/>
              </a:rPr>
              <a:t>Kindergarten</a:t>
            </a:r>
            <a:endParaRPr lang="en-US" sz="2400" b="1" i="0" dirty="0">
              <a:solidFill>
                <a:srgbClr val="23215B"/>
              </a:solidFill>
              <a:effectLst/>
              <a:latin typeface="Quicksand"/>
            </a:endParaRPr>
          </a:p>
          <a:p>
            <a:pPr marL="0" indent="0">
              <a:buNone/>
            </a:pPr>
            <a:r>
              <a:rPr lang="en-US" sz="1600" b="0" i="0" dirty="0">
                <a:solidFill>
                  <a:srgbClr val="66717A"/>
                </a:solidFill>
                <a:effectLst/>
                <a:latin typeface="Quicksand"/>
              </a:rPr>
              <a:t>They strike a balance between playing and more structured learning about the natural and man- made world. They learn operations with numbers and measurement, reading and writing.</a:t>
            </a:r>
          </a:p>
          <a:p>
            <a:endParaRPr lang="en-IN" sz="2400" dirty="0"/>
          </a:p>
        </p:txBody>
      </p:sp>
    </p:spTree>
    <p:extLst>
      <p:ext uri="{BB962C8B-B14F-4D97-AF65-F5344CB8AC3E}">
        <p14:creationId xmlns:p14="http://schemas.microsoft.com/office/powerpoint/2010/main" val="341276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5E38-715C-3984-C38B-8BD43AB1ED0D}"/>
              </a:ext>
            </a:extLst>
          </p:cNvPr>
          <p:cNvSpPr>
            <a:spLocks noGrp="1"/>
          </p:cNvSpPr>
          <p:nvPr>
            <p:ph type="title"/>
          </p:nvPr>
        </p:nvSpPr>
        <p:spPr>
          <a:xfrm>
            <a:off x="554421" y="2335815"/>
            <a:ext cx="10515600" cy="1325563"/>
          </a:xfrm>
        </p:spPr>
        <p:txBody>
          <a:bodyPr/>
          <a:lstStyle/>
          <a:p>
            <a:pPr algn="ctr"/>
            <a:r>
              <a:rPr lang="en-US" dirty="0"/>
              <a:t>Beyond Classroom</a:t>
            </a:r>
            <a:endParaRPr lang="en-IN" dirty="0"/>
          </a:p>
        </p:txBody>
      </p:sp>
    </p:spTree>
    <p:extLst>
      <p:ext uri="{BB962C8B-B14F-4D97-AF65-F5344CB8AC3E}">
        <p14:creationId xmlns:p14="http://schemas.microsoft.com/office/powerpoint/2010/main" val="56860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D6E5C-8BCC-D2E0-9040-06D507EDB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63384-6797-A5A4-24C2-E63ACEADCEBF}"/>
              </a:ext>
            </a:extLst>
          </p:cNvPr>
          <p:cNvSpPr>
            <a:spLocks noGrp="1"/>
          </p:cNvSpPr>
          <p:nvPr>
            <p:ph type="title"/>
          </p:nvPr>
        </p:nvSpPr>
        <p:spPr/>
        <p:txBody>
          <a:bodyPr/>
          <a:lstStyle/>
          <a:p>
            <a:r>
              <a:rPr lang="en-US" dirty="0"/>
              <a:t>Enrichment Activities </a:t>
            </a:r>
            <a:endParaRPr lang="en-IN" dirty="0"/>
          </a:p>
        </p:txBody>
      </p:sp>
      <p:sp>
        <p:nvSpPr>
          <p:cNvPr id="3" name="Content Placeholder 2">
            <a:extLst>
              <a:ext uri="{FF2B5EF4-FFF2-40B4-BE49-F238E27FC236}">
                <a16:creationId xmlns:a16="http://schemas.microsoft.com/office/drawing/2014/main" id="{63C81821-2EFF-1944-A127-056EC416A646}"/>
              </a:ext>
            </a:extLst>
          </p:cNvPr>
          <p:cNvSpPr>
            <a:spLocks noGrp="1"/>
          </p:cNvSpPr>
          <p:nvPr>
            <p:ph idx="1"/>
          </p:nvPr>
        </p:nvSpPr>
        <p:spPr/>
        <p:txBody>
          <a:bodyPr/>
          <a:lstStyle/>
          <a:p>
            <a:r>
              <a:rPr lang="en-US" dirty="0"/>
              <a:t>Pls refer the Jersey Preschool Profile PDF </a:t>
            </a:r>
            <a:endParaRPr lang="en-IN" dirty="0"/>
          </a:p>
        </p:txBody>
      </p:sp>
    </p:spTree>
    <p:extLst>
      <p:ext uri="{BB962C8B-B14F-4D97-AF65-F5344CB8AC3E}">
        <p14:creationId xmlns:p14="http://schemas.microsoft.com/office/powerpoint/2010/main" val="389385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AA185-331A-3304-3A01-F9089B582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11EDA-AE7A-E776-4976-5FFA48D8B981}"/>
              </a:ext>
            </a:extLst>
          </p:cNvPr>
          <p:cNvSpPr>
            <a:spLocks noGrp="1"/>
          </p:cNvSpPr>
          <p:nvPr>
            <p:ph type="title"/>
          </p:nvPr>
        </p:nvSpPr>
        <p:spPr/>
        <p:txBody>
          <a:bodyPr/>
          <a:lstStyle/>
          <a:p>
            <a:r>
              <a:rPr lang="en-US" dirty="0"/>
              <a:t>Speech Therapy</a:t>
            </a:r>
            <a:endParaRPr lang="en-IN" dirty="0"/>
          </a:p>
        </p:txBody>
      </p:sp>
      <p:sp>
        <p:nvSpPr>
          <p:cNvPr id="3" name="Content Placeholder 2">
            <a:extLst>
              <a:ext uri="{FF2B5EF4-FFF2-40B4-BE49-F238E27FC236}">
                <a16:creationId xmlns:a16="http://schemas.microsoft.com/office/drawing/2014/main" id="{714DCE39-364B-29AC-A076-11EED6C853FD}"/>
              </a:ext>
            </a:extLst>
          </p:cNvPr>
          <p:cNvSpPr>
            <a:spLocks noGrp="1"/>
          </p:cNvSpPr>
          <p:nvPr>
            <p:ph idx="1"/>
          </p:nvPr>
        </p:nvSpPr>
        <p:spPr/>
        <p:txBody>
          <a:bodyPr>
            <a:normAutofit fontScale="77500" lnSpcReduction="20000"/>
          </a:bodyPr>
          <a:lstStyle/>
          <a:p>
            <a:pPr marL="0" indent="0">
              <a:buNone/>
            </a:pPr>
            <a:r>
              <a:rPr lang="en-US" dirty="0"/>
              <a:t>Speech therapy is the assessment and treatment of communication problems and speech disorders. It is performed by speech-language pathologists, which are often referred to as speech therapists. Speech therapy techniques are used to improve communication.</a:t>
            </a:r>
            <a:endParaRPr lang="en-US" b="0" i="0" dirty="0">
              <a:solidFill>
                <a:srgbClr val="2B2222"/>
              </a:solidFill>
              <a:effectLst/>
              <a:latin typeface="Poppins" panose="00000500000000000000" pitchFamily="2" charset="0"/>
            </a:endParaRPr>
          </a:p>
          <a:p>
            <a:pPr marL="0" indent="0">
              <a:buNone/>
            </a:pPr>
            <a:r>
              <a:rPr lang="en-US" b="0" i="0" dirty="0">
                <a:solidFill>
                  <a:srgbClr val="2B2222"/>
                </a:solidFill>
                <a:effectLst/>
                <a:latin typeface="Poppins" panose="00000500000000000000" pitchFamily="2" charset="0"/>
              </a:rPr>
              <a:t>New </a:t>
            </a:r>
            <a:r>
              <a:rPr lang="en-US" dirty="0">
                <a:solidFill>
                  <a:srgbClr val="2B2222"/>
                </a:solidFill>
                <a:latin typeface="Poppins" panose="00000500000000000000" pitchFamily="2" charset="0"/>
              </a:rPr>
              <a:t>Jersey </a:t>
            </a:r>
            <a:r>
              <a:rPr lang="en-US" b="0" i="0" dirty="0">
                <a:solidFill>
                  <a:srgbClr val="2B2222"/>
                </a:solidFill>
                <a:effectLst/>
                <a:latin typeface="Poppins" panose="00000500000000000000" pitchFamily="2" charset="0"/>
              </a:rPr>
              <a:t>Preschool offers speech clinics at their campus locations. These clinics offer speech therapy for children with speech delays or challenges that need extra help. The Speech Pathology Program is run by certified speech pathologists and runs during the day, evenings and weekends. </a:t>
            </a:r>
          </a:p>
          <a:p>
            <a:pPr marL="0" indent="0">
              <a:buNone/>
            </a:pPr>
            <a:endParaRPr lang="en-US" dirty="0">
              <a:solidFill>
                <a:srgbClr val="2B2222"/>
              </a:solidFill>
              <a:latin typeface="Poppins" panose="00000500000000000000" pitchFamily="2" charset="0"/>
            </a:endParaRPr>
          </a:p>
          <a:p>
            <a:pPr marL="0" indent="0">
              <a:buNone/>
            </a:pPr>
            <a:r>
              <a:rPr lang="en-US" dirty="0"/>
              <a:t>These include articulation therapy, language intervention activities, and others depending on the type of speech. </a:t>
            </a:r>
          </a:p>
          <a:p>
            <a:r>
              <a:rPr lang="en-US" dirty="0"/>
              <a:t>Cognitive-communication disorders are problems with communication skills. </a:t>
            </a:r>
          </a:p>
          <a:p>
            <a:r>
              <a:rPr lang="en-US" dirty="0"/>
              <a:t>Expressive disorders are problems with putting words together, having </a:t>
            </a:r>
          </a:p>
          <a:p>
            <a:r>
              <a:rPr lang="en-US" dirty="0"/>
              <a:t>Dysphagia/oral feeding disorders are disorders in the way someone eats</a:t>
            </a:r>
            <a:endParaRPr lang="en-IN" dirty="0"/>
          </a:p>
        </p:txBody>
      </p:sp>
    </p:spTree>
    <p:extLst>
      <p:ext uri="{BB962C8B-B14F-4D97-AF65-F5344CB8AC3E}">
        <p14:creationId xmlns:p14="http://schemas.microsoft.com/office/powerpoint/2010/main" val="171571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AAA0-3DD9-24A2-1659-0E47CB1407D8}"/>
              </a:ext>
            </a:extLst>
          </p:cNvPr>
          <p:cNvSpPr>
            <a:spLocks noGrp="1"/>
          </p:cNvSpPr>
          <p:nvPr>
            <p:ph type="title"/>
          </p:nvPr>
        </p:nvSpPr>
        <p:spPr>
          <a:xfrm>
            <a:off x="475593" y="2658268"/>
            <a:ext cx="10515600" cy="1325563"/>
          </a:xfrm>
        </p:spPr>
        <p:txBody>
          <a:bodyPr/>
          <a:lstStyle/>
          <a:p>
            <a:pPr algn="ctr"/>
            <a:r>
              <a:rPr lang="en-US" dirty="0"/>
              <a:t>Parent Info</a:t>
            </a:r>
            <a:endParaRPr lang="en-IN" dirty="0"/>
          </a:p>
        </p:txBody>
      </p:sp>
    </p:spTree>
    <p:extLst>
      <p:ext uri="{BB962C8B-B14F-4D97-AF65-F5344CB8AC3E}">
        <p14:creationId xmlns:p14="http://schemas.microsoft.com/office/powerpoint/2010/main" val="58038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BBBC3-3E1C-21A9-FA1D-1DC527604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69CB89-F94A-BE7A-715C-CE2251433E2E}"/>
              </a:ext>
            </a:extLst>
          </p:cNvPr>
          <p:cNvSpPr>
            <a:spLocks noGrp="1"/>
          </p:cNvSpPr>
          <p:nvPr>
            <p:ph type="title"/>
          </p:nvPr>
        </p:nvSpPr>
        <p:spPr>
          <a:xfrm>
            <a:off x="838200" y="785429"/>
            <a:ext cx="10515600" cy="1325563"/>
          </a:xfrm>
        </p:spPr>
        <p:txBody>
          <a:bodyPr>
            <a:noAutofit/>
          </a:bodyPr>
          <a:lstStyle/>
          <a:p>
            <a:pPr algn="ctr"/>
            <a:r>
              <a:rPr lang="en-US" sz="3200" b="1" i="0" dirty="0">
                <a:solidFill>
                  <a:schemeClr val="tx1">
                    <a:lumMod val="95000"/>
                    <a:lumOff val="5000"/>
                  </a:schemeClr>
                </a:solidFill>
                <a:effectLst/>
                <a:latin typeface="Quicksand"/>
              </a:rPr>
              <a:t>Parent Partnerships</a:t>
            </a:r>
            <a:br>
              <a:rPr lang="en-US" sz="3200" b="1" i="0" dirty="0">
                <a:solidFill>
                  <a:schemeClr val="tx1">
                    <a:lumMod val="95000"/>
                    <a:lumOff val="5000"/>
                  </a:schemeClr>
                </a:solidFill>
                <a:effectLst/>
                <a:latin typeface="Quicksand"/>
              </a:rPr>
            </a:br>
            <a:r>
              <a:rPr lang="en-US" sz="2000" b="0" i="0" dirty="0">
                <a:effectLst/>
                <a:latin typeface="Source Sans Pro" panose="020B0503030403020204" pitchFamily="34" charset="0"/>
              </a:rPr>
              <a:t>We believe in open communication and collaboration with parents, making you an integral part of your child’s educational journey.</a:t>
            </a:r>
            <a:br>
              <a:rPr lang="en-US" sz="3200" b="0" i="0" dirty="0">
                <a:effectLst/>
                <a:latin typeface="Source Sans Pro" panose="020B0503030403020204" pitchFamily="34" charset="0"/>
              </a:rPr>
            </a:br>
            <a:br>
              <a:rPr lang="en-US" sz="3200" b="0" i="0" dirty="0">
                <a:solidFill>
                  <a:schemeClr val="tx1">
                    <a:lumMod val="95000"/>
                    <a:lumOff val="5000"/>
                  </a:schemeClr>
                </a:solidFill>
                <a:effectLst/>
                <a:latin typeface="Poppins" panose="00000500000000000000" pitchFamily="2" charset="0"/>
              </a:rPr>
            </a:br>
            <a:endParaRPr lang="en-IN" sz="32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B14D075C-EC3D-C878-3B6D-8E79DE12DE35}"/>
              </a:ext>
            </a:extLst>
          </p:cNvPr>
          <p:cNvSpPr>
            <a:spLocks noGrp="1"/>
          </p:cNvSpPr>
          <p:nvPr>
            <p:ph idx="1"/>
          </p:nvPr>
        </p:nvSpPr>
        <p:spPr>
          <a:xfrm>
            <a:off x="522890" y="2110992"/>
            <a:ext cx="4112172" cy="2636016"/>
          </a:xfrm>
        </p:spPr>
        <p:txBody>
          <a:bodyPr>
            <a:normAutofit/>
          </a:bodyPr>
          <a:lstStyle/>
          <a:p>
            <a:pPr marL="0" indent="0" algn="l">
              <a:buNone/>
            </a:pPr>
            <a:r>
              <a:rPr lang="en-US" sz="1800" b="1" i="0" dirty="0">
                <a:solidFill>
                  <a:srgbClr val="333333"/>
                </a:solidFill>
                <a:effectLst/>
                <a:latin typeface="Quicksand"/>
              </a:rPr>
              <a:t>Working in partnership with you</a:t>
            </a:r>
          </a:p>
          <a:p>
            <a:pPr marL="0" indent="0" algn="l">
              <a:buNone/>
            </a:pPr>
            <a:r>
              <a:rPr lang="en-US" sz="1200" b="0" i="0" dirty="0">
                <a:effectLst/>
                <a:latin typeface="Poppins" panose="00000500000000000000" pitchFamily="2" charset="0"/>
              </a:rPr>
              <a:t>We work with parents to ensure each individual child has the most effective learning experience. Sharing information with you gives peace of mind knowing that whilst apart, your child is safe, happy and receiving a solid foundation for their education. </a:t>
            </a:r>
          </a:p>
          <a:p>
            <a:pPr marL="0" indent="0" algn="l">
              <a:buNone/>
            </a:pPr>
            <a:r>
              <a:rPr lang="en-US" sz="1200" b="0" i="0" dirty="0">
                <a:effectLst/>
                <a:latin typeface="Poppins" panose="00000500000000000000" pitchFamily="2" charset="0"/>
              </a:rPr>
              <a:t>As parents you are your child’s first teacher and the success of our curriculum is dependent on a close relationship between us, as teachers and you as parents. We are proud to have strong positive links with children and families. </a:t>
            </a:r>
          </a:p>
          <a:p>
            <a:pPr marL="0" indent="0" algn="l">
              <a:buNone/>
            </a:pPr>
            <a:endParaRPr lang="en-US" sz="1200" dirty="0">
              <a:latin typeface="Poppins" panose="00000500000000000000" pitchFamily="2" charset="0"/>
            </a:endParaRPr>
          </a:p>
          <a:p>
            <a:pPr marL="0" indent="0" algn="l">
              <a:buNone/>
            </a:pPr>
            <a:endParaRPr lang="en-US" sz="1200" b="0" i="0" dirty="0">
              <a:effectLst/>
              <a:latin typeface="Poppins" panose="00000500000000000000" pitchFamily="2" charset="0"/>
            </a:endParaRPr>
          </a:p>
          <a:p>
            <a:endParaRPr lang="en-IN" sz="1200" dirty="0"/>
          </a:p>
        </p:txBody>
      </p:sp>
      <p:sp>
        <p:nvSpPr>
          <p:cNvPr id="5" name="TextBox 4">
            <a:extLst>
              <a:ext uri="{FF2B5EF4-FFF2-40B4-BE49-F238E27FC236}">
                <a16:creationId xmlns:a16="http://schemas.microsoft.com/office/drawing/2014/main" id="{7D725EE0-03A8-FB92-9B20-A453E338A001}"/>
              </a:ext>
            </a:extLst>
          </p:cNvPr>
          <p:cNvSpPr txBox="1"/>
          <p:nvPr/>
        </p:nvSpPr>
        <p:spPr>
          <a:xfrm>
            <a:off x="4887311" y="2110992"/>
            <a:ext cx="3418491" cy="2400657"/>
          </a:xfrm>
          <a:prstGeom prst="rect">
            <a:avLst/>
          </a:prstGeom>
          <a:noFill/>
        </p:spPr>
        <p:txBody>
          <a:bodyPr wrap="square">
            <a:spAutoFit/>
          </a:bodyPr>
          <a:lstStyle/>
          <a:p>
            <a:pPr marL="0" indent="0" algn="l">
              <a:buNone/>
            </a:pPr>
            <a:r>
              <a:rPr lang="en-US" b="1" i="0" dirty="0">
                <a:solidFill>
                  <a:srgbClr val="333333"/>
                </a:solidFill>
                <a:effectLst/>
                <a:latin typeface="Quicksand"/>
              </a:rPr>
              <a:t>Staying connected</a:t>
            </a:r>
          </a:p>
          <a:p>
            <a:pPr marL="0" indent="0" algn="l">
              <a:buNone/>
            </a:pPr>
            <a:r>
              <a:rPr lang="en-US" sz="1200" b="0" i="0" dirty="0">
                <a:effectLst/>
                <a:latin typeface="Poppins" panose="00000500000000000000" pitchFamily="2" charset="0"/>
              </a:rPr>
              <a:t>Through our Preschool App, we send updates and share diary timelines of your child’s activities at nursery so that you can cherish those golden moments.</a:t>
            </a:r>
          </a:p>
          <a:p>
            <a:pPr marL="0" indent="0" algn="l">
              <a:buNone/>
            </a:pPr>
            <a:r>
              <a:rPr lang="en-US" sz="1200" b="0" i="0" dirty="0">
                <a:effectLst/>
                <a:latin typeface="Poppins" panose="00000500000000000000" pitchFamily="2" charset="0"/>
              </a:rPr>
              <a:t>All our parents are given many opportunities to attend coffee mornings, social events and various workshops such as language and </a:t>
            </a:r>
            <a:r>
              <a:rPr lang="en-US" sz="1200" b="0" i="0" dirty="0" err="1">
                <a:effectLst/>
                <a:latin typeface="Poppins" panose="00000500000000000000" pitchFamily="2" charset="0"/>
              </a:rPr>
              <a:t>behaviour</a:t>
            </a:r>
            <a:r>
              <a:rPr lang="en-US" sz="1200" b="0" i="0" dirty="0">
                <a:effectLst/>
                <a:latin typeface="Poppins" panose="00000500000000000000" pitchFamily="2" charset="0"/>
              </a:rPr>
              <a:t> management, giving you the guidance to help you to support your child in the best possible way.</a:t>
            </a:r>
          </a:p>
        </p:txBody>
      </p:sp>
      <p:sp>
        <p:nvSpPr>
          <p:cNvPr id="6" name="Content Placeholder 2">
            <a:extLst>
              <a:ext uri="{FF2B5EF4-FFF2-40B4-BE49-F238E27FC236}">
                <a16:creationId xmlns:a16="http://schemas.microsoft.com/office/drawing/2014/main" id="{1F0E604C-8769-DC31-255C-AD3029F0E6BC}"/>
              </a:ext>
            </a:extLst>
          </p:cNvPr>
          <p:cNvSpPr txBox="1">
            <a:spLocks/>
          </p:cNvSpPr>
          <p:nvPr/>
        </p:nvSpPr>
        <p:spPr>
          <a:xfrm>
            <a:off x="8452945" y="1888686"/>
            <a:ext cx="3418490" cy="47013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8000" b="0" i="0" dirty="0">
                <a:solidFill>
                  <a:srgbClr val="662046"/>
                </a:solidFill>
                <a:effectLst/>
                <a:latin typeface="inherit"/>
              </a:rPr>
              <a:t>Parent In Class</a:t>
            </a:r>
            <a:endParaRPr lang="en-US" sz="8000" dirty="0">
              <a:solidFill>
                <a:srgbClr val="555555"/>
              </a:solidFill>
              <a:latin typeface="HelveticaNeueLTStd-Lt_0"/>
            </a:endParaRPr>
          </a:p>
          <a:p>
            <a:pPr algn="just"/>
            <a:r>
              <a:rPr lang="en-US" sz="5600" dirty="0">
                <a:solidFill>
                  <a:srgbClr val="555555"/>
                </a:solidFill>
                <a:latin typeface="HelveticaNeueLTStd-Lt_0"/>
              </a:rPr>
              <a:t>At New Jersey, we acknowledge and appreciate that parents come with unique talents and skills that can be beneficial to children’s learning in and out of the classroom. Hence, we create engagement opportunities for parents to join us in the classroom, inviting them to have first-hand experience in the various ways that children learn, explore the world, and express themselves.</a:t>
            </a:r>
          </a:p>
          <a:p>
            <a:pPr algn="just"/>
            <a:r>
              <a:rPr lang="en-US" sz="5600" dirty="0">
                <a:solidFill>
                  <a:srgbClr val="555555"/>
                </a:solidFill>
                <a:latin typeface="HelveticaNeueLTStd-Lt_0"/>
              </a:rPr>
              <a:t>Through activities from simple story telling, to puppetry sessions, cooking demonstrations, show-and-tells or even just lending some muscle in a playhouse project; these are but some ways that parents in class contribute a different perspective, voice and experience for the children.</a:t>
            </a:r>
          </a:p>
          <a:p>
            <a:pPr algn="just"/>
            <a:r>
              <a:rPr lang="en-US" sz="5600" dirty="0">
                <a:solidFill>
                  <a:srgbClr val="555555"/>
                </a:solidFill>
                <a:latin typeface="HelveticaNeueLTStd-Lt_0"/>
              </a:rPr>
              <a:t>From the eyes of the children, seeing their parents involved in their classroom fills them with pride and appreciation for learning and the world. That is the ideal situation for learning, growing and bonding culture we practice in New Jersey Preschool.</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82496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AA1A-7F2E-72DC-AFFD-1A986689AC35}"/>
              </a:ext>
            </a:extLst>
          </p:cNvPr>
          <p:cNvSpPr>
            <a:spLocks noGrp="1"/>
          </p:cNvSpPr>
          <p:nvPr>
            <p:ph type="title"/>
          </p:nvPr>
        </p:nvSpPr>
        <p:spPr>
          <a:xfrm>
            <a:off x="1150374" y="365125"/>
            <a:ext cx="10203426" cy="1183456"/>
          </a:xfrm>
        </p:spPr>
        <p:txBody>
          <a:bodyPr/>
          <a:lstStyle/>
          <a:p>
            <a:r>
              <a:rPr lang="en-US" b="0" i="0" dirty="0">
                <a:solidFill>
                  <a:schemeClr val="tx1">
                    <a:lumMod val="95000"/>
                    <a:lumOff val="5000"/>
                  </a:schemeClr>
                </a:solidFill>
                <a:effectLst/>
                <a:latin typeface="Quicksand"/>
              </a:rPr>
              <a:t>Preschool Board of Parents</a:t>
            </a:r>
            <a:endParaRPr lang="en-IN" dirty="0"/>
          </a:p>
        </p:txBody>
      </p:sp>
      <p:sp>
        <p:nvSpPr>
          <p:cNvPr id="3" name="Content Placeholder 2">
            <a:extLst>
              <a:ext uri="{FF2B5EF4-FFF2-40B4-BE49-F238E27FC236}">
                <a16:creationId xmlns:a16="http://schemas.microsoft.com/office/drawing/2014/main" id="{35582E46-1054-2F7D-772C-B90A6E35369E}"/>
              </a:ext>
            </a:extLst>
          </p:cNvPr>
          <p:cNvSpPr>
            <a:spLocks noGrp="1"/>
          </p:cNvSpPr>
          <p:nvPr>
            <p:ph idx="1"/>
          </p:nvPr>
        </p:nvSpPr>
        <p:spPr>
          <a:xfrm>
            <a:off x="838200" y="1548580"/>
            <a:ext cx="4821621" cy="1525695"/>
          </a:xfrm>
        </p:spPr>
        <p:txBody>
          <a:bodyPr>
            <a:normAutofit fontScale="85000" lnSpcReduction="10000"/>
          </a:bodyPr>
          <a:lstStyle/>
          <a:p>
            <a:pPr algn="l"/>
            <a:r>
              <a:rPr lang="en-US" sz="1600" b="0" i="0" dirty="0">
                <a:solidFill>
                  <a:schemeClr val="tx1">
                    <a:lumMod val="95000"/>
                    <a:lumOff val="5000"/>
                  </a:schemeClr>
                </a:solidFill>
                <a:effectLst/>
                <a:latin typeface="Quicksand"/>
              </a:rPr>
              <a:t>The New Jersey Preschool Board of Parents is an active body of (usually five) elected parent representatives. They make policy decisions about every important aspect of our pre-school’s life. Board members agree the level of </a:t>
            </a:r>
            <a:r>
              <a:rPr lang="en-US" sz="1600" dirty="0">
                <a:solidFill>
                  <a:schemeClr val="tx1">
                    <a:lumMod val="95000"/>
                    <a:lumOff val="5000"/>
                  </a:schemeClr>
                </a:solidFill>
                <a:latin typeface="Quicksand"/>
              </a:rPr>
              <a:t>activities </a:t>
            </a:r>
            <a:r>
              <a:rPr lang="en-US" sz="1600" b="0" i="0" dirty="0">
                <a:solidFill>
                  <a:schemeClr val="tx1">
                    <a:lumMod val="95000"/>
                    <a:lumOff val="5000"/>
                  </a:schemeClr>
                </a:solidFill>
                <a:effectLst/>
                <a:latin typeface="Quicksand"/>
              </a:rPr>
              <a:t>fees, budget and spending, discuss program activities and the curriculum. They help organize parent social events so our community members can spend time together, make useful connections and friends.</a:t>
            </a:r>
          </a:p>
          <a:p>
            <a:endParaRPr lang="en-IN" sz="1600" dirty="0"/>
          </a:p>
        </p:txBody>
      </p:sp>
      <p:sp>
        <p:nvSpPr>
          <p:cNvPr id="4" name="Content Placeholder 2">
            <a:extLst>
              <a:ext uri="{FF2B5EF4-FFF2-40B4-BE49-F238E27FC236}">
                <a16:creationId xmlns:a16="http://schemas.microsoft.com/office/drawing/2014/main" id="{3146087B-DB57-C721-B37F-8557C78424BE}"/>
              </a:ext>
            </a:extLst>
          </p:cNvPr>
          <p:cNvSpPr txBox="1">
            <a:spLocks/>
          </p:cNvSpPr>
          <p:nvPr/>
        </p:nvSpPr>
        <p:spPr>
          <a:xfrm>
            <a:off x="970363" y="3544722"/>
            <a:ext cx="48216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lumMod val="95000"/>
                    <a:lumOff val="5000"/>
                  </a:schemeClr>
                </a:solidFill>
                <a:latin typeface="Quicksand"/>
              </a:rPr>
              <a:t>Board members are elected by all parents at the Annual General Meeting, usually each October. They meet once a month, together with the School Director, to discuss ideas and make decisions. </a:t>
            </a:r>
          </a:p>
          <a:p>
            <a:endParaRPr lang="en-IN" sz="1600" dirty="0"/>
          </a:p>
        </p:txBody>
      </p:sp>
      <p:sp>
        <p:nvSpPr>
          <p:cNvPr id="5" name="Content Placeholder 2">
            <a:extLst>
              <a:ext uri="{FF2B5EF4-FFF2-40B4-BE49-F238E27FC236}">
                <a16:creationId xmlns:a16="http://schemas.microsoft.com/office/drawing/2014/main" id="{1936AF29-9578-F94D-DE9A-F0C831E40B18}"/>
              </a:ext>
            </a:extLst>
          </p:cNvPr>
          <p:cNvSpPr txBox="1">
            <a:spLocks/>
          </p:cNvSpPr>
          <p:nvPr/>
        </p:nvSpPr>
        <p:spPr>
          <a:xfrm>
            <a:off x="6400016" y="1548580"/>
            <a:ext cx="4213589" cy="1525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lumMod val="95000"/>
                    <a:lumOff val="5000"/>
                  </a:schemeClr>
                </a:solidFill>
                <a:latin typeface="Quicksand"/>
              </a:rPr>
              <a:t>The presence of a functioning Parent Board makes New Jersey Preschool a unique pre-school with the children’s interests always remaining the top priority! </a:t>
            </a:r>
            <a:endParaRPr lang="en-IN" sz="1800" dirty="0"/>
          </a:p>
        </p:txBody>
      </p:sp>
      <p:sp>
        <p:nvSpPr>
          <p:cNvPr id="6" name="Content Placeholder 2">
            <a:extLst>
              <a:ext uri="{FF2B5EF4-FFF2-40B4-BE49-F238E27FC236}">
                <a16:creationId xmlns:a16="http://schemas.microsoft.com/office/drawing/2014/main" id="{01006175-FC44-4D61-B4DF-96CA812F1160}"/>
              </a:ext>
            </a:extLst>
          </p:cNvPr>
          <p:cNvSpPr txBox="1">
            <a:spLocks/>
          </p:cNvSpPr>
          <p:nvPr/>
        </p:nvSpPr>
        <p:spPr>
          <a:xfrm>
            <a:off x="6400016" y="3074275"/>
            <a:ext cx="4821621" cy="85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100" dirty="0"/>
          </a:p>
        </p:txBody>
      </p:sp>
      <p:sp>
        <p:nvSpPr>
          <p:cNvPr id="7" name="Content Placeholder 2">
            <a:extLst>
              <a:ext uri="{FF2B5EF4-FFF2-40B4-BE49-F238E27FC236}">
                <a16:creationId xmlns:a16="http://schemas.microsoft.com/office/drawing/2014/main" id="{C64C0678-E1E6-04F5-9521-3F7DF77DB528}"/>
              </a:ext>
            </a:extLst>
          </p:cNvPr>
          <p:cNvSpPr txBox="1">
            <a:spLocks/>
          </p:cNvSpPr>
          <p:nvPr/>
        </p:nvSpPr>
        <p:spPr>
          <a:xfrm>
            <a:off x="6400015" y="4077389"/>
            <a:ext cx="48216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600" dirty="0"/>
          </a:p>
        </p:txBody>
      </p:sp>
      <p:sp>
        <p:nvSpPr>
          <p:cNvPr id="8" name="Content Placeholder 2">
            <a:extLst>
              <a:ext uri="{FF2B5EF4-FFF2-40B4-BE49-F238E27FC236}">
                <a16:creationId xmlns:a16="http://schemas.microsoft.com/office/drawing/2014/main" id="{A02747A1-3F34-266E-CB9D-B97CA38C2F7F}"/>
              </a:ext>
            </a:extLst>
          </p:cNvPr>
          <p:cNvSpPr txBox="1">
            <a:spLocks/>
          </p:cNvSpPr>
          <p:nvPr/>
        </p:nvSpPr>
        <p:spPr>
          <a:xfrm>
            <a:off x="6532179" y="3544722"/>
            <a:ext cx="4821621" cy="1418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lumMod val="95000"/>
                    <a:lumOff val="5000"/>
                  </a:schemeClr>
                </a:solidFill>
              </a:rPr>
              <a:t>The </a:t>
            </a:r>
            <a:r>
              <a:rPr lang="en-US" sz="1200" dirty="0">
                <a:solidFill>
                  <a:schemeClr val="tx1">
                    <a:lumMod val="95000"/>
                    <a:lumOff val="5000"/>
                  </a:schemeClr>
                </a:solidFill>
                <a:latin typeface="Quicksand"/>
              </a:rPr>
              <a:t>New Jersey Preschool</a:t>
            </a:r>
            <a:r>
              <a:rPr lang="en-US" sz="1200" dirty="0">
                <a:solidFill>
                  <a:schemeClr val="tx1">
                    <a:lumMod val="95000"/>
                    <a:lumOff val="5000"/>
                  </a:schemeClr>
                </a:solidFill>
              </a:rPr>
              <a:t> Board of Parents is an active body of (usually five) elected parent representatives. They make policy decisions about every important aspect of our pre-school’s life. Board members agree the level of membership fees, budget and spending, discuss program activities and the curriculum. They help organize parent social events so our community members can spend time together, make useful connections and friends.</a:t>
            </a:r>
          </a:p>
          <a:p>
            <a:endParaRPr lang="en-IN" sz="1200" dirty="0"/>
          </a:p>
        </p:txBody>
      </p:sp>
    </p:spTree>
    <p:extLst>
      <p:ext uri="{BB962C8B-B14F-4D97-AF65-F5344CB8AC3E}">
        <p14:creationId xmlns:p14="http://schemas.microsoft.com/office/powerpoint/2010/main" val="351257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41CA3C-A54C-241B-EC34-BD151067E09F}"/>
              </a:ext>
            </a:extLst>
          </p:cNvPr>
          <p:cNvSpPr/>
          <p:nvPr/>
        </p:nvSpPr>
        <p:spPr>
          <a:xfrm>
            <a:off x="0" y="3293836"/>
            <a:ext cx="12249807" cy="407297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 name="Title 1">
            <a:extLst>
              <a:ext uri="{FF2B5EF4-FFF2-40B4-BE49-F238E27FC236}">
                <a16:creationId xmlns:a16="http://schemas.microsoft.com/office/drawing/2014/main" id="{723186E0-FBB0-D528-C7C2-605741B40DAF}"/>
              </a:ext>
            </a:extLst>
          </p:cNvPr>
          <p:cNvSpPr>
            <a:spLocks noGrp="1"/>
          </p:cNvSpPr>
          <p:nvPr>
            <p:ph type="title"/>
          </p:nvPr>
        </p:nvSpPr>
        <p:spPr>
          <a:xfrm>
            <a:off x="730250" y="727737"/>
            <a:ext cx="10515600" cy="959178"/>
          </a:xfrm>
        </p:spPr>
        <p:txBody>
          <a:bodyPr>
            <a:noAutofit/>
          </a:bodyPr>
          <a:lstStyle/>
          <a:p>
            <a:pPr algn="ctr"/>
            <a:r>
              <a:rPr lang="en-US" sz="1800" i="1" dirty="0">
                <a:solidFill>
                  <a:srgbClr val="46AADD"/>
                </a:solidFill>
                <a:effectLst/>
                <a:latin typeface="var( --e-global-typography-primary-font-family )"/>
              </a:rPr>
              <a:t> Read on to understand our difference</a:t>
            </a:r>
            <a:br>
              <a:rPr lang="en-US" sz="1800" i="1" dirty="0">
                <a:solidFill>
                  <a:srgbClr val="46AADD"/>
                </a:solidFill>
                <a:effectLst/>
                <a:latin typeface="var( --e-global-typography-primary-font-family )"/>
              </a:rPr>
            </a:br>
            <a:r>
              <a:rPr lang="en-US" sz="1800" b="1" i="0" dirty="0">
                <a:solidFill>
                  <a:srgbClr val="3B4757"/>
                </a:solidFill>
                <a:effectLst/>
                <a:latin typeface="var( --e-global-typography-primary-font-family )"/>
              </a:rPr>
              <a:t>Why Choose New Jersey Preschool</a:t>
            </a:r>
            <a:br>
              <a:rPr lang="en-US" sz="1800" b="1" i="0" dirty="0">
                <a:solidFill>
                  <a:srgbClr val="3B4757"/>
                </a:solidFill>
                <a:effectLst/>
                <a:latin typeface="var( --e-global-typography-primary-font-family )"/>
              </a:rPr>
            </a:br>
            <a:r>
              <a:rPr lang="en-US" sz="1800" b="1" i="0" dirty="0">
                <a:solidFill>
                  <a:srgbClr val="3B4757"/>
                </a:solidFill>
                <a:effectLst/>
                <a:latin typeface="var( --e-global-typography-primary-font-family )"/>
              </a:rPr>
              <a:t>https://www.nirahearlyyears.com/</a:t>
            </a:r>
            <a:br>
              <a:rPr lang="en-US" b="1" i="0" dirty="0">
                <a:solidFill>
                  <a:srgbClr val="3B4757"/>
                </a:solidFill>
                <a:effectLst/>
                <a:latin typeface="var( --e-global-typography-primary-font-family )"/>
              </a:rPr>
            </a:br>
            <a:endParaRPr lang="en-IN" sz="8800" dirty="0">
              <a:latin typeface="+mn-lt"/>
            </a:endParaRPr>
          </a:p>
        </p:txBody>
      </p:sp>
      <p:sp>
        <p:nvSpPr>
          <p:cNvPr id="3" name="Content Placeholder 2">
            <a:extLst>
              <a:ext uri="{FF2B5EF4-FFF2-40B4-BE49-F238E27FC236}">
                <a16:creationId xmlns:a16="http://schemas.microsoft.com/office/drawing/2014/main" id="{59D83B26-CF25-EE64-4CAD-877C9C697009}"/>
              </a:ext>
            </a:extLst>
          </p:cNvPr>
          <p:cNvSpPr>
            <a:spLocks noGrp="1"/>
          </p:cNvSpPr>
          <p:nvPr>
            <p:ph idx="1"/>
          </p:nvPr>
        </p:nvSpPr>
        <p:spPr>
          <a:xfrm>
            <a:off x="1022132" y="3700503"/>
            <a:ext cx="2709041" cy="1325563"/>
          </a:xfrm>
        </p:spPr>
        <p:txBody>
          <a:bodyPr>
            <a:normAutofit/>
          </a:bodyPr>
          <a:lstStyle/>
          <a:p>
            <a:pPr marL="0" indent="0" algn="l">
              <a:buNone/>
            </a:pPr>
            <a:r>
              <a:rPr lang="en-US" sz="1500" b="1" i="0" dirty="0">
                <a:solidFill>
                  <a:schemeClr val="bg1"/>
                </a:solidFill>
                <a:effectLst/>
              </a:rPr>
              <a:t>Home-like Environment</a:t>
            </a:r>
          </a:p>
          <a:p>
            <a:pPr marL="0" indent="0" algn="l">
              <a:buNone/>
            </a:pPr>
            <a:r>
              <a:rPr lang="en-US" sz="1500" b="0" i="0" dirty="0">
                <a:solidFill>
                  <a:schemeClr val="bg1"/>
                </a:solidFill>
                <a:effectLst/>
              </a:rPr>
              <a:t>Children are comfortable and confident in their home, feeling safe and secure to explore and learn.</a:t>
            </a:r>
          </a:p>
        </p:txBody>
      </p:sp>
      <p:sp>
        <p:nvSpPr>
          <p:cNvPr id="4" name="Content Placeholder 2">
            <a:extLst>
              <a:ext uri="{FF2B5EF4-FFF2-40B4-BE49-F238E27FC236}">
                <a16:creationId xmlns:a16="http://schemas.microsoft.com/office/drawing/2014/main" id="{4C9B0795-A225-FC82-7A91-46DA51BED8B3}"/>
              </a:ext>
            </a:extLst>
          </p:cNvPr>
          <p:cNvSpPr txBox="1">
            <a:spLocks/>
          </p:cNvSpPr>
          <p:nvPr/>
        </p:nvSpPr>
        <p:spPr>
          <a:xfrm>
            <a:off x="4506310" y="3672143"/>
            <a:ext cx="253824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i="0" dirty="0">
                <a:solidFill>
                  <a:schemeClr val="bg1"/>
                </a:solidFill>
                <a:effectLst/>
              </a:rPr>
              <a:t>Loving Language</a:t>
            </a:r>
          </a:p>
          <a:p>
            <a:pPr marL="0" indent="0" algn="l">
              <a:buNone/>
            </a:pPr>
            <a:r>
              <a:rPr lang="en-US" sz="1500" b="0" i="0" dirty="0">
                <a:solidFill>
                  <a:schemeClr val="bg1"/>
                </a:solidFill>
                <a:effectLst/>
              </a:rPr>
              <a:t>90% success rate of children reading before they go to school for children attending more than 12 months.</a:t>
            </a:r>
          </a:p>
          <a:p>
            <a:pPr marL="0" indent="0">
              <a:buNone/>
            </a:pPr>
            <a:endParaRPr lang="en-IN" sz="1500" dirty="0">
              <a:solidFill>
                <a:schemeClr val="bg1"/>
              </a:solidFill>
            </a:endParaRPr>
          </a:p>
        </p:txBody>
      </p:sp>
      <p:sp>
        <p:nvSpPr>
          <p:cNvPr id="6" name="Content Placeholder 2">
            <a:extLst>
              <a:ext uri="{FF2B5EF4-FFF2-40B4-BE49-F238E27FC236}">
                <a16:creationId xmlns:a16="http://schemas.microsoft.com/office/drawing/2014/main" id="{08AC28D1-272D-3BA2-8C26-A654154EEB8D}"/>
              </a:ext>
            </a:extLst>
          </p:cNvPr>
          <p:cNvSpPr txBox="1">
            <a:spLocks/>
          </p:cNvSpPr>
          <p:nvPr/>
        </p:nvSpPr>
        <p:spPr>
          <a:xfrm>
            <a:off x="8534401" y="3876728"/>
            <a:ext cx="2538249" cy="1453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i="0" dirty="0">
                <a:solidFill>
                  <a:schemeClr val="bg1"/>
                </a:solidFill>
                <a:effectLst/>
              </a:rPr>
              <a:t>30 Day Moneyback Guarantee</a:t>
            </a:r>
          </a:p>
          <a:p>
            <a:pPr marL="0" indent="0" algn="l">
              <a:buNone/>
            </a:pPr>
            <a:r>
              <a:rPr lang="en-US" sz="1500" b="0" i="0" dirty="0">
                <a:solidFill>
                  <a:schemeClr val="bg1"/>
                </a:solidFill>
                <a:effectLst/>
              </a:rPr>
              <a:t>If you’re not completely satisfied we will refund your money, no questions asked.</a:t>
            </a:r>
          </a:p>
          <a:p>
            <a:endParaRPr lang="en-IN" sz="1500" dirty="0">
              <a:solidFill>
                <a:schemeClr val="bg1"/>
              </a:solidFill>
            </a:endParaRPr>
          </a:p>
        </p:txBody>
      </p:sp>
      <p:sp>
        <p:nvSpPr>
          <p:cNvPr id="7" name="Content Placeholder 2">
            <a:extLst>
              <a:ext uri="{FF2B5EF4-FFF2-40B4-BE49-F238E27FC236}">
                <a16:creationId xmlns:a16="http://schemas.microsoft.com/office/drawing/2014/main" id="{AD193F16-14ED-204B-5392-F8BAFE5E9B2D}"/>
              </a:ext>
            </a:extLst>
          </p:cNvPr>
          <p:cNvSpPr txBox="1">
            <a:spLocks/>
          </p:cNvSpPr>
          <p:nvPr/>
        </p:nvSpPr>
        <p:spPr>
          <a:xfrm>
            <a:off x="1022132" y="5254259"/>
            <a:ext cx="2538249" cy="1453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i="0" dirty="0">
                <a:solidFill>
                  <a:schemeClr val="bg1"/>
                </a:solidFill>
                <a:effectLst/>
              </a:rPr>
              <a:t>Culture of </a:t>
            </a:r>
            <a:r>
              <a:rPr lang="en-US" sz="1500" b="1" i="0" dirty="0" err="1">
                <a:solidFill>
                  <a:schemeClr val="bg1"/>
                </a:solidFill>
                <a:effectLst/>
              </a:rPr>
              <a:t>Honour</a:t>
            </a:r>
            <a:endParaRPr lang="en-US" sz="1500" b="1" i="0" dirty="0">
              <a:solidFill>
                <a:schemeClr val="bg1"/>
              </a:solidFill>
              <a:effectLst/>
            </a:endParaRPr>
          </a:p>
          <a:p>
            <a:pPr marL="0" indent="0" algn="l">
              <a:buNone/>
            </a:pPr>
            <a:r>
              <a:rPr lang="en-US" sz="1500" b="0" i="0" dirty="0">
                <a:solidFill>
                  <a:schemeClr val="bg1"/>
                </a:solidFill>
                <a:effectLst/>
              </a:rPr>
              <a:t>We aim to help all people that come into contact with </a:t>
            </a:r>
            <a:r>
              <a:rPr lang="en-US" sz="1500" b="0" i="0" dirty="0" err="1">
                <a:solidFill>
                  <a:schemeClr val="bg1"/>
                </a:solidFill>
                <a:effectLst/>
              </a:rPr>
              <a:t>ChildiT</a:t>
            </a:r>
            <a:r>
              <a:rPr lang="en-US" sz="1500" b="0" i="0" dirty="0">
                <a:solidFill>
                  <a:schemeClr val="bg1"/>
                </a:solidFill>
                <a:effectLst/>
              </a:rPr>
              <a:t> to feel Significant, Appreciated and Understood.</a:t>
            </a:r>
          </a:p>
          <a:p>
            <a:pPr marL="0" indent="0">
              <a:buNone/>
            </a:pPr>
            <a:endParaRPr lang="en-IN" sz="1500" dirty="0">
              <a:solidFill>
                <a:schemeClr val="bg1"/>
              </a:solidFill>
            </a:endParaRPr>
          </a:p>
        </p:txBody>
      </p:sp>
      <p:sp>
        <p:nvSpPr>
          <p:cNvPr id="5" name="Content Placeholder 2">
            <a:extLst>
              <a:ext uri="{FF2B5EF4-FFF2-40B4-BE49-F238E27FC236}">
                <a16:creationId xmlns:a16="http://schemas.microsoft.com/office/drawing/2014/main" id="{251CF3B7-8F6A-0734-D4B1-28538F6FE035}"/>
              </a:ext>
            </a:extLst>
          </p:cNvPr>
          <p:cNvSpPr txBox="1">
            <a:spLocks/>
          </p:cNvSpPr>
          <p:nvPr/>
        </p:nvSpPr>
        <p:spPr>
          <a:xfrm>
            <a:off x="4506310" y="5184206"/>
            <a:ext cx="2538249" cy="1453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i="0" dirty="0">
                <a:solidFill>
                  <a:schemeClr val="bg1"/>
                </a:solidFill>
                <a:effectLst/>
              </a:rPr>
              <a:t>Orientation Process</a:t>
            </a:r>
          </a:p>
          <a:p>
            <a:pPr marL="0" indent="0" algn="l">
              <a:buNone/>
            </a:pPr>
            <a:r>
              <a:rPr lang="en-US" sz="1500" b="0" i="0" dirty="0">
                <a:solidFill>
                  <a:schemeClr val="bg1"/>
                </a:solidFill>
                <a:effectLst/>
              </a:rPr>
              <a:t>Makes the process of you and your child settling into care with New Jersey Preschool that much smoother.</a:t>
            </a:r>
          </a:p>
          <a:p>
            <a:pPr marL="0" indent="0">
              <a:buNone/>
            </a:pPr>
            <a:endParaRPr lang="en-IN" sz="1500" dirty="0">
              <a:solidFill>
                <a:schemeClr val="bg1"/>
              </a:solidFill>
            </a:endParaRPr>
          </a:p>
        </p:txBody>
      </p:sp>
      <p:sp>
        <p:nvSpPr>
          <p:cNvPr id="8" name="Content Placeholder 2">
            <a:extLst>
              <a:ext uri="{FF2B5EF4-FFF2-40B4-BE49-F238E27FC236}">
                <a16:creationId xmlns:a16="http://schemas.microsoft.com/office/drawing/2014/main" id="{DD65D81E-0B19-37CE-FDCE-3853781DE63E}"/>
              </a:ext>
            </a:extLst>
          </p:cNvPr>
          <p:cNvSpPr txBox="1">
            <a:spLocks/>
          </p:cNvSpPr>
          <p:nvPr/>
        </p:nvSpPr>
        <p:spPr>
          <a:xfrm>
            <a:off x="8534400" y="5164099"/>
            <a:ext cx="2538249" cy="1453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i="0" dirty="0">
                <a:solidFill>
                  <a:schemeClr val="bg1"/>
                </a:solidFill>
                <a:effectLst/>
              </a:rPr>
              <a:t>Quality Educators</a:t>
            </a:r>
          </a:p>
          <a:p>
            <a:pPr marL="0" indent="0" algn="l">
              <a:buNone/>
            </a:pPr>
            <a:r>
              <a:rPr lang="en-US" sz="1500" b="0" i="0" dirty="0">
                <a:solidFill>
                  <a:schemeClr val="bg1"/>
                </a:solidFill>
                <a:effectLst/>
              </a:rPr>
              <a:t>Trusted, highly trained and hand-picked Educators. We believe that educators play a huge role in quality child care.</a:t>
            </a:r>
          </a:p>
          <a:p>
            <a:pPr marL="0" indent="0">
              <a:buNone/>
            </a:pPr>
            <a:endParaRPr lang="en-IN" sz="1500" dirty="0">
              <a:solidFill>
                <a:schemeClr val="bg1"/>
              </a:solidFill>
            </a:endParaRPr>
          </a:p>
        </p:txBody>
      </p:sp>
      <p:pic>
        <p:nvPicPr>
          <p:cNvPr id="9" name="Picture 8">
            <a:extLst>
              <a:ext uri="{FF2B5EF4-FFF2-40B4-BE49-F238E27FC236}">
                <a16:creationId xmlns:a16="http://schemas.microsoft.com/office/drawing/2014/main" id="{9C96335E-005A-C15C-5696-7BC60F0E22AD}"/>
              </a:ext>
            </a:extLst>
          </p:cNvPr>
          <p:cNvPicPr>
            <a:picLocks noChangeAspect="1"/>
          </p:cNvPicPr>
          <p:nvPr/>
        </p:nvPicPr>
        <p:blipFill rotWithShape="1">
          <a:blip r:embed="rId2"/>
          <a:srcRect t="24640" b="34173"/>
          <a:stretch/>
        </p:blipFill>
        <p:spPr>
          <a:xfrm>
            <a:off x="730250" y="681640"/>
            <a:ext cx="10515600" cy="2435002"/>
          </a:xfrm>
          <a:prstGeom prst="rect">
            <a:avLst/>
          </a:prstGeom>
        </p:spPr>
      </p:pic>
    </p:spTree>
    <p:extLst>
      <p:ext uri="{BB962C8B-B14F-4D97-AF65-F5344CB8AC3E}">
        <p14:creationId xmlns:p14="http://schemas.microsoft.com/office/powerpoint/2010/main" val="272605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F482-F681-72A6-7B10-093F5FE15768}"/>
              </a:ext>
            </a:extLst>
          </p:cNvPr>
          <p:cNvSpPr>
            <a:spLocks noGrp="1"/>
          </p:cNvSpPr>
          <p:nvPr>
            <p:ph type="title"/>
          </p:nvPr>
        </p:nvSpPr>
        <p:spPr/>
        <p:txBody>
          <a:bodyPr>
            <a:normAutofit/>
          </a:bodyPr>
          <a:lstStyle/>
          <a:p>
            <a:r>
              <a:rPr lang="en-US" sz="2800" dirty="0">
                <a:latin typeface="Poppins" panose="00000500000000000000" pitchFamily="2" charset="0"/>
                <a:cs typeface="Poppins" panose="00000500000000000000" pitchFamily="2" charset="0"/>
              </a:rPr>
              <a:t>Global Network</a:t>
            </a:r>
            <a:endParaRPr lang="en-IN" sz="2800"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447DF7C6-37D7-F4BA-B862-9C7B22117828}"/>
              </a:ext>
            </a:extLst>
          </p:cNvPr>
          <p:cNvSpPr>
            <a:spLocks noGrp="1"/>
          </p:cNvSpPr>
          <p:nvPr>
            <p:ph idx="1"/>
          </p:nvPr>
        </p:nvSpPr>
        <p:spPr>
          <a:xfrm>
            <a:off x="270642" y="1825625"/>
            <a:ext cx="4206766" cy="4351338"/>
          </a:xfrm>
        </p:spPr>
        <p:txBody>
          <a:bodyPr>
            <a:normAutofit/>
          </a:bodyPr>
          <a:lstStyle/>
          <a:p>
            <a:pPr marL="0" indent="0">
              <a:buNone/>
            </a:pP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None/>
            </a:pPr>
            <a:r>
              <a:rPr lang="en-US" sz="1200" dirty="0">
                <a:solidFill>
                  <a:schemeClr val="tx1">
                    <a:lumMod val="95000"/>
                    <a:lumOff val="5000"/>
                  </a:schemeClr>
                </a:solidFill>
                <a:latin typeface="Poppins" panose="00000500000000000000" pitchFamily="2" charset="0"/>
                <a:cs typeface="Poppins" panose="00000500000000000000" pitchFamily="2" charset="0"/>
              </a:rPr>
              <a:t>Head Office  - USA</a:t>
            </a:r>
          </a:p>
          <a:p>
            <a:pPr marL="0" indent="0">
              <a:buNone/>
            </a:pPr>
            <a:r>
              <a:rPr lang="en-US" sz="1200" dirty="0">
                <a:solidFill>
                  <a:schemeClr val="tx1">
                    <a:lumMod val="95000"/>
                    <a:lumOff val="5000"/>
                  </a:schemeClr>
                </a:solidFill>
                <a:latin typeface="Poppins" panose="00000500000000000000" pitchFamily="2" charset="0"/>
                <a:cs typeface="Poppins" panose="00000500000000000000" pitchFamily="2" charset="0"/>
              </a:rPr>
              <a:t># </a:t>
            </a:r>
            <a:r>
              <a:rPr lang="en-US" sz="1200" dirty="0">
                <a:solidFill>
                  <a:schemeClr val="tx1">
                    <a:lumMod val="95000"/>
                    <a:lumOff val="5000"/>
                  </a:schemeClr>
                </a:solidFill>
                <a:latin typeface="Poppins" panose="00000500000000000000" pitchFamily="2" charset="0"/>
                <a:ea typeface="Yu Gothic" pitchFamily="34" charset="-128"/>
                <a:cs typeface="Poppins" panose="00000500000000000000" pitchFamily="2" charset="0"/>
              </a:rPr>
              <a:t>30 Prospect Avenue, 3rd street, </a:t>
            </a:r>
          </a:p>
          <a:p>
            <a:pPr marL="0" indent="0">
              <a:buNone/>
            </a:pPr>
            <a:r>
              <a:rPr lang="en-US" sz="1200" dirty="0">
                <a:solidFill>
                  <a:schemeClr val="tx1">
                    <a:lumMod val="95000"/>
                    <a:lumOff val="5000"/>
                  </a:schemeClr>
                </a:solidFill>
                <a:latin typeface="Poppins" panose="00000500000000000000" pitchFamily="2" charset="0"/>
                <a:ea typeface="Yu Gothic" pitchFamily="34" charset="-128"/>
                <a:cs typeface="Poppins" panose="00000500000000000000" pitchFamily="2" charset="0"/>
              </a:rPr>
              <a:t>Bayonne, New Jersey, USA - 07002</a:t>
            </a:r>
            <a:endParaRPr lang="en-IN" sz="1200" dirty="0">
              <a:solidFill>
                <a:schemeClr val="tx1">
                  <a:lumMod val="95000"/>
                  <a:lumOff val="5000"/>
                </a:schemeClr>
              </a:solidFill>
              <a:latin typeface="Poppins" panose="00000500000000000000" pitchFamily="2" charset="0"/>
              <a:ea typeface="Yu Gothic" pitchFamily="34" charset="-128"/>
              <a:cs typeface="Poppins" panose="00000500000000000000" pitchFamily="2" charset="0"/>
            </a:endParaRPr>
          </a:p>
          <a:p>
            <a:pPr marL="0" indent="0">
              <a:buNone/>
            </a:pP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None/>
            </a:pPr>
            <a:r>
              <a:rPr lang="en-US" sz="1200" b="1" dirty="0">
                <a:solidFill>
                  <a:schemeClr val="tx1">
                    <a:lumMod val="95000"/>
                    <a:lumOff val="5000"/>
                  </a:schemeClr>
                </a:solidFill>
                <a:latin typeface="Poppins" panose="00000500000000000000" pitchFamily="2" charset="0"/>
                <a:cs typeface="Poppins" panose="00000500000000000000" pitchFamily="2" charset="0"/>
              </a:rPr>
              <a:t>Head Office - India</a:t>
            </a:r>
          </a:p>
          <a:p>
            <a:pPr marL="0" indent="0">
              <a:buNone/>
            </a:pPr>
            <a:r>
              <a:rPr lang="en-US" sz="1200" dirty="0" err="1">
                <a:solidFill>
                  <a:schemeClr val="tx1">
                    <a:lumMod val="95000"/>
                    <a:lumOff val="5000"/>
                  </a:schemeClr>
                </a:solidFill>
                <a:latin typeface="Poppins" panose="00000500000000000000" pitchFamily="2" charset="0"/>
                <a:cs typeface="Poppins" panose="00000500000000000000" pitchFamily="2" charset="0"/>
              </a:rPr>
              <a:t>Edupreneur</a:t>
            </a:r>
            <a:r>
              <a:rPr lang="en-US" sz="1200" dirty="0">
                <a:solidFill>
                  <a:schemeClr val="tx1">
                    <a:lumMod val="95000"/>
                    <a:lumOff val="5000"/>
                  </a:schemeClr>
                </a:solidFill>
                <a:latin typeface="Poppins" panose="00000500000000000000" pitchFamily="2" charset="0"/>
                <a:cs typeface="Poppins" panose="00000500000000000000" pitchFamily="2" charset="0"/>
              </a:rPr>
              <a:t> Early Education Services</a:t>
            </a:r>
            <a:endParaRPr lang="en-IN"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None/>
            </a:pPr>
            <a:r>
              <a:rPr lang="en-IN" sz="1200" dirty="0">
                <a:solidFill>
                  <a:schemeClr val="tx1">
                    <a:lumMod val="95000"/>
                    <a:lumOff val="5000"/>
                  </a:schemeClr>
                </a:solidFill>
                <a:latin typeface="Poppins" panose="00000500000000000000" pitchFamily="2" charset="0"/>
                <a:cs typeface="Poppins" panose="00000500000000000000" pitchFamily="2" charset="0"/>
              </a:rPr>
              <a:t>Regus Business </a:t>
            </a:r>
            <a:r>
              <a:rPr lang="en-IN" sz="1200" dirty="0" err="1">
                <a:solidFill>
                  <a:schemeClr val="tx1">
                    <a:lumMod val="95000"/>
                    <a:lumOff val="5000"/>
                  </a:schemeClr>
                </a:solidFill>
                <a:latin typeface="Poppins" panose="00000500000000000000" pitchFamily="2" charset="0"/>
                <a:cs typeface="Poppins" panose="00000500000000000000" pitchFamily="2" charset="0"/>
              </a:rPr>
              <a:t>Center</a:t>
            </a:r>
            <a:r>
              <a:rPr lang="en-IN" sz="1200" dirty="0">
                <a:solidFill>
                  <a:schemeClr val="tx1">
                    <a:lumMod val="95000"/>
                    <a:lumOff val="5000"/>
                  </a:schemeClr>
                </a:solidFill>
                <a:latin typeface="Poppins" panose="00000500000000000000" pitchFamily="2" charset="0"/>
                <a:cs typeface="Poppins" panose="00000500000000000000" pitchFamily="2" charset="0"/>
              </a:rPr>
              <a:t>, </a:t>
            </a:r>
          </a:p>
          <a:p>
            <a:pPr marL="0" indent="0">
              <a:buNone/>
            </a:pPr>
            <a:r>
              <a:rPr lang="en-US" sz="1200" dirty="0">
                <a:solidFill>
                  <a:schemeClr val="tx1">
                    <a:lumMod val="95000"/>
                    <a:lumOff val="5000"/>
                  </a:schemeClr>
                </a:solidFill>
                <a:latin typeface="Poppins" panose="00000500000000000000" pitchFamily="2" charset="0"/>
                <a:cs typeface="Poppins" panose="00000500000000000000" pitchFamily="2" charset="0"/>
              </a:rPr>
              <a:t>12</a:t>
            </a:r>
            <a:r>
              <a:rPr lang="en-US" sz="1200" baseline="30000" dirty="0">
                <a:solidFill>
                  <a:schemeClr val="tx1">
                    <a:lumMod val="95000"/>
                    <a:lumOff val="5000"/>
                  </a:schemeClr>
                </a:solidFill>
                <a:latin typeface="Poppins" panose="00000500000000000000" pitchFamily="2" charset="0"/>
                <a:cs typeface="Poppins" panose="00000500000000000000" pitchFamily="2" charset="0"/>
              </a:rPr>
              <a:t>th</a:t>
            </a:r>
            <a:r>
              <a:rPr lang="en-US" sz="1200" dirty="0">
                <a:solidFill>
                  <a:schemeClr val="tx1">
                    <a:lumMod val="95000"/>
                    <a:lumOff val="5000"/>
                  </a:schemeClr>
                </a:solidFill>
                <a:latin typeface="Poppins" panose="00000500000000000000" pitchFamily="2" charset="0"/>
                <a:cs typeface="Poppins" panose="00000500000000000000" pitchFamily="2" charset="0"/>
              </a:rPr>
              <a:t> Floor, The District Building,</a:t>
            </a:r>
          </a:p>
          <a:p>
            <a:pPr marL="0" indent="0">
              <a:buNone/>
            </a:pPr>
            <a:r>
              <a:rPr lang="en-US" sz="1200" dirty="0">
                <a:solidFill>
                  <a:schemeClr val="tx1">
                    <a:lumMod val="95000"/>
                    <a:lumOff val="5000"/>
                  </a:schemeClr>
                </a:solidFill>
                <a:latin typeface="Poppins" panose="00000500000000000000" pitchFamily="2" charset="0"/>
                <a:cs typeface="Poppins" panose="00000500000000000000" pitchFamily="2" charset="0"/>
              </a:rPr>
              <a:t>Financial Dist., </a:t>
            </a:r>
            <a:r>
              <a:rPr lang="en-US" sz="1200" dirty="0" err="1">
                <a:solidFill>
                  <a:schemeClr val="tx1">
                    <a:lumMod val="95000"/>
                    <a:lumOff val="5000"/>
                  </a:schemeClr>
                </a:solidFill>
                <a:latin typeface="Poppins" panose="00000500000000000000" pitchFamily="2" charset="0"/>
                <a:cs typeface="Poppins" panose="00000500000000000000" pitchFamily="2" charset="0"/>
              </a:rPr>
              <a:t>Kokapet</a:t>
            </a:r>
            <a:r>
              <a:rPr lang="en-US" sz="1200" dirty="0">
                <a:solidFill>
                  <a:schemeClr val="tx1">
                    <a:lumMod val="95000"/>
                    <a:lumOff val="5000"/>
                  </a:schemeClr>
                </a:solidFill>
                <a:latin typeface="Poppins" panose="00000500000000000000" pitchFamily="2" charset="0"/>
                <a:cs typeface="Poppins" panose="00000500000000000000" pitchFamily="2" charset="0"/>
              </a:rPr>
              <a:t>, Hyderabad - 500075</a:t>
            </a:r>
          </a:p>
        </p:txBody>
      </p:sp>
      <p:sp>
        <p:nvSpPr>
          <p:cNvPr id="4" name="Content Placeholder 2">
            <a:extLst>
              <a:ext uri="{FF2B5EF4-FFF2-40B4-BE49-F238E27FC236}">
                <a16:creationId xmlns:a16="http://schemas.microsoft.com/office/drawing/2014/main" id="{D6A41C10-7EAC-54C9-C5ED-B0CAB2A0619C}"/>
              </a:ext>
            </a:extLst>
          </p:cNvPr>
          <p:cNvSpPr txBox="1">
            <a:spLocks/>
          </p:cNvSpPr>
          <p:nvPr/>
        </p:nvSpPr>
        <p:spPr>
          <a:xfrm>
            <a:off x="4422284" y="1885512"/>
            <a:ext cx="42067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Font typeface="Arial" panose="020B0604020202020204" pitchFamily="34" charset="0"/>
              <a:buNone/>
            </a:pPr>
            <a:r>
              <a:rPr lang="en-US" sz="1200" dirty="0">
                <a:solidFill>
                  <a:schemeClr val="tx1">
                    <a:lumMod val="95000"/>
                    <a:lumOff val="5000"/>
                  </a:schemeClr>
                </a:solidFill>
                <a:latin typeface="Poppins" panose="00000500000000000000" pitchFamily="2" charset="0"/>
                <a:cs typeface="Poppins" panose="00000500000000000000" pitchFamily="2" charset="0"/>
              </a:rPr>
              <a:t>Australia Campus </a:t>
            </a:r>
          </a:p>
          <a:p>
            <a:pPr marL="0" indent="0">
              <a:buFont typeface="Arial" panose="020B0604020202020204" pitchFamily="34" charset="0"/>
              <a:buNone/>
            </a:pPr>
            <a:r>
              <a:rPr lang="en-US" sz="1200" b="0" i="0" dirty="0">
                <a:solidFill>
                  <a:schemeClr val="tx1">
                    <a:lumMod val="95000"/>
                    <a:lumOff val="5000"/>
                  </a:schemeClr>
                </a:solidFill>
                <a:effectLst/>
                <a:latin typeface="Poppins" panose="00000500000000000000" pitchFamily="2" charset="0"/>
                <a:cs typeface="Poppins" panose="00000500000000000000" pitchFamily="2" charset="0"/>
              </a:rPr>
              <a:t>49 Seven Hills Road, Baulkham Hills, 2153</a:t>
            </a:r>
          </a:p>
          <a:p>
            <a:pPr marL="0" indent="0">
              <a:buFont typeface="Arial" panose="020B0604020202020204" pitchFamily="34" charset="0"/>
              <a:buNone/>
            </a:pP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Font typeface="Arial" panose="020B0604020202020204" pitchFamily="34" charset="0"/>
              <a:buNone/>
            </a:pPr>
            <a:r>
              <a:rPr lang="en-US" sz="1200" b="1" dirty="0">
                <a:solidFill>
                  <a:schemeClr val="tx1">
                    <a:lumMod val="95000"/>
                    <a:lumOff val="5000"/>
                  </a:schemeClr>
                </a:solidFill>
                <a:latin typeface="Poppins" panose="00000500000000000000" pitchFamily="2" charset="0"/>
                <a:cs typeface="Poppins" panose="00000500000000000000" pitchFamily="2" charset="0"/>
              </a:rPr>
              <a:t>Singapore Campus</a:t>
            </a:r>
          </a:p>
          <a:p>
            <a:pPr marL="0" indent="0">
              <a:buFont typeface="Arial" panose="020B0604020202020204" pitchFamily="34" charset="0"/>
              <a:buNone/>
            </a:pPr>
            <a:r>
              <a:rPr lang="en-US" sz="1200" b="0" i="0" dirty="0">
                <a:solidFill>
                  <a:schemeClr val="tx1">
                    <a:lumMod val="95000"/>
                    <a:lumOff val="5000"/>
                  </a:schemeClr>
                </a:solidFill>
                <a:effectLst/>
                <a:latin typeface="Poppins" panose="00000500000000000000" pitchFamily="2" charset="0"/>
                <a:cs typeface="Poppins" panose="00000500000000000000" pitchFamily="2" charset="0"/>
              </a:rPr>
              <a:t>150 Orchard Road, Orchard Plaza, </a:t>
            </a:r>
          </a:p>
          <a:p>
            <a:pPr marL="0" indent="0">
              <a:buFont typeface="Arial" panose="020B0604020202020204" pitchFamily="34" charset="0"/>
              <a:buNone/>
            </a:pPr>
            <a:r>
              <a:rPr lang="en-US" sz="1200" b="0" i="0" dirty="0">
                <a:solidFill>
                  <a:schemeClr val="tx1">
                    <a:lumMod val="95000"/>
                    <a:lumOff val="5000"/>
                  </a:schemeClr>
                </a:solidFill>
                <a:effectLst/>
                <a:latin typeface="Poppins" panose="00000500000000000000" pitchFamily="2" charset="0"/>
                <a:cs typeface="Poppins" panose="00000500000000000000" pitchFamily="2" charset="0"/>
              </a:rPr>
              <a:t>05-38 to 43, Singapore 238841</a:t>
            </a:r>
          </a:p>
          <a:p>
            <a:pPr marL="0" indent="0">
              <a:buFont typeface="Arial" panose="020B0604020202020204" pitchFamily="34" charset="0"/>
              <a:buNone/>
            </a:pP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None/>
            </a:pPr>
            <a:r>
              <a:rPr lang="en-US" sz="1200" b="1" dirty="0">
                <a:solidFill>
                  <a:schemeClr val="tx1">
                    <a:lumMod val="95000"/>
                    <a:lumOff val="5000"/>
                  </a:schemeClr>
                </a:solidFill>
                <a:latin typeface="Poppins" panose="00000500000000000000" pitchFamily="2" charset="0"/>
                <a:cs typeface="Poppins" panose="00000500000000000000" pitchFamily="2" charset="0"/>
              </a:rPr>
              <a:t>UAE Campus</a:t>
            </a:r>
            <a:endParaRPr lang="en-US" sz="1200" b="0" i="0" dirty="0">
              <a:solidFill>
                <a:schemeClr val="tx1">
                  <a:lumMod val="95000"/>
                  <a:lumOff val="5000"/>
                </a:schemeClr>
              </a:solidFill>
              <a:effectLst/>
              <a:latin typeface="Poppins" panose="00000500000000000000" pitchFamily="2" charset="0"/>
              <a:cs typeface="Poppins" panose="00000500000000000000" pitchFamily="2" charset="0"/>
            </a:endParaRPr>
          </a:p>
          <a:p>
            <a:pPr marL="0" indent="0">
              <a:buFont typeface="Arial" panose="020B0604020202020204" pitchFamily="34" charset="0"/>
              <a:buNone/>
            </a:pPr>
            <a:r>
              <a:rPr lang="en-US" sz="1200" b="0" i="0" dirty="0">
                <a:solidFill>
                  <a:schemeClr val="tx1">
                    <a:lumMod val="95000"/>
                    <a:lumOff val="5000"/>
                  </a:schemeClr>
                </a:solidFill>
                <a:effectLst/>
                <a:latin typeface="Poppins" panose="00000500000000000000" pitchFamily="2" charset="0"/>
                <a:cs typeface="Poppins" panose="00000500000000000000" pitchFamily="2" charset="0"/>
              </a:rPr>
              <a:t>No. 48, Al Falah Sector No. East 18/3, </a:t>
            </a:r>
            <a:r>
              <a:rPr lang="en-US" sz="1200" b="0" i="0" dirty="0" err="1">
                <a:solidFill>
                  <a:schemeClr val="tx1">
                    <a:lumMod val="95000"/>
                    <a:lumOff val="5000"/>
                  </a:schemeClr>
                </a:solidFill>
                <a:effectLst/>
                <a:latin typeface="Poppins" panose="00000500000000000000" pitchFamily="2" charset="0"/>
                <a:cs typeface="Poppins" panose="00000500000000000000" pitchFamily="2" charset="0"/>
              </a:rPr>
              <a:t>Najda</a:t>
            </a:r>
            <a:r>
              <a:rPr lang="en-US" sz="1200" b="0" i="0" dirty="0">
                <a:solidFill>
                  <a:schemeClr val="tx1">
                    <a:lumMod val="95000"/>
                    <a:lumOff val="5000"/>
                  </a:schemeClr>
                </a:solidFill>
                <a:effectLst/>
                <a:latin typeface="Poppins" panose="00000500000000000000" pitchFamily="2" charset="0"/>
                <a:cs typeface="Poppins" panose="00000500000000000000" pitchFamily="2" charset="0"/>
              </a:rPr>
              <a:t> Street ,Behind </a:t>
            </a:r>
            <a:r>
              <a:rPr lang="en-US" sz="1200" b="0" i="0" dirty="0" err="1">
                <a:solidFill>
                  <a:schemeClr val="tx1">
                    <a:lumMod val="95000"/>
                    <a:lumOff val="5000"/>
                  </a:schemeClr>
                </a:solidFill>
                <a:effectLst/>
                <a:latin typeface="Poppins" panose="00000500000000000000" pitchFamily="2" charset="0"/>
                <a:cs typeface="Poppins" panose="00000500000000000000" pitchFamily="2" charset="0"/>
              </a:rPr>
              <a:t>Burjeel</a:t>
            </a:r>
            <a:r>
              <a:rPr lang="en-US" sz="1200" b="0" i="0" dirty="0">
                <a:solidFill>
                  <a:schemeClr val="tx1">
                    <a:lumMod val="95000"/>
                    <a:lumOff val="5000"/>
                  </a:schemeClr>
                </a:solidFill>
                <a:effectLst/>
                <a:latin typeface="Poppins" panose="00000500000000000000" pitchFamily="2" charset="0"/>
                <a:cs typeface="Poppins" panose="00000500000000000000" pitchFamily="2" charset="0"/>
              </a:rPr>
              <a:t> Hospital - Abu Dhabi</a:t>
            </a:r>
            <a:endParaRPr lang="en-US" sz="1200" b="1" dirty="0">
              <a:solidFill>
                <a:schemeClr val="tx1">
                  <a:lumMod val="95000"/>
                  <a:lumOff val="5000"/>
                </a:schemeClr>
              </a:solidFill>
              <a:latin typeface="Poppins" panose="00000500000000000000" pitchFamily="2" charset="0"/>
              <a:cs typeface="Poppins" panose="00000500000000000000" pitchFamily="2" charset="0"/>
            </a:endParaRPr>
          </a:p>
        </p:txBody>
      </p:sp>
      <p:sp>
        <p:nvSpPr>
          <p:cNvPr id="5" name="Content Placeholder 2">
            <a:extLst>
              <a:ext uri="{FF2B5EF4-FFF2-40B4-BE49-F238E27FC236}">
                <a16:creationId xmlns:a16="http://schemas.microsoft.com/office/drawing/2014/main" id="{63E2C471-1CE7-04EB-F049-6D4D10FFFEE3}"/>
              </a:ext>
            </a:extLst>
          </p:cNvPr>
          <p:cNvSpPr txBox="1">
            <a:spLocks/>
          </p:cNvSpPr>
          <p:nvPr/>
        </p:nvSpPr>
        <p:spPr>
          <a:xfrm>
            <a:off x="8192814" y="1885512"/>
            <a:ext cx="37285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Font typeface="Arial" panose="020B0604020202020204" pitchFamily="34" charset="0"/>
              <a:buNone/>
            </a:pPr>
            <a:r>
              <a:rPr lang="en-US" sz="1200" dirty="0">
                <a:solidFill>
                  <a:schemeClr val="tx1">
                    <a:lumMod val="95000"/>
                    <a:lumOff val="5000"/>
                  </a:schemeClr>
                </a:solidFill>
                <a:latin typeface="Poppins" panose="00000500000000000000" pitchFamily="2" charset="0"/>
                <a:cs typeface="Poppins" panose="00000500000000000000" pitchFamily="2" charset="0"/>
              </a:rPr>
              <a:t>United Kingdom Campus</a:t>
            </a:r>
          </a:p>
          <a:p>
            <a:pPr marL="0" indent="0">
              <a:buFont typeface="Arial" panose="020B0604020202020204" pitchFamily="34" charset="0"/>
              <a:buNone/>
            </a:pPr>
            <a:r>
              <a:rPr lang="en-US" sz="1200" dirty="0">
                <a:solidFill>
                  <a:schemeClr val="tx1">
                    <a:lumMod val="95000"/>
                    <a:lumOff val="5000"/>
                  </a:schemeClr>
                </a:solidFill>
                <a:latin typeface="Poppins" panose="00000500000000000000" pitchFamily="2" charset="0"/>
                <a:cs typeface="Poppins" panose="00000500000000000000" pitchFamily="2" charset="0"/>
              </a:rPr>
              <a:t>#</a:t>
            </a:r>
            <a:r>
              <a:rPr lang="en-US" sz="1200" b="0" i="1" dirty="0">
                <a:solidFill>
                  <a:schemeClr val="tx1">
                    <a:lumMod val="95000"/>
                    <a:lumOff val="5000"/>
                  </a:schemeClr>
                </a:solidFill>
                <a:effectLst/>
                <a:latin typeface="Poppins" panose="00000500000000000000" pitchFamily="2" charset="0"/>
                <a:cs typeface="Poppins" panose="00000500000000000000" pitchFamily="2" charset="0"/>
              </a:rPr>
              <a:t>30 </a:t>
            </a:r>
            <a:r>
              <a:rPr lang="en-US" sz="1200" b="0" i="1" dirty="0" err="1">
                <a:solidFill>
                  <a:schemeClr val="tx1">
                    <a:lumMod val="95000"/>
                    <a:lumOff val="5000"/>
                  </a:schemeClr>
                </a:solidFill>
                <a:effectLst/>
                <a:latin typeface="Poppins" panose="00000500000000000000" pitchFamily="2" charset="0"/>
                <a:cs typeface="Poppins" panose="00000500000000000000" pitchFamily="2" charset="0"/>
              </a:rPr>
              <a:t>Polstead</a:t>
            </a:r>
            <a:r>
              <a:rPr lang="en-US" sz="1200" b="0" i="1" dirty="0">
                <a:solidFill>
                  <a:schemeClr val="tx1">
                    <a:lumMod val="95000"/>
                    <a:lumOff val="5000"/>
                  </a:schemeClr>
                </a:solidFill>
                <a:effectLst/>
                <a:latin typeface="Poppins" panose="00000500000000000000" pitchFamily="2" charset="0"/>
                <a:cs typeface="Poppins" panose="00000500000000000000" pitchFamily="2" charset="0"/>
              </a:rPr>
              <a:t> Road</a:t>
            </a:r>
            <a:br>
              <a:rPr lang="en-US" sz="1200" b="0" i="1" dirty="0">
                <a:solidFill>
                  <a:schemeClr val="tx1">
                    <a:lumMod val="95000"/>
                    <a:lumOff val="5000"/>
                  </a:schemeClr>
                </a:solidFill>
                <a:effectLst/>
                <a:latin typeface="Poppins" panose="00000500000000000000" pitchFamily="2" charset="0"/>
                <a:cs typeface="Poppins" panose="00000500000000000000" pitchFamily="2" charset="0"/>
              </a:rPr>
            </a:br>
            <a:r>
              <a:rPr lang="en-US" sz="1200" b="0" i="1" dirty="0">
                <a:solidFill>
                  <a:schemeClr val="tx1">
                    <a:lumMod val="95000"/>
                    <a:lumOff val="5000"/>
                  </a:schemeClr>
                </a:solidFill>
                <a:effectLst/>
                <a:latin typeface="Poppins" panose="00000500000000000000" pitchFamily="2" charset="0"/>
                <a:cs typeface="Poppins" panose="00000500000000000000" pitchFamily="2" charset="0"/>
              </a:rPr>
              <a:t>Oxford, Oxfordshire OX2 6TN</a:t>
            </a:r>
            <a:br>
              <a:rPr lang="en-US" sz="1200" b="0" i="1" dirty="0">
                <a:solidFill>
                  <a:schemeClr val="tx1">
                    <a:lumMod val="95000"/>
                    <a:lumOff val="5000"/>
                  </a:schemeClr>
                </a:solidFill>
                <a:effectLst/>
                <a:latin typeface="Poppins" panose="00000500000000000000" pitchFamily="2" charset="0"/>
                <a:cs typeface="Poppins" panose="00000500000000000000" pitchFamily="2" charset="0"/>
              </a:rPr>
            </a:br>
            <a:r>
              <a:rPr lang="en-US" sz="1200" b="0" i="1" dirty="0">
                <a:solidFill>
                  <a:schemeClr val="tx1">
                    <a:lumMod val="95000"/>
                    <a:lumOff val="5000"/>
                  </a:schemeClr>
                </a:solidFill>
                <a:effectLst/>
                <a:latin typeface="Poppins" panose="00000500000000000000" pitchFamily="2" charset="0"/>
                <a:cs typeface="Poppins" panose="00000500000000000000" pitchFamily="2" charset="0"/>
              </a:rPr>
              <a:t>United Kingdom - </a:t>
            </a:r>
            <a:r>
              <a:rPr lang="en-IN" sz="1200" b="1" i="0" dirty="0">
                <a:solidFill>
                  <a:schemeClr val="tx1">
                    <a:lumMod val="95000"/>
                    <a:lumOff val="5000"/>
                  </a:schemeClr>
                </a:solidFill>
                <a:effectLst/>
                <a:latin typeface="Poppins" panose="00000500000000000000" pitchFamily="2" charset="0"/>
                <a:cs typeface="Poppins" panose="00000500000000000000" pitchFamily="2" charset="0"/>
              </a:rPr>
              <a:t>OX2 6TN</a:t>
            </a:r>
            <a:endParaRPr lang="en-US"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Font typeface="Arial" panose="020B0604020202020204" pitchFamily="34" charset="0"/>
              <a:buNone/>
            </a:pPr>
            <a:endParaRPr lang="en-US" sz="1200" b="1" dirty="0">
              <a:solidFill>
                <a:schemeClr val="tx1">
                  <a:lumMod val="95000"/>
                  <a:lumOff val="5000"/>
                </a:schemeClr>
              </a:solidFill>
              <a:latin typeface="Poppins" panose="00000500000000000000" pitchFamily="2" charset="0"/>
              <a:cs typeface="Poppins" panose="00000500000000000000" pitchFamily="2" charset="0"/>
            </a:endParaRPr>
          </a:p>
          <a:p>
            <a:pPr marL="0" indent="0">
              <a:buFont typeface="Arial" panose="020B0604020202020204" pitchFamily="34" charset="0"/>
              <a:buNone/>
            </a:pPr>
            <a:r>
              <a:rPr lang="en-US" sz="1200" b="1" dirty="0">
                <a:solidFill>
                  <a:schemeClr val="tx1">
                    <a:lumMod val="95000"/>
                    <a:lumOff val="5000"/>
                  </a:schemeClr>
                </a:solidFill>
                <a:latin typeface="Poppins" panose="00000500000000000000" pitchFamily="2" charset="0"/>
                <a:cs typeface="Poppins" panose="00000500000000000000" pitchFamily="2" charset="0"/>
              </a:rPr>
              <a:t>Canada Campus</a:t>
            </a:r>
          </a:p>
          <a:p>
            <a:pPr marL="0" indent="0">
              <a:buFont typeface="Arial" panose="020B0604020202020204" pitchFamily="34" charset="0"/>
              <a:buNone/>
            </a:pPr>
            <a:r>
              <a:rPr lang="en-IN" sz="1200" b="0" i="0" dirty="0">
                <a:solidFill>
                  <a:schemeClr val="tx1">
                    <a:lumMod val="95000"/>
                    <a:lumOff val="5000"/>
                  </a:schemeClr>
                </a:solidFill>
                <a:effectLst/>
                <a:latin typeface="Poppins" panose="00000500000000000000" pitchFamily="2" charset="0"/>
                <a:cs typeface="Poppins" panose="00000500000000000000" pitchFamily="2" charset="0"/>
              </a:rPr>
              <a:t>108 </a:t>
            </a:r>
            <a:r>
              <a:rPr lang="en-IN" sz="1200" b="0" i="0" dirty="0" err="1">
                <a:solidFill>
                  <a:schemeClr val="tx1">
                    <a:lumMod val="95000"/>
                    <a:lumOff val="5000"/>
                  </a:schemeClr>
                </a:solidFill>
                <a:effectLst/>
                <a:latin typeface="Poppins" panose="00000500000000000000" pitchFamily="2" charset="0"/>
                <a:cs typeface="Poppins" panose="00000500000000000000" pitchFamily="2" charset="0"/>
              </a:rPr>
              <a:t>Hollidge</a:t>
            </a:r>
            <a:r>
              <a:rPr lang="en-IN" sz="1200" b="0" i="0" dirty="0">
                <a:solidFill>
                  <a:schemeClr val="tx1">
                    <a:lumMod val="95000"/>
                    <a:lumOff val="5000"/>
                  </a:schemeClr>
                </a:solidFill>
                <a:effectLst/>
                <a:latin typeface="Poppins" panose="00000500000000000000" pitchFamily="2" charset="0"/>
                <a:cs typeface="Poppins" panose="00000500000000000000" pitchFamily="2" charset="0"/>
              </a:rPr>
              <a:t> Blvd Aurora</a:t>
            </a:r>
            <a:br>
              <a:rPr lang="en-IN" sz="1200" dirty="0">
                <a:solidFill>
                  <a:schemeClr val="tx1">
                    <a:lumMod val="95000"/>
                    <a:lumOff val="5000"/>
                  </a:schemeClr>
                </a:solidFill>
                <a:latin typeface="Poppins" panose="00000500000000000000" pitchFamily="2" charset="0"/>
                <a:cs typeface="Poppins" panose="00000500000000000000" pitchFamily="2" charset="0"/>
              </a:rPr>
            </a:br>
            <a:r>
              <a:rPr lang="en-IN" sz="1200" b="0" i="0" dirty="0">
                <a:solidFill>
                  <a:schemeClr val="tx1">
                    <a:lumMod val="95000"/>
                    <a:lumOff val="5000"/>
                  </a:schemeClr>
                </a:solidFill>
                <a:effectLst/>
                <a:latin typeface="Poppins" panose="00000500000000000000" pitchFamily="2" charset="0"/>
                <a:cs typeface="Poppins" panose="00000500000000000000" pitchFamily="2" charset="0"/>
              </a:rPr>
              <a:t>Ontario L4G8A3</a:t>
            </a:r>
          </a:p>
          <a:p>
            <a:pPr marL="0" indent="0">
              <a:buFont typeface="Arial" panose="020B0604020202020204" pitchFamily="34" charset="0"/>
              <a:buNone/>
            </a:pPr>
            <a:endParaRPr lang="en-IN" sz="1200" dirty="0">
              <a:solidFill>
                <a:schemeClr val="tx1">
                  <a:lumMod val="95000"/>
                  <a:lumOff val="5000"/>
                </a:schemeClr>
              </a:solidFill>
              <a:latin typeface="Poppins" panose="00000500000000000000" pitchFamily="2" charset="0"/>
              <a:cs typeface="Poppins" panose="00000500000000000000" pitchFamily="2" charset="0"/>
            </a:endParaRPr>
          </a:p>
          <a:p>
            <a:pPr marL="0" indent="0">
              <a:buFont typeface="Arial" panose="020B0604020202020204" pitchFamily="34" charset="0"/>
              <a:buNone/>
            </a:pPr>
            <a:r>
              <a:rPr lang="en-US" sz="1000" b="1" dirty="0">
                <a:solidFill>
                  <a:schemeClr val="tx1">
                    <a:lumMod val="95000"/>
                    <a:lumOff val="5000"/>
                  </a:schemeClr>
                </a:solidFill>
                <a:latin typeface="Poppins" panose="00000500000000000000" pitchFamily="2" charset="0"/>
                <a:cs typeface="Poppins" panose="00000500000000000000" pitchFamily="2" charset="0"/>
              </a:rPr>
              <a:t>New Zeeland Campus</a:t>
            </a:r>
          </a:p>
          <a:p>
            <a:pPr marL="0" indent="0">
              <a:buNone/>
            </a:pPr>
            <a:r>
              <a:rPr lang="en-US" sz="1000" b="1" i="0" u="none" strike="noStrike" dirty="0">
                <a:solidFill>
                  <a:schemeClr val="tx1">
                    <a:lumMod val="95000"/>
                    <a:lumOff val="5000"/>
                  </a:schemeClr>
                </a:solidFill>
                <a:effectLst/>
                <a:latin typeface="Nunito" pitchFamily="2" charset="0"/>
              </a:rPr>
              <a:t>159 Great South Road, Drury, Auckland</a:t>
            </a:r>
            <a:endParaRPr lang="en-US" sz="1000" b="0" i="0" dirty="0">
              <a:solidFill>
                <a:schemeClr val="tx1">
                  <a:lumMod val="95000"/>
                  <a:lumOff val="5000"/>
                </a:schemeClr>
              </a:solidFill>
              <a:effectLst/>
              <a:latin typeface="Nunito" pitchFamily="2" charset="0"/>
            </a:endParaRPr>
          </a:p>
          <a:p>
            <a:pPr marL="0" indent="0">
              <a:buFont typeface="Arial" panose="020B0604020202020204" pitchFamily="34" charset="0"/>
              <a:buNone/>
            </a:pPr>
            <a:endParaRPr lang="en-US" sz="1200" b="1"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7328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409AB0-C791-A065-8FFF-32D647F584A4}"/>
              </a:ext>
            </a:extLst>
          </p:cNvPr>
          <p:cNvSpPr>
            <a:spLocks noGrp="1"/>
          </p:cNvSpPr>
          <p:nvPr>
            <p:ph idx="1"/>
          </p:nvPr>
        </p:nvSpPr>
        <p:spPr>
          <a:xfrm>
            <a:off x="838200" y="1825625"/>
            <a:ext cx="10515600" cy="3834946"/>
          </a:xfrm>
        </p:spPr>
        <p:txBody>
          <a:bodyPr>
            <a:noAutofit/>
          </a:bodyPr>
          <a:lstStyle/>
          <a:p>
            <a:pPr marL="0" indent="0" rtl="0" fontAlgn="base">
              <a:buNone/>
            </a:pPr>
            <a:r>
              <a:rPr lang="en-US" sz="2400" dirty="0">
                <a:solidFill>
                  <a:srgbClr val="000000"/>
                </a:solidFill>
                <a:latin typeface="Poppins" panose="00000500000000000000" pitchFamily="2" charset="0"/>
                <a:cs typeface="Poppins" panose="00000500000000000000" pitchFamily="2" charset="0"/>
              </a:rPr>
              <a:t>Home</a:t>
            </a:r>
            <a:endParaRPr lang="en-US" sz="2400" b="0" i="0" dirty="0">
              <a:solidFill>
                <a:srgbClr val="000000"/>
              </a:solidFill>
              <a:effectLst/>
              <a:latin typeface="Poppins" panose="00000500000000000000" pitchFamily="2" charset="0"/>
              <a:cs typeface="Poppins" panose="00000500000000000000" pitchFamily="2" charset="0"/>
            </a:endParaRPr>
          </a:p>
          <a:p>
            <a:pPr marL="0" indent="0" fontAlgn="base">
              <a:buNone/>
            </a:pPr>
            <a:r>
              <a:rPr lang="en-US" sz="1400" b="0" i="0" dirty="0">
                <a:solidFill>
                  <a:srgbClr val="282828"/>
                </a:solidFill>
                <a:effectLst/>
                <a:latin typeface="Poppins" panose="00000500000000000000" pitchFamily="2" charset="0"/>
                <a:cs typeface="Poppins" panose="00000500000000000000" pitchFamily="2" charset="0"/>
              </a:rPr>
              <a:t>Creating a new realm to the education ecosystem and developing a unique learning space,</a:t>
            </a:r>
            <a:r>
              <a:rPr lang="en-US" sz="1400" dirty="0">
                <a:solidFill>
                  <a:srgbClr val="282828"/>
                </a:solidFill>
                <a:latin typeface="Poppins" panose="00000500000000000000" pitchFamily="2" charset="0"/>
                <a:cs typeface="Poppins" panose="00000500000000000000" pitchFamily="2" charset="0"/>
              </a:rPr>
              <a:t> introducing</a:t>
            </a:r>
            <a:r>
              <a:rPr lang="en-US" sz="1400" b="0" i="0" dirty="0">
                <a:solidFill>
                  <a:srgbClr val="282828"/>
                </a:solidFill>
                <a:effectLst/>
                <a:latin typeface="Poppins" panose="00000500000000000000" pitchFamily="2" charset="0"/>
                <a:cs typeface="Poppins" panose="00000500000000000000" pitchFamily="2" charset="0"/>
              </a:rPr>
              <a:t> Micro-Schooling services for early learners and parents</a:t>
            </a:r>
            <a:r>
              <a:rPr lang="en-US" sz="1400" dirty="0">
                <a:solidFill>
                  <a:srgbClr val="282828"/>
                </a:solidFill>
                <a:effectLst/>
                <a:latin typeface="Poppins" panose="00000500000000000000" pitchFamily="2" charset="0"/>
                <a:cs typeface="Poppins" panose="00000500000000000000" pitchFamily="2" charset="0"/>
              </a:rPr>
              <a:t>.</a:t>
            </a:r>
            <a:endParaRPr lang="en-US" sz="1400" b="0" i="0" dirty="0">
              <a:solidFill>
                <a:srgbClr val="000000"/>
              </a:solidFill>
              <a:effectLst/>
              <a:latin typeface="Poppins" panose="00000500000000000000" pitchFamily="2" charset="0"/>
              <a:cs typeface="Poppins" panose="00000500000000000000" pitchFamily="2" charset="0"/>
            </a:endParaRPr>
          </a:p>
          <a:p>
            <a:pPr marL="0" indent="0" rtl="0" fontAlgn="base">
              <a:buNone/>
            </a:pPr>
            <a:r>
              <a:rPr lang="en-US" sz="1400" b="0" i="0" dirty="0">
                <a:solidFill>
                  <a:srgbClr val="000000"/>
                </a:solidFill>
                <a:effectLst/>
                <a:latin typeface="Poppins" panose="00000500000000000000" pitchFamily="2" charset="0"/>
                <a:cs typeface="Poppins" panose="00000500000000000000" pitchFamily="2" charset="0"/>
              </a:rPr>
              <a:t>Many parents are looking for new solutions to educating their child right now.  Solutions that can include flexible schedules, smaller class sizes, a safe environment, and specialized learning that are a good match for their child's learning needs. If you are too, micro schooling might be a good match for you.</a:t>
            </a:r>
            <a:endParaRPr lang="en-US" sz="1400" b="0" i="0" dirty="0">
              <a:solidFill>
                <a:srgbClr val="282828"/>
              </a:solidFill>
              <a:effectLst/>
              <a:latin typeface="Poppins" panose="00000500000000000000" pitchFamily="2" charset="0"/>
              <a:cs typeface="Poppins" panose="00000500000000000000" pitchFamily="2" charset="0"/>
            </a:endParaRPr>
          </a:p>
          <a:p>
            <a:pPr marL="0" indent="0">
              <a:buNone/>
            </a:pPr>
            <a:r>
              <a:rPr lang="en-US" sz="1400" b="0" i="0" dirty="0" err="1">
                <a:solidFill>
                  <a:srgbClr val="282828"/>
                </a:solidFill>
                <a:effectLst/>
                <a:latin typeface="Poppins" panose="00000500000000000000" pitchFamily="2" charset="0"/>
                <a:cs typeface="Poppins" panose="00000500000000000000" pitchFamily="2" charset="0"/>
              </a:rPr>
              <a:t>Koodo</a:t>
            </a:r>
            <a:r>
              <a:rPr lang="en-US" sz="1400" b="0" i="0" dirty="0">
                <a:solidFill>
                  <a:srgbClr val="282828"/>
                </a:solidFill>
                <a:effectLst/>
                <a:latin typeface="Poppins" panose="00000500000000000000" pitchFamily="2" charset="0"/>
                <a:cs typeface="Poppins" panose="00000500000000000000" pitchFamily="2" charset="0"/>
              </a:rPr>
              <a:t> Nursery School, is a micro preschool powered by New Jersey Preschool to provide </a:t>
            </a:r>
            <a:r>
              <a:rPr lang="en-US" sz="1400" i="0" dirty="0">
                <a:effectLst/>
                <a:latin typeface="Poppins" panose="00000500000000000000" pitchFamily="2" charset="0"/>
                <a:cs typeface="Poppins" panose="00000500000000000000" pitchFamily="2" charset="0"/>
              </a:rPr>
              <a:t>personalized learning</a:t>
            </a:r>
            <a:r>
              <a:rPr lang="en-US" sz="1400" b="0" i="0" dirty="0">
                <a:solidFill>
                  <a:srgbClr val="282828"/>
                </a:solidFill>
                <a:effectLst/>
                <a:latin typeface="Poppins" panose="00000500000000000000" pitchFamily="2" charset="0"/>
                <a:cs typeface="Poppins" panose="00000500000000000000" pitchFamily="2" charset="0"/>
              </a:rPr>
              <a:t> experiences for students aged </a:t>
            </a:r>
            <a:r>
              <a:rPr lang="en-US" sz="1400" dirty="0">
                <a:solidFill>
                  <a:srgbClr val="282828"/>
                </a:solidFill>
                <a:latin typeface="Poppins" panose="00000500000000000000" pitchFamily="2" charset="0"/>
                <a:cs typeface="Poppins" panose="00000500000000000000" pitchFamily="2" charset="0"/>
              </a:rPr>
              <a:t>18 months </a:t>
            </a:r>
            <a:r>
              <a:rPr lang="en-US" sz="1400" b="0" i="0" dirty="0">
                <a:solidFill>
                  <a:srgbClr val="282828"/>
                </a:solidFill>
                <a:effectLst/>
                <a:latin typeface="Poppins" panose="00000500000000000000" pitchFamily="2" charset="0"/>
                <a:cs typeface="Poppins" panose="00000500000000000000" pitchFamily="2" charset="0"/>
              </a:rPr>
              <a:t>to 4 years. Its unique approach prioritizes individual needs and interests by dividing students according to ability and interest rather than grade. </a:t>
            </a:r>
            <a:endParaRPr lang="en-IN" sz="1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9233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73FA-A221-1C52-593A-0FA077457A89}"/>
              </a:ext>
            </a:extLst>
          </p:cNvPr>
          <p:cNvSpPr>
            <a:spLocks noGrp="1"/>
          </p:cNvSpPr>
          <p:nvPr>
            <p:ph type="title"/>
          </p:nvPr>
        </p:nvSpPr>
        <p:spPr/>
        <p:txBody>
          <a:bodyPr/>
          <a:lstStyle/>
          <a:p>
            <a:r>
              <a:rPr lang="en-US" dirty="0"/>
              <a:t>About </a:t>
            </a:r>
            <a:r>
              <a:rPr lang="en-US" dirty="0" err="1"/>
              <a:t>Koodo</a:t>
            </a:r>
            <a:r>
              <a:rPr lang="en-US" dirty="0"/>
              <a:t> </a:t>
            </a:r>
            <a:endParaRPr lang="en-IN" dirty="0"/>
          </a:p>
        </p:txBody>
      </p:sp>
      <p:sp>
        <p:nvSpPr>
          <p:cNvPr id="3" name="Content Placeholder 2">
            <a:extLst>
              <a:ext uri="{FF2B5EF4-FFF2-40B4-BE49-F238E27FC236}">
                <a16:creationId xmlns:a16="http://schemas.microsoft.com/office/drawing/2014/main" id="{FC6809D0-230E-7F63-7CBD-C5F621582CE1}"/>
              </a:ext>
            </a:extLst>
          </p:cNvPr>
          <p:cNvSpPr>
            <a:spLocks noGrp="1"/>
          </p:cNvSpPr>
          <p:nvPr>
            <p:ph idx="1"/>
          </p:nvPr>
        </p:nvSpPr>
        <p:spPr>
          <a:xfrm>
            <a:off x="838200" y="1825625"/>
            <a:ext cx="9824884" cy="4351338"/>
          </a:xfrm>
        </p:spPr>
        <p:txBody>
          <a:bodyPr>
            <a:normAutofit/>
          </a:bodyPr>
          <a:lstStyle/>
          <a:p>
            <a:pPr marL="0" indent="0">
              <a:buNone/>
            </a:pPr>
            <a:r>
              <a:rPr lang="en-US" sz="1600" dirty="0" err="1">
                <a:solidFill>
                  <a:srgbClr val="000000"/>
                </a:solidFill>
                <a:latin typeface="Poppins" panose="00000500000000000000" pitchFamily="2" charset="0"/>
                <a:cs typeface="Poppins" panose="00000500000000000000" pitchFamily="2" charset="0"/>
              </a:rPr>
              <a:t>Koodo</a:t>
            </a:r>
            <a:r>
              <a:rPr lang="en-US" sz="1600" b="0" i="0" dirty="0">
                <a:solidFill>
                  <a:srgbClr val="000000"/>
                </a:solidFill>
                <a:effectLst/>
                <a:latin typeface="Poppins" panose="00000500000000000000" pitchFamily="2" charset="0"/>
                <a:cs typeface="Poppins" panose="00000500000000000000" pitchFamily="2" charset="0"/>
              </a:rPr>
              <a:t> is a learner-focused </a:t>
            </a:r>
            <a:r>
              <a:rPr lang="en-US" sz="1600" dirty="0">
                <a:solidFill>
                  <a:srgbClr val="000000"/>
                </a:solidFill>
                <a:latin typeface="Poppins" panose="00000500000000000000" pitchFamily="2" charset="0"/>
                <a:cs typeface="Poppins" panose="00000500000000000000" pitchFamily="2" charset="0"/>
              </a:rPr>
              <a:t>Nursery School for age 18 months to 6 years</a:t>
            </a:r>
            <a:r>
              <a:rPr lang="en-US" sz="1600" b="0" i="0" dirty="0">
                <a:solidFill>
                  <a:srgbClr val="000000"/>
                </a:solidFill>
                <a:effectLst/>
                <a:latin typeface="Poppins" panose="00000500000000000000" pitchFamily="2" charset="0"/>
                <a:cs typeface="Poppins" panose="00000500000000000000" pitchFamily="2" charset="0"/>
              </a:rPr>
              <a:t> that focuses on providing personalized and tailored learning experiences for small groups of students typically 10-12 Children per batch. The </a:t>
            </a:r>
            <a:r>
              <a:rPr lang="en-US" sz="1600" b="0" i="0" dirty="0" err="1">
                <a:solidFill>
                  <a:srgbClr val="000000"/>
                </a:solidFill>
                <a:effectLst/>
                <a:latin typeface="Poppins" panose="00000500000000000000" pitchFamily="2" charset="0"/>
                <a:cs typeface="Poppins" panose="00000500000000000000" pitchFamily="2" charset="0"/>
              </a:rPr>
              <a:t>customised</a:t>
            </a:r>
            <a:r>
              <a:rPr lang="en-US" sz="1600" b="0" i="0" dirty="0">
                <a:solidFill>
                  <a:srgbClr val="000000"/>
                </a:solidFill>
                <a:effectLst/>
                <a:latin typeface="Poppins" panose="00000500000000000000" pitchFamily="2" charset="0"/>
                <a:cs typeface="Poppins" panose="00000500000000000000" pitchFamily="2" charset="0"/>
              </a:rPr>
              <a:t> approach allows for more targeted instruction and a more flexible curriculum, ensuring that students can progress at their own pace and explore topics of particular interest to them. </a:t>
            </a:r>
            <a:endParaRPr lang="en-US" sz="1600" dirty="0">
              <a:solidFill>
                <a:srgbClr val="000000"/>
              </a:solidFill>
              <a:latin typeface="Poppins" panose="00000500000000000000" pitchFamily="2" charset="0"/>
              <a:cs typeface="Poppins" panose="00000500000000000000" pitchFamily="2" charset="0"/>
            </a:endParaRPr>
          </a:p>
          <a:p>
            <a:pPr marL="0" indent="0">
              <a:buNone/>
            </a:pPr>
            <a:r>
              <a:rPr lang="en-US" sz="1600" dirty="0">
                <a:solidFill>
                  <a:schemeClr val="tx1">
                    <a:lumMod val="85000"/>
                    <a:lumOff val="15000"/>
                  </a:schemeClr>
                </a:solidFill>
                <a:latin typeface="Poppins" panose="00000500000000000000" pitchFamily="2" charset="0"/>
                <a:cs typeface="Poppins" panose="00000500000000000000" pitchFamily="2" charset="0"/>
              </a:rPr>
              <a:t>At </a:t>
            </a:r>
            <a:r>
              <a:rPr lang="en-US" sz="1600" dirty="0" err="1">
                <a:solidFill>
                  <a:schemeClr val="tx1">
                    <a:lumMod val="85000"/>
                    <a:lumOff val="15000"/>
                  </a:schemeClr>
                </a:solidFill>
                <a:latin typeface="Poppins" panose="00000500000000000000" pitchFamily="2" charset="0"/>
                <a:cs typeface="Poppins" panose="00000500000000000000" pitchFamily="2" charset="0"/>
              </a:rPr>
              <a:t>Koodo</a:t>
            </a:r>
            <a:r>
              <a:rPr lang="en-US" sz="1600" dirty="0">
                <a:solidFill>
                  <a:schemeClr val="tx1">
                    <a:lumMod val="85000"/>
                    <a:lumOff val="15000"/>
                  </a:schemeClr>
                </a:solidFill>
                <a:latin typeface="Poppins" panose="00000500000000000000" pitchFamily="2" charset="0"/>
                <a:cs typeface="Poppins" panose="00000500000000000000" pitchFamily="2" charset="0"/>
              </a:rPr>
              <a:t> our P</a:t>
            </a:r>
            <a:r>
              <a:rPr lang="en-US" sz="1600" b="0" i="0" dirty="0">
                <a:solidFill>
                  <a:schemeClr val="tx1">
                    <a:lumMod val="85000"/>
                    <a:lumOff val="15000"/>
                  </a:schemeClr>
                </a:solidFill>
                <a:effectLst/>
                <a:latin typeface="Poppins" panose="00000500000000000000" pitchFamily="2" charset="0"/>
                <a:cs typeface="Poppins" panose="00000500000000000000" pitchFamily="2" charset="0"/>
              </a:rPr>
              <a:t>rograms is designed to provide an alternative to traditional classroom-based education and offer more flexibility, customization, individualized attention and personalized learning environments </a:t>
            </a:r>
            <a:br>
              <a:rPr lang="en-US" sz="1600" dirty="0">
                <a:latin typeface="Poppins" panose="00000500000000000000" pitchFamily="2" charset="0"/>
                <a:cs typeface="Poppins" panose="00000500000000000000" pitchFamily="2" charset="0"/>
              </a:rPr>
            </a:br>
            <a:br>
              <a:rPr lang="en-US" sz="1600" dirty="0">
                <a:latin typeface="Poppins" panose="00000500000000000000" pitchFamily="2" charset="0"/>
                <a:cs typeface="Poppins" panose="00000500000000000000" pitchFamily="2" charset="0"/>
              </a:rPr>
            </a:br>
            <a:endParaRPr lang="en-IN"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465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DB1C-FD86-5DBD-6A8E-B86CC6992500}"/>
              </a:ext>
            </a:extLst>
          </p:cNvPr>
          <p:cNvSpPr>
            <a:spLocks noGrp="1"/>
          </p:cNvSpPr>
          <p:nvPr>
            <p:ph type="title"/>
          </p:nvPr>
        </p:nvSpPr>
        <p:spPr/>
        <p:txBody>
          <a:bodyPr/>
          <a:lstStyle/>
          <a:p>
            <a:r>
              <a:rPr lang="en-US" dirty="0"/>
              <a:t>Features </a:t>
            </a:r>
            <a:endParaRPr lang="en-IN" dirty="0"/>
          </a:p>
        </p:txBody>
      </p:sp>
      <p:sp>
        <p:nvSpPr>
          <p:cNvPr id="3" name="Content Placeholder 2">
            <a:extLst>
              <a:ext uri="{FF2B5EF4-FFF2-40B4-BE49-F238E27FC236}">
                <a16:creationId xmlns:a16="http://schemas.microsoft.com/office/drawing/2014/main" id="{E61D8716-BE6F-8B4B-014A-F09420798487}"/>
              </a:ext>
            </a:extLst>
          </p:cNvPr>
          <p:cNvSpPr>
            <a:spLocks noGrp="1"/>
          </p:cNvSpPr>
          <p:nvPr>
            <p:ph idx="1"/>
          </p:nvPr>
        </p:nvSpPr>
        <p:spPr>
          <a:xfrm>
            <a:off x="838200" y="1412669"/>
            <a:ext cx="3188110" cy="1761637"/>
          </a:xfrm>
        </p:spPr>
        <p:txBody>
          <a:bodyPr>
            <a:normAutofit/>
          </a:bodyPr>
          <a:lstStyle/>
          <a:p>
            <a:pPr marL="0" lvl="0" indent="0">
              <a:lnSpc>
                <a:spcPct val="115000"/>
              </a:lnSpc>
              <a:spcAft>
                <a:spcPts val="800"/>
              </a:spcAft>
              <a:buNone/>
              <a:tabLst>
                <a:tab pos="457200" algn="l"/>
              </a:tabLst>
            </a:pPr>
            <a:r>
              <a:rPr lang="en-US" sz="1200" kern="100" dirty="0">
                <a:effectLst/>
                <a:latin typeface="Poppins" panose="00000500000000000000" pitchFamily="2" charset="0"/>
                <a:ea typeface="Aptos" panose="020B0004020202020204" pitchFamily="34" charset="0"/>
                <a:cs typeface="Poppins" panose="00000500000000000000" pitchFamily="2" charset="0"/>
              </a:rPr>
              <a:t>SMALL CLASS SIZES:  </a:t>
            </a:r>
          </a:p>
          <a:p>
            <a:pPr marL="0" lv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At </a:t>
            </a:r>
            <a:r>
              <a:rPr lang="en-IN" sz="1200" kern="100" dirty="0" err="1">
                <a:effectLst/>
                <a:latin typeface="Poppins" panose="00000500000000000000" pitchFamily="2" charset="0"/>
                <a:ea typeface="Aptos" panose="020B0004020202020204" pitchFamily="34" charset="0"/>
                <a:cs typeface="Poppins" panose="00000500000000000000" pitchFamily="2" charset="0"/>
              </a:rPr>
              <a:t>Koodo</a:t>
            </a:r>
            <a:r>
              <a:rPr lang="en-IN" sz="1200" kern="100" dirty="0">
                <a:effectLst/>
                <a:latin typeface="Poppins" panose="00000500000000000000" pitchFamily="2" charset="0"/>
                <a:ea typeface="Aptos" panose="020B0004020202020204" pitchFamily="34" charset="0"/>
                <a:cs typeface="Poppins" panose="00000500000000000000" pitchFamily="2" charset="0"/>
              </a:rPr>
              <a:t>, we </a:t>
            </a:r>
            <a:r>
              <a:rPr lang="en-US" sz="1200" kern="100" dirty="0">
                <a:effectLst/>
                <a:latin typeface="Poppins" panose="00000500000000000000" pitchFamily="2" charset="0"/>
                <a:ea typeface="Aptos" panose="020B0004020202020204" pitchFamily="34" charset="0"/>
                <a:cs typeface="Poppins" panose="00000500000000000000" pitchFamily="2" charset="0"/>
              </a:rPr>
              <a:t> have smaller class sizes, allowing for more individualized attention from teachers and a closer bond between students and educators.</a:t>
            </a:r>
            <a:endParaRPr lang="en-IN" sz="1200" kern="100" dirty="0">
              <a:effectLst/>
              <a:latin typeface="Poppins" panose="00000500000000000000" pitchFamily="2" charset="0"/>
              <a:ea typeface="Aptos" panose="020B0004020202020204" pitchFamily="34"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sp>
        <p:nvSpPr>
          <p:cNvPr id="4" name="Content Placeholder 2">
            <a:extLst>
              <a:ext uri="{FF2B5EF4-FFF2-40B4-BE49-F238E27FC236}">
                <a16:creationId xmlns:a16="http://schemas.microsoft.com/office/drawing/2014/main" id="{4C3B62AD-DDAB-CEF4-B01A-D3527324AB23}"/>
              </a:ext>
            </a:extLst>
          </p:cNvPr>
          <p:cNvSpPr txBox="1">
            <a:spLocks/>
          </p:cNvSpPr>
          <p:nvPr/>
        </p:nvSpPr>
        <p:spPr>
          <a:xfrm>
            <a:off x="680527" y="2776100"/>
            <a:ext cx="3592944" cy="1992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CONVENIENCE FOR PARENTS: </a:t>
            </a: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At </a:t>
            </a:r>
            <a:r>
              <a:rPr lang="en-US" sz="1200" kern="100" dirty="0" err="1">
                <a:latin typeface="Poppins" panose="00000500000000000000" pitchFamily="2" charset="0"/>
                <a:ea typeface="Aptos" panose="020B0004020202020204" pitchFamily="34" charset="0"/>
                <a:cs typeface="Poppins" panose="00000500000000000000" pitchFamily="2" charset="0"/>
              </a:rPr>
              <a:t>Koodo</a:t>
            </a:r>
            <a:r>
              <a:rPr lang="en-US" sz="1200" kern="100" dirty="0">
                <a:latin typeface="Poppins" panose="00000500000000000000" pitchFamily="2" charset="0"/>
                <a:ea typeface="Aptos" panose="020B0004020202020204" pitchFamily="34" charset="0"/>
                <a:cs typeface="Poppins" panose="00000500000000000000" pitchFamily="2" charset="0"/>
              </a:rPr>
              <a:t> we offer flexible scheduling options and convenient locations, making it easier for working parents to balance their childcare needs with their professional responsibilities.</a:t>
            </a:r>
            <a:endParaRPr lang="en-IN" sz="1200" dirty="0">
              <a:latin typeface="Poppins" panose="00000500000000000000" pitchFamily="2" charset="0"/>
              <a:cs typeface="Poppins" panose="00000500000000000000" pitchFamily="2" charset="0"/>
            </a:endParaRPr>
          </a:p>
        </p:txBody>
      </p:sp>
      <p:sp>
        <p:nvSpPr>
          <p:cNvPr id="6" name="Content Placeholder 2">
            <a:extLst>
              <a:ext uri="{FF2B5EF4-FFF2-40B4-BE49-F238E27FC236}">
                <a16:creationId xmlns:a16="http://schemas.microsoft.com/office/drawing/2014/main" id="{163C62BB-6223-DCF3-3CF3-143D9D2ACBAD}"/>
              </a:ext>
            </a:extLst>
          </p:cNvPr>
          <p:cNvSpPr txBox="1">
            <a:spLocks/>
          </p:cNvSpPr>
          <p:nvPr/>
        </p:nvSpPr>
        <p:spPr>
          <a:xfrm>
            <a:off x="4387945" y="1349804"/>
            <a:ext cx="2963594" cy="1761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PERSONALIZED LEARNING:</a:t>
            </a: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With a smaller student-to-teacher ratio, our teacher’s teaching approach is to meet the specific needs and learning styles of each child.</a:t>
            </a:r>
            <a:endParaRPr lang="en-IN" sz="1200" kern="100" dirty="0">
              <a:latin typeface="Poppins" panose="00000500000000000000" pitchFamily="2" charset="0"/>
              <a:ea typeface="Aptos" panose="020B0004020202020204" pitchFamily="34" charset="0"/>
              <a:cs typeface="Poppins" panose="00000500000000000000" pitchFamily="2" charset="0"/>
            </a:endParaRPr>
          </a:p>
          <a:p>
            <a:pPr marL="0" indent="0">
              <a:lnSpc>
                <a:spcPct val="115000"/>
              </a:lnSpc>
              <a:spcAft>
                <a:spcPts val="800"/>
              </a:spcAft>
              <a:buFont typeface="Arial" panose="020B0604020202020204" pitchFamily="34" charset="0"/>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a:t>
            </a:r>
            <a:endParaRPr lang="en-IN" sz="1200" kern="100" dirty="0">
              <a:latin typeface="Poppins" panose="00000500000000000000" pitchFamily="2" charset="0"/>
              <a:ea typeface="Aptos" panose="020B0004020202020204" pitchFamily="34"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sp>
        <p:nvSpPr>
          <p:cNvPr id="7" name="Content Placeholder 2">
            <a:extLst>
              <a:ext uri="{FF2B5EF4-FFF2-40B4-BE49-F238E27FC236}">
                <a16:creationId xmlns:a16="http://schemas.microsoft.com/office/drawing/2014/main" id="{D834D0AA-91C9-CEC3-CE67-1080FF48168C}"/>
              </a:ext>
            </a:extLst>
          </p:cNvPr>
          <p:cNvSpPr txBox="1">
            <a:spLocks/>
          </p:cNvSpPr>
          <p:nvPr/>
        </p:nvSpPr>
        <p:spPr>
          <a:xfrm>
            <a:off x="7765368" y="1389907"/>
            <a:ext cx="3588431" cy="1761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FOCUS ON PLAY-BASED LEARNING: </a:t>
            </a: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Our play-based learning programs are designed for young children's cognitive, social, emotional, and physical development.</a:t>
            </a:r>
            <a:endParaRPr lang="en-IN" sz="1200" kern="100" dirty="0">
              <a:latin typeface="Poppins" panose="00000500000000000000" pitchFamily="2" charset="0"/>
              <a:ea typeface="Aptos" panose="020B0004020202020204" pitchFamily="34" charset="0"/>
              <a:cs typeface="Poppins" panose="00000500000000000000" pitchFamily="2" charset="0"/>
            </a:endParaRPr>
          </a:p>
        </p:txBody>
      </p:sp>
      <p:sp>
        <p:nvSpPr>
          <p:cNvPr id="8" name="Content Placeholder 2">
            <a:extLst>
              <a:ext uri="{FF2B5EF4-FFF2-40B4-BE49-F238E27FC236}">
                <a16:creationId xmlns:a16="http://schemas.microsoft.com/office/drawing/2014/main" id="{4881B20B-56E6-8A03-9D86-A22E4BF81E5F}"/>
              </a:ext>
            </a:extLst>
          </p:cNvPr>
          <p:cNvSpPr txBox="1">
            <a:spLocks/>
          </p:cNvSpPr>
          <p:nvPr/>
        </p:nvSpPr>
        <p:spPr>
          <a:xfrm>
            <a:off x="7768889" y="2842922"/>
            <a:ext cx="3410388" cy="1761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NURTURING ENVIRONMENT: </a:t>
            </a: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The intimate setting at </a:t>
            </a:r>
            <a:r>
              <a:rPr lang="en-US" sz="1200" kern="100" dirty="0" err="1">
                <a:latin typeface="Poppins" panose="00000500000000000000" pitchFamily="2" charset="0"/>
                <a:ea typeface="Aptos" panose="020B0004020202020204" pitchFamily="34" charset="0"/>
                <a:cs typeface="Poppins" panose="00000500000000000000" pitchFamily="2" charset="0"/>
              </a:rPr>
              <a:t>Koodo</a:t>
            </a:r>
            <a:r>
              <a:rPr lang="en-US" sz="1200" kern="100" dirty="0">
                <a:latin typeface="Poppins" panose="00000500000000000000" pitchFamily="2" charset="0"/>
                <a:ea typeface="Aptos" panose="020B0004020202020204" pitchFamily="34" charset="0"/>
                <a:cs typeface="Poppins" panose="00000500000000000000" pitchFamily="2" charset="0"/>
              </a:rPr>
              <a:t> Preschool provides a warm and nurturing environment for young children, helping them feel safe, comfortable, and supported as they learn and grow.</a:t>
            </a:r>
            <a:endParaRPr lang="en-IN" sz="1200" kern="100" dirty="0">
              <a:latin typeface="Poppins" panose="00000500000000000000" pitchFamily="2" charset="0"/>
              <a:ea typeface="Aptos" panose="020B0004020202020204" pitchFamily="34" charset="0"/>
              <a:cs typeface="Poppins" panose="00000500000000000000" pitchFamily="2" charset="0"/>
            </a:endParaRP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a:t>
            </a:r>
            <a:endParaRPr lang="en-IN" sz="1200" kern="100" dirty="0">
              <a:latin typeface="Poppins" panose="00000500000000000000" pitchFamily="2" charset="0"/>
              <a:ea typeface="Aptos" panose="020B0004020202020204" pitchFamily="34" charset="0"/>
              <a:cs typeface="Poppins" panose="00000500000000000000" pitchFamily="2" charset="0"/>
            </a:endParaRPr>
          </a:p>
        </p:txBody>
      </p:sp>
      <p:sp>
        <p:nvSpPr>
          <p:cNvPr id="9" name="Content Placeholder 2">
            <a:extLst>
              <a:ext uri="{FF2B5EF4-FFF2-40B4-BE49-F238E27FC236}">
                <a16:creationId xmlns:a16="http://schemas.microsoft.com/office/drawing/2014/main" id="{CF878004-8E7C-D3DF-8A33-A7040FF9D0A1}"/>
              </a:ext>
            </a:extLst>
          </p:cNvPr>
          <p:cNvSpPr txBox="1">
            <a:spLocks/>
          </p:cNvSpPr>
          <p:nvPr/>
        </p:nvSpPr>
        <p:spPr>
          <a:xfrm>
            <a:off x="4215624" y="2776100"/>
            <a:ext cx="3306104" cy="1761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SMOOTH TRANSITION TO KINDERGARTEN: </a:t>
            </a: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By providing early exposure to a structured learning environment, </a:t>
            </a:r>
            <a:r>
              <a:rPr lang="en-US" sz="1200" kern="100" dirty="0" err="1">
                <a:latin typeface="Poppins" panose="00000500000000000000" pitchFamily="2" charset="0"/>
                <a:ea typeface="Aptos" panose="020B0004020202020204" pitchFamily="34" charset="0"/>
                <a:cs typeface="Poppins" panose="00000500000000000000" pitchFamily="2" charset="0"/>
              </a:rPr>
              <a:t>Koodo</a:t>
            </a:r>
            <a:r>
              <a:rPr lang="en-US" sz="1200" kern="100" dirty="0">
                <a:latin typeface="Poppins" panose="00000500000000000000" pitchFamily="2" charset="0"/>
                <a:ea typeface="Aptos" panose="020B0004020202020204" pitchFamily="34" charset="0"/>
                <a:cs typeface="Poppins" panose="00000500000000000000" pitchFamily="2" charset="0"/>
              </a:rPr>
              <a:t> Micro Preschool helps children develop essential skills and behaviors needed for a successful transition to kindergarten.</a:t>
            </a:r>
            <a:endParaRPr lang="en-IN" sz="1200" kern="100" dirty="0">
              <a:latin typeface="Poppins" panose="00000500000000000000" pitchFamily="2" charset="0"/>
              <a:ea typeface="Aptos" panose="020B0004020202020204" pitchFamily="34" charset="0"/>
              <a:cs typeface="Poppins" panose="00000500000000000000" pitchFamily="2" charset="0"/>
            </a:endParaRPr>
          </a:p>
          <a:p>
            <a:pPr marL="0" indent="0">
              <a:lnSpc>
                <a:spcPct val="115000"/>
              </a:lnSpc>
              <a:spcAft>
                <a:spcPts val="800"/>
              </a:spcAft>
              <a:buNone/>
              <a:tabLst>
                <a:tab pos="457200" algn="l"/>
              </a:tabLst>
            </a:pPr>
            <a:r>
              <a:rPr lang="en-US" sz="1200" kern="100" dirty="0">
                <a:latin typeface="Poppins" panose="00000500000000000000" pitchFamily="2" charset="0"/>
                <a:ea typeface="Aptos" panose="020B0004020202020204" pitchFamily="34" charset="0"/>
                <a:cs typeface="Poppins" panose="00000500000000000000" pitchFamily="2" charset="0"/>
              </a:rPr>
              <a:t>.</a:t>
            </a:r>
            <a:endParaRPr lang="en-IN" sz="1200" kern="100" dirty="0">
              <a:latin typeface="Poppins" panose="00000500000000000000" pitchFamily="2" charset="0"/>
              <a:ea typeface="Aptos" panose="020B0004020202020204" pitchFamily="34" charset="0"/>
              <a:cs typeface="Poppins" panose="00000500000000000000" pitchFamily="2" charset="0"/>
            </a:endParaRPr>
          </a:p>
        </p:txBody>
      </p:sp>
      <p:sp>
        <p:nvSpPr>
          <p:cNvPr id="5" name="Content Placeholder 2">
            <a:extLst>
              <a:ext uri="{FF2B5EF4-FFF2-40B4-BE49-F238E27FC236}">
                <a16:creationId xmlns:a16="http://schemas.microsoft.com/office/drawing/2014/main" id="{F9D34C6F-2506-CDF9-2974-CE67EBAB899B}"/>
              </a:ext>
            </a:extLst>
          </p:cNvPr>
          <p:cNvSpPr txBox="1">
            <a:spLocks/>
          </p:cNvSpPr>
          <p:nvPr/>
        </p:nvSpPr>
        <p:spPr>
          <a:xfrm>
            <a:off x="654719" y="4689097"/>
            <a:ext cx="3371591"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solidFill>
                  <a:schemeClr val="tx1">
                    <a:lumMod val="85000"/>
                    <a:lumOff val="15000"/>
                  </a:schemeClr>
                </a:solidFill>
                <a:latin typeface="Poppins" panose="00000500000000000000" pitchFamily="2" charset="0"/>
                <a:cs typeface="Poppins" panose="00000500000000000000" pitchFamily="2" charset="0"/>
              </a:rPr>
              <a:t>Customized curriculum: </a:t>
            </a:r>
          </a:p>
          <a:p>
            <a:pPr marL="0" indent="0">
              <a:buNone/>
            </a:pPr>
            <a:r>
              <a:rPr lang="en-US" sz="1200" b="0" i="0" dirty="0">
                <a:solidFill>
                  <a:srgbClr val="000000"/>
                </a:solidFill>
                <a:effectLst/>
                <a:latin typeface="Montserrat" panose="00000500000000000000" pitchFamily="2" charset="0"/>
              </a:rPr>
              <a:t>With smaller class sizes, teachers can tailor the learning experiences to meet the specific needs of the students</a:t>
            </a:r>
            <a:r>
              <a:rPr lang="en-US" sz="1200" dirty="0">
                <a:solidFill>
                  <a:srgbClr val="000000"/>
                </a:solidFill>
                <a:latin typeface="Montserrat" panose="00000500000000000000" pitchFamily="2" charset="0"/>
              </a:rPr>
              <a:t> to</a:t>
            </a:r>
            <a:r>
              <a:rPr lang="en-US" sz="1200" b="0" i="0" dirty="0">
                <a:solidFill>
                  <a:srgbClr val="000000"/>
                </a:solidFill>
                <a:effectLst/>
                <a:latin typeface="Montserrat" panose="00000500000000000000" pitchFamily="2" charset="0"/>
              </a:rPr>
              <a:t> ensures that students can delve deeper into subjects they find interesting, explore real-world applications and pursue their passions.</a:t>
            </a:r>
            <a:endParaRPr lang="en-US" sz="1200" b="0" i="0" dirty="0">
              <a:solidFill>
                <a:srgbClr val="000000"/>
              </a:solidFill>
              <a:effectLst/>
              <a:latin typeface="arial" panose="020B0604020202020204" pitchFamily="34" charset="0"/>
            </a:endParaRPr>
          </a:p>
          <a:p>
            <a:pPr marL="0" indent="0">
              <a:buFont typeface="Arial" panose="020B0604020202020204" pitchFamily="34" charset="0"/>
              <a:buNone/>
            </a:pPr>
            <a:endParaRPr lang="en-US" sz="1200" dirty="0">
              <a:solidFill>
                <a:schemeClr val="tx1">
                  <a:lumMod val="85000"/>
                  <a:lumOff val="15000"/>
                </a:schemeClr>
              </a:solidFill>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6779440A-3DCF-6878-4EEB-A459D701B1A6}"/>
              </a:ext>
            </a:extLst>
          </p:cNvPr>
          <p:cNvSpPr txBox="1"/>
          <p:nvPr/>
        </p:nvSpPr>
        <p:spPr>
          <a:xfrm>
            <a:off x="5011626" y="4702268"/>
            <a:ext cx="3410388" cy="1754326"/>
          </a:xfrm>
          <a:prstGeom prst="rect">
            <a:avLst/>
          </a:prstGeom>
          <a:noFill/>
        </p:spPr>
        <p:txBody>
          <a:bodyPr wrap="square">
            <a:spAutoFit/>
          </a:bodyPr>
          <a:lstStyle/>
          <a:p>
            <a:pPr algn="l" fontAlgn="base"/>
            <a:r>
              <a:rPr lang="en-US" sz="1200" b="1" i="0" dirty="0">
                <a:solidFill>
                  <a:srgbClr val="000000"/>
                </a:solidFill>
                <a:effectLst/>
                <a:latin typeface="Montserrat" panose="00000500000000000000" pitchFamily="2" charset="0"/>
              </a:rPr>
              <a:t>Collaborative Learning:</a:t>
            </a:r>
            <a:r>
              <a:rPr lang="en-US" sz="1200" b="0" i="0" dirty="0">
                <a:solidFill>
                  <a:srgbClr val="000000"/>
                </a:solidFill>
                <a:effectLst/>
                <a:latin typeface="Montserrat" panose="00000500000000000000" pitchFamily="2" charset="0"/>
              </a:rPr>
              <a:t> </a:t>
            </a:r>
          </a:p>
          <a:p>
            <a:pPr algn="l" fontAlgn="base"/>
            <a:r>
              <a:rPr lang="en-US" sz="1200" b="0" i="0" dirty="0">
                <a:solidFill>
                  <a:srgbClr val="000000"/>
                </a:solidFill>
                <a:effectLst/>
                <a:latin typeface="Montserrat" panose="00000500000000000000" pitchFamily="2" charset="0"/>
              </a:rPr>
              <a:t>With fewer peers, children develop closer relationships, enabling meaningful interactions and effective teamwork</a:t>
            </a:r>
            <a:r>
              <a:rPr lang="en-US" sz="1200" dirty="0">
                <a:solidFill>
                  <a:srgbClr val="000000"/>
                </a:solidFill>
                <a:latin typeface="Montserrat" panose="00000500000000000000" pitchFamily="2" charset="0"/>
              </a:rPr>
              <a:t>,</a:t>
            </a:r>
            <a:r>
              <a:rPr lang="en-US" sz="1200" b="0" i="0" dirty="0">
                <a:solidFill>
                  <a:srgbClr val="000000"/>
                </a:solidFill>
                <a:effectLst/>
                <a:latin typeface="Montserrat" panose="00000500000000000000" pitchFamily="2" charset="0"/>
              </a:rPr>
              <a:t> critical thinking, problem-solving skills and the development of socio-emotional competencies essential for success in today’s world.</a:t>
            </a:r>
            <a:br>
              <a:rPr lang="en-US" sz="1200" dirty="0"/>
            </a:br>
            <a:endParaRPr lang="en-US" sz="1200" b="0" i="0" dirty="0">
              <a:solidFill>
                <a:srgbClr val="000000"/>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EB52B8-B80E-E5F4-357D-E087D0531246}"/>
              </a:ext>
            </a:extLst>
          </p:cNvPr>
          <p:cNvSpPr txBox="1"/>
          <p:nvPr/>
        </p:nvSpPr>
        <p:spPr>
          <a:xfrm>
            <a:off x="8728907" y="4706475"/>
            <a:ext cx="3276280" cy="1015663"/>
          </a:xfrm>
          <a:prstGeom prst="rect">
            <a:avLst/>
          </a:prstGeom>
          <a:noFill/>
        </p:spPr>
        <p:txBody>
          <a:bodyPr wrap="square">
            <a:spAutoFit/>
          </a:bodyPr>
          <a:lstStyle/>
          <a:p>
            <a:pPr algn="l" fontAlgn="base"/>
            <a:r>
              <a:rPr lang="en-US" sz="1200" b="1" i="0" dirty="0">
                <a:solidFill>
                  <a:srgbClr val="000000"/>
                </a:solidFill>
                <a:effectLst/>
                <a:latin typeface="Montserrat" panose="00000500000000000000" pitchFamily="2" charset="0"/>
              </a:rPr>
              <a:t>Expanded Learning </a:t>
            </a:r>
            <a:endParaRPr lang="en-US" sz="1200" b="1" dirty="0">
              <a:solidFill>
                <a:srgbClr val="000000"/>
              </a:solidFill>
              <a:latin typeface="Montserrat" panose="00000500000000000000" pitchFamily="2" charset="0"/>
            </a:endParaRPr>
          </a:p>
          <a:p>
            <a:pPr algn="l" fontAlgn="base"/>
            <a:r>
              <a:rPr lang="en-US" sz="1200" b="0" i="0" dirty="0">
                <a:solidFill>
                  <a:srgbClr val="000000"/>
                </a:solidFill>
                <a:effectLst/>
                <a:latin typeface="Montserrat" panose="00000500000000000000" pitchFamily="2" charset="0"/>
              </a:rPr>
              <a:t> Including online resources, guest speakers and field trips; </a:t>
            </a:r>
            <a:r>
              <a:rPr lang="en-US" sz="1200" dirty="0">
                <a:solidFill>
                  <a:srgbClr val="000000"/>
                </a:solidFill>
                <a:latin typeface="Montserrat" panose="00000500000000000000" pitchFamily="2" charset="0"/>
              </a:rPr>
              <a:t>e</a:t>
            </a:r>
            <a:r>
              <a:rPr lang="en-US" sz="1200" b="0" i="0" dirty="0">
                <a:solidFill>
                  <a:srgbClr val="000000"/>
                </a:solidFill>
                <a:effectLst/>
                <a:latin typeface="Montserrat" panose="00000500000000000000" pitchFamily="2" charset="0"/>
              </a:rPr>
              <a:t>xploring supplementary activities, workshops or participating in theme based project</a:t>
            </a:r>
            <a:r>
              <a:rPr lang="en-US" sz="1200" dirty="0">
                <a:solidFill>
                  <a:srgbClr val="000000"/>
                </a:solidFill>
                <a:latin typeface="Montserrat" panose="00000500000000000000" pitchFamily="2" charset="0"/>
              </a:rPr>
              <a:t>s</a:t>
            </a:r>
            <a:r>
              <a:rPr lang="en-US" sz="1200" b="0" i="0" dirty="0">
                <a:solidFill>
                  <a:srgbClr val="000000"/>
                </a:solidFill>
                <a:effectLst/>
                <a:latin typeface="Montserrat" panose="00000500000000000000" pitchFamily="2" charset="0"/>
              </a:rPr>
              <a:t>.</a:t>
            </a:r>
            <a:endParaRPr lang="en-US" sz="12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3587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EEEF-DB62-1EC8-9B06-4140AABE85D7}"/>
              </a:ext>
            </a:extLst>
          </p:cNvPr>
          <p:cNvSpPr>
            <a:spLocks noGrp="1"/>
          </p:cNvSpPr>
          <p:nvPr>
            <p:ph type="title"/>
          </p:nvPr>
        </p:nvSpPr>
        <p:spPr/>
        <p:txBody>
          <a:bodyPr/>
          <a:lstStyle/>
          <a:p>
            <a:r>
              <a:rPr lang="en-US" dirty="0"/>
              <a:t>About us</a:t>
            </a:r>
            <a:endParaRPr lang="en-IN" dirty="0"/>
          </a:p>
        </p:txBody>
      </p:sp>
      <p:sp>
        <p:nvSpPr>
          <p:cNvPr id="3" name="Content Placeholder 2">
            <a:extLst>
              <a:ext uri="{FF2B5EF4-FFF2-40B4-BE49-F238E27FC236}">
                <a16:creationId xmlns:a16="http://schemas.microsoft.com/office/drawing/2014/main" id="{A40F591E-2B62-3160-D81F-CDF8C270D610}"/>
              </a:ext>
            </a:extLst>
          </p:cNvPr>
          <p:cNvSpPr>
            <a:spLocks noGrp="1"/>
          </p:cNvSpPr>
          <p:nvPr>
            <p:ph idx="1"/>
          </p:nvPr>
        </p:nvSpPr>
        <p:spPr>
          <a:xfrm>
            <a:off x="834039" y="1297453"/>
            <a:ext cx="10308021" cy="4351338"/>
          </a:xfrm>
        </p:spPr>
        <p:txBody>
          <a:bodyPr>
            <a:normAutofit/>
          </a:bodyPr>
          <a:lstStyle/>
          <a:p>
            <a:pPr marL="0" indent="0" algn="l">
              <a:buNone/>
            </a:pPr>
            <a:r>
              <a:rPr lang="en-US" sz="1200" i="0" dirty="0">
                <a:solidFill>
                  <a:schemeClr val="bg2">
                    <a:lumMod val="25000"/>
                  </a:schemeClr>
                </a:solidFill>
                <a:effectLst/>
                <a:latin typeface="Poppins" panose="00000500000000000000" pitchFamily="2" charset="0"/>
                <a:cs typeface="Poppins" panose="00000500000000000000" pitchFamily="2" charset="0"/>
              </a:rPr>
              <a:t>We provide a warm and encouraging atmosphere that enhances self-concept, instills basic moral values, encourages social interaction, and enriches awareness of the natural and cultural world. </a:t>
            </a:r>
            <a:r>
              <a:rPr lang="en-US" sz="1200" b="0" i="0" dirty="0">
                <a:solidFill>
                  <a:schemeClr val="bg2">
                    <a:lumMod val="25000"/>
                  </a:schemeClr>
                </a:solidFill>
                <a:effectLst/>
                <a:latin typeface="Poppins" panose="00000500000000000000" pitchFamily="2" charset="0"/>
                <a:cs typeface="Poppins" panose="00000500000000000000" pitchFamily="2" charset="0"/>
              </a:rPr>
              <a:t>Our exceptional people, program and nurseries nurture and enhance every child's innate curiosity, creativity and ability to be a lifelong learner. </a:t>
            </a:r>
          </a:p>
          <a:p>
            <a:pPr marL="0" indent="0" algn="l">
              <a:buNone/>
            </a:pPr>
            <a:r>
              <a:rPr lang="en-US" sz="1200" i="0" dirty="0">
                <a:solidFill>
                  <a:schemeClr val="bg2">
                    <a:lumMod val="25000"/>
                  </a:schemeClr>
                </a:solidFill>
                <a:effectLst/>
                <a:latin typeface="Poppins" panose="00000500000000000000" pitchFamily="2" charset="0"/>
                <a:cs typeface="Poppins" panose="00000500000000000000" pitchFamily="2" charset="0"/>
              </a:rPr>
              <a:t>In an environment rooted in respect and compassion, we strive to nourish each child's spirit and provide a protective space for him or her to grow.</a:t>
            </a:r>
          </a:p>
          <a:p>
            <a:pPr marL="0" indent="0" algn="l">
              <a:buNone/>
            </a:pPr>
            <a:r>
              <a:rPr lang="en-US" sz="1200" i="0" dirty="0">
                <a:solidFill>
                  <a:srgbClr val="777777"/>
                </a:solidFill>
                <a:effectLst/>
                <a:latin typeface="Poppins" panose="00000500000000000000" pitchFamily="2" charset="0"/>
                <a:cs typeface="Poppins" panose="00000500000000000000" pitchFamily="2" charset="0"/>
              </a:rPr>
              <a:t>We provide an innovative, nurturing and stimulating environment where children develop independence, confidence and a positive sense of self and the world around them. Our curriculum is designed to involve children in experiences that enhance language, literacy, music, movement, art and socialization. Through play, all areas of development are fostered.</a:t>
            </a:r>
            <a:endParaRPr lang="en-US" sz="1200" i="0" dirty="0">
              <a:solidFill>
                <a:schemeClr val="bg2">
                  <a:lumMod val="25000"/>
                </a:schemeClr>
              </a:solidFill>
              <a:effectLst/>
              <a:latin typeface="Poppins" panose="00000500000000000000" pitchFamily="2" charset="0"/>
              <a:cs typeface="Poppins" panose="00000500000000000000" pitchFamily="2" charset="0"/>
            </a:endParaRPr>
          </a:p>
        </p:txBody>
      </p:sp>
      <p:sp>
        <p:nvSpPr>
          <p:cNvPr id="4" name="Content Placeholder 2">
            <a:extLst>
              <a:ext uri="{FF2B5EF4-FFF2-40B4-BE49-F238E27FC236}">
                <a16:creationId xmlns:a16="http://schemas.microsoft.com/office/drawing/2014/main" id="{4A24BF1E-E215-83C7-192B-1062FA226E5D}"/>
              </a:ext>
            </a:extLst>
          </p:cNvPr>
          <p:cNvSpPr txBox="1">
            <a:spLocks/>
          </p:cNvSpPr>
          <p:nvPr/>
        </p:nvSpPr>
        <p:spPr>
          <a:xfrm>
            <a:off x="838200" y="3473122"/>
            <a:ext cx="10515600" cy="2565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latin typeface="Poppins" panose="00000500000000000000" pitchFamily="2" charset="0"/>
                <a:cs typeface="Poppins" panose="00000500000000000000" pitchFamily="2" charset="0"/>
              </a:rPr>
              <a:t>Our Mission</a:t>
            </a:r>
          </a:p>
          <a:p>
            <a:pPr marL="0" indent="0">
              <a:buFont typeface="Arial" panose="020B0604020202020204" pitchFamily="34" charset="0"/>
              <a:buNone/>
            </a:pPr>
            <a:r>
              <a:rPr lang="en-US" sz="1600" dirty="0">
                <a:solidFill>
                  <a:srgbClr val="000000"/>
                </a:solidFill>
                <a:latin typeface="Poppins" panose="00000500000000000000" pitchFamily="2" charset="0"/>
                <a:cs typeface="Poppins" panose="00000500000000000000" pitchFamily="2" charset="0"/>
              </a:rPr>
              <a:t>“Our mission is to help young children reach their full potential, by providing a stimulating and happy environment, children will develop the skills needed to be successful in school and into their adult years. </a:t>
            </a:r>
          </a:p>
          <a:p>
            <a:pPr marL="0" indent="0">
              <a:buFont typeface="Arial" panose="020B0604020202020204" pitchFamily="34" charset="0"/>
              <a:buNone/>
            </a:pPr>
            <a:r>
              <a:rPr lang="en-US" sz="1600" dirty="0">
                <a:solidFill>
                  <a:srgbClr val="000000"/>
                </a:solidFill>
                <a:latin typeface="Poppins" panose="00000500000000000000" pitchFamily="2" charset="0"/>
                <a:cs typeface="Poppins" panose="00000500000000000000" pitchFamily="2" charset="0"/>
              </a:rPr>
              <a:t>Our Vision</a:t>
            </a:r>
          </a:p>
          <a:p>
            <a:pPr marL="0" indent="0">
              <a:buFont typeface="Arial" panose="020B0604020202020204" pitchFamily="34" charset="0"/>
              <a:buNone/>
            </a:pPr>
            <a:r>
              <a:rPr lang="en-US" sz="1100" dirty="0">
                <a:solidFill>
                  <a:srgbClr val="555555"/>
                </a:solidFill>
                <a:latin typeface="Poppins" panose="00000500000000000000" pitchFamily="2" charset="0"/>
                <a:cs typeface="Poppins" panose="00000500000000000000" pitchFamily="2" charset="0"/>
              </a:rPr>
              <a:t>To be the global brand representation for innovative and progressive early childhood education.</a:t>
            </a:r>
            <a:endParaRPr lang="en-IN"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0254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FE73-F425-C26A-66E8-4D1CA094BABE}"/>
              </a:ext>
            </a:extLst>
          </p:cNvPr>
          <p:cNvSpPr>
            <a:spLocks noGrp="1"/>
          </p:cNvSpPr>
          <p:nvPr>
            <p:ph type="title"/>
          </p:nvPr>
        </p:nvSpPr>
        <p:spPr/>
        <p:txBody>
          <a:bodyPr/>
          <a:lstStyle/>
          <a:p>
            <a:r>
              <a:rPr lang="en-US" dirty="0"/>
              <a:t>Our Journey</a:t>
            </a:r>
            <a:endParaRPr lang="en-IN" dirty="0"/>
          </a:p>
        </p:txBody>
      </p:sp>
      <p:sp>
        <p:nvSpPr>
          <p:cNvPr id="3" name="Content Placeholder 2">
            <a:extLst>
              <a:ext uri="{FF2B5EF4-FFF2-40B4-BE49-F238E27FC236}">
                <a16:creationId xmlns:a16="http://schemas.microsoft.com/office/drawing/2014/main" id="{D08F18FD-F122-466F-D564-1C3D942F0092}"/>
              </a:ext>
            </a:extLst>
          </p:cNvPr>
          <p:cNvSpPr>
            <a:spLocks noGrp="1"/>
          </p:cNvSpPr>
          <p:nvPr>
            <p:ph idx="1"/>
          </p:nvPr>
        </p:nvSpPr>
        <p:spPr/>
        <p:txBody>
          <a:bodyPr>
            <a:normAutofit/>
          </a:bodyPr>
          <a:lstStyle/>
          <a:p>
            <a:pPr marL="0" indent="0" algn="l">
              <a:buNone/>
            </a:pPr>
            <a:r>
              <a:rPr lang="en-US" sz="1800" b="0" i="0" dirty="0">
                <a:solidFill>
                  <a:srgbClr val="555555"/>
                </a:solidFill>
                <a:effectLst/>
                <a:latin typeface="HelveticaNeueLTStd-Lt_0"/>
              </a:rPr>
              <a:t>We began our journey way back in 2012, when the founding team discovered the researched based innovative pedagogy and powerful, practice-based theory in early childhood education, inspired by Reggio Emilia &amp; hands on activities based </a:t>
            </a:r>
            <a:r>
              <a:rPr lang="en-US" sz="1800" dirty="0">
                <a:solidFill>
                  <a:srgbClr val="555555"/>
                </a:solidFill>
                <a:latin typeface="HelveticaNeueLTStd-Lt_0"/>
              </a:rPr>
              <a:t>Education. </a:t>
            </a:r>
          </a:p>
          <a:p>
            <a:pPr marL="0" indent="0" algn="l">
              <a:buNone/>
            </a:pPr>
            <a:r>
              <a:rPr lang="en-US" sz="1800" b="0" i="0" dirty="0">
                <a:solidFill>
                  <a:srgbClr val="555555"/>
                </a:solidFill>
                <a:effectLst/>
                <a:latin typeface="HelveticaNeueLTStd-Lt_0"/>
              </a:rPr>
              <a:t>In 2019, our relentless quest to conceptualize a unique, innovative early childhood pedagogy led to the birth of our first campus at New Jersey, USA.</a:t>
            </a:r>
          </a:p>
          <a:p>
            <a:pPr marL="0" indent="0">
              <a:buNone/>
            </a:pPr>
            <a:r>
              <a:rPr lang="en-US" sz="1800" b="0" i="0" dirty="0">
                <a:solidFill>
                  <a:srgbClr val="555555"/>
                </a:solidFill>
                <a:effectLst/>
                <a:latin typeface="HelveticaNeueLTStd-Lt_0"/>
              </a:rPr>
              <a:t>Henceforth, we continued to expand our commitment to deliver quality preschool education in 8+ countries including </a:t>
            </a:r>
            <a:r>
              <a:rPr lang="en-US" sz="1800" dirty="0">
                <a:solidFill>
                  <a:schemeClr val="bg2">
                    <a:lumMod val="25000"/>
                  </a:schemeClr>
                </a:solidFill>
                <a:latin typeface="Poppins" panose="00000500000000000000" pitchFamily="2" charset="0"/>
                <a:ea typeface="Yu Gothic" pitchFamily="34" charset="-128"/>
                <a:cs typeface="Poppins" pitchFamily="2" charset="0"/>
              </a:rPr>
              <a:t>USA, India, Nepal, Australia, Canada, New Zealand, Singapore &amp; United Kingdom. </a:t>
            </a:r>
          </a:p>
        </p:txBody>
      </p:sp>
    </p:spTree>
    <p:extLst>
      <p:ext uri="{BB962C8B-B14F-4D97-AF65-F5344CB8AC3E}">
        <p14:creationId xmlns:p14="http://schemas.microsoft.com/office/powerpoint/2010/main" val="99053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AE762-2F0C-0E16-B8B9-DFC119E35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B011A-0DF8-4F73-5632-92F5B86091C3}"/>
              </a:ext>
            </a:extLst>
          </p:cNvPr>
          <p:cNvSpPr>
            <a:spLocks noGrp="1"/>
          </p:cNvSpPr>
          <p:nvPr>
            <p:ph type="title"/>
          </p:nvPr>
        </p:nvSpPr>
        <p:spPr>
          <a:xfrm>
            <a:off x="848712" y="175939"/>
            <a:ext cx="10515600" cy="1325563"/>
          </a:xfrm>
        </p:spPr>
        <p:txBody>
          <a:bodyPr>
            <a:noAutofit/>
          </a:bodyPr>
          <a:lstStyle/>
          <a:p>
            <a:pPr algn="ctr"/>
            <a:r>
              <a:rPr lang="en-US" sz="2800" b="0" i="0" dirty="0">
                <a:solidFill>
                  <a:srgbClr val="FAAF11"/>
                </a:solidFill>
                <a:effectLst/>
                <a:latin typeface="+mn-lt"/>
              </a:rPr>
              <a:t>Our core value</a:t>
            </a:r>
            <a:br>
              <a:rPr lang="en-US" sz="2800" b="0" i="0" dirty="0">
                <a:solidFill>
                  <a:srgbClr val="FAAF11"/>
                </a:solidFill>
                <a:effectLst/>
                <a:latin typeface="+mn-lt"/>
              </a:rPr>
            </a:br>
            <a:r>
              <a:rPr lang="en-US" sz="2800" b="1" i="0" dirty="0">
                <a:solidFill>
                  <a:srgbClr val="23215B"/>
                </a:solidFill>
                <a:effectLst/>
                <a:latin typeface="+mn-lt"/>
              </a:rPr>
              <a:t>We’re redefining early child care education</a:t>
            </a:r>
            <a:endParaRPr lang="en-IN" sz="6000" dirty="0">
              <a:latin typeface="+mn-lt"/>
            </a:endParaRPr>
          </a:p>
        </p:txBody>
      </p:sp>
      <p:sp>
        <p:nvSpPr>
          <p:cNvPr id="3" name="Content Placeholder 2">
            <a:extLst>
              <a:ext uri="{FF2B5EF4-FFF2-40B4-BE49-F238E27FC236}">
                <a16:creationId xmlns:a16="http://schemas.microsoft.com/office/drawing/2014/main" id="{09D507E3-FEC8-FCB0-3465-94F1A69864C4}"/>
              </a:ext>
            </a:extLst>
          </p:cNvPr>
          <p:cNvSpPr>
            <a:spLocks noGrp="1"/>
          </p:cNvSpPr>
          <p:nvPr>
            <p:ph idx="1"/>
          </p:nvPr>
        </p:nvSpPr>
        <p:spPr>
          <a:xfrm>
            <a:off x="838200" y="3827851"/>
            <a:ext cx="2709041" cy="1325563"/>
          </a:xfrm>
        </p:spPr>
        <p:txBody>
          <a:bodyPr>
            <a:noAutofit/>
          </a:bodyPr>
          <a:lstStyle/>
          <a:p>
            <a:pPr marL="0" indent="0" algn="l">
              <a:buNone/>
            </a:pPr>
            <a:r>
              <a:rPr lang="en-US" sz="1200" b="1" i="0" dirty="0">
                <a:solidFill>
                  <a:srgbClr val="000000"/>
                </a:solidFill>
                <a:effectLst/>
                <a:latin typeface="Poppins" panose="00000500000000000000" pitchFamily="2" charset="0"/>
                <a:cs typeface="Poppins" panose="00000500000000000000" pitchFamily="2" charset="0"/>
              </a:rPr>
              <a:t>Balanced Learning</a:t>
            </a:r>
          </a:p>
          <a:p>
            <a:pPr marL="0" indent="0" algn="l">
              <a:buNone/>
            </a:pPr>
            <a:r>
              <a:rPr lang="en-US" sz="1200" b="0" i="0" dirty="0">
                <a:solidFill>
                  <a:srgbClr val="66717A"/>
                </a:solidFill>
                <a:effectLst/>
                <a:latin typeface="Poppins" panose="00000500000000000000" pitchFamily="2" charset="0"/>
                <a:cs typeface="Poppins" panose="00000500000000000000" pitchFamily="2" charset="0"/>
              </a:rPr>
              <a:t>A daily schedule that balances play with arts, music, physical education and academics. We value play as the key driving force for children’s learning in early years.</a:t>
            </a:r>
          </a:p>
          <a:p>
            <a:endParaRPr lang="en-IN" sz="1200" dirty="0">
              <a:latin typeface="Poppins" panose="00000500000000000000" pitchFamily="2" charset="0"/>
              <a:cs typeface="Poppins" panose="00000500000000000000" pitchFamily="2" charset="0"/>
            </a:endParaRPr>
          </a:p>
        </p:txBody>
      </p:sp>
      <p:sp>
        <p:nvSpPr>
          <p:cNvPr id="4" name="Content Placeholder 2">
            <a:extLst>
              <a:ext uri="{FF2B5EF4-FFF2-40B4-BE49-F238E27FC236}">
                <a16:creationId xmlns:a16="http://schemas.microsoft.com/office/drawing/2014/main" id="{ED813AD6-9F3C-67A1-1126-9C3931A9E602}"/>
              </a:ext>
            </a:extLst>
          </p:cNvPr>
          <p:cNvSpPr txBox="1">
            <a:spLocks/>
          </p:cNvSpPr>
          <p:nvPr/>
        </p:nvSpPr>
        <p:spPr>
          <a:xfrm>
            <a:off x="3547241" y="3827851"/>
            <a:ext cx="253824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1" i="0" dirty="0">
                <a:solidFill>
                  <a:srgbClr val="000000"/>
                </a:solidFill>
                <a:effectLst/>
                <a:latin typeface="Poppins" panose="00000500000000000000" pitchFamily="2" charset="0"/>
                <a:cs typeface="Poppins" panose="00000500000000000000" pitchFamily="2" charset="0"/>
              </a:rPr>
              <a:t>Multicultural environment</a:t>
            </a:r>
          </a:p>
          <a:p>
            <a:pPr marL="0" indent="0" algn="l">
              <a:buNone/>
            </a:pPr>
            <a:r>
              <a:rPr lang="en-US" sz="1200" b="0" i="0" dirty="0">
                <a:solidFill>
                  <a:srgbClr val="66717A"/>
                </a:solidFill>
                <a:effectLst/>
                <a:latin typeface="Poppins" panose="00000500000000000000" pitchFamily="2" charset="0"/>
                <a:cs typeface="Poppins" panose="00000500000000000000" pitchFamily="2" charset="0"/>
              </a:rPr>
              <a:t>Rich multicultural environment where both local and international families blend their experiences and make a lively parent community.</a:t>
            </a:r>
          </a:p>
          <a:p>
            <a:pPr marL="0" indent="0">
              <a:buNone/>
            </a:pPr>
            <a:endParaRPr lang="en-IN" sz="1200" dirty="0">
              <a:latin typeface="Poppins" panose="00000500000000000000" pitchFamily="2" charset="0"/>
              <a:cs typeface="Poppins" panose="00000500000000000000" pitchFamily="2" charset="0"/>
            </a:endParaRPr>
          </a:p>
        </p:txBody>
      </p:sp>
      <p:sp>
        <p:nvSpPr>
          <p:cNvPr id="6" name="Content Placeholder 2">
            <a:extLst>
              <a:ext uri="{FF2B5EF4-FFF2-40B4-BE49-F238E27FC236}">
                <a16:creationId xmlns:a16="http://schemas.microsoft.com/office/drawing/2014/main" id="{961711DE-5F64-9B76-2A2A-017D65FC9EB5}"/>
              </a:ext>
            </a:extLst>
          </p:cNvPr>
          <p:cNvSpPr txBox="1">
            <a:spLocks/>
          </p:cNvSpPr>
          <p:nvPr/>
        </p:nvSpPr>
        <p:spPr>
          <a:xfrm>
            <a:off x="6106512" y="3827851"/>
            <a:ext cx="2538249" cy="1453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1" dirty="0">
                <a:solidFill>
                  <a:srgbClr val="23215B"/>
                </a:solidFill>
                <a:latin typeface="Poppins" panose="00000500000000000000" pitchFamily="2" charset="0"/>
                <a:cs typeface="Poppins" panose="00000500000000000000" pitchFamily="2" charset="0"/>
              </a:rPr>
              <a:t>Life </a:t>
            </a:r>
            <a:r>
              <a:rPr lang="en-US" sz="1200" b="1" i="0" dirty="0">
                <a:solidFill>
                  <a:srgbClr val="23215B"/>
                </a:solidFill>
                <a:effectLst/>
                <a:latin typeface="Poppins" panose="00000500000000000000" pitchFamily="2" charset="0"/>
                <a:cs typeface="Poppins" panose="00000500000000000000" pitchFamily="2" charset="0"/>
              </a:rPr>
              <a:t>skills Education for life</a:t>
            </a:r>
          </a:p>
          <a:p>
            <a:pPr marL="0" indent="0" algn="l">
              <a:buNone/>
            </a:pPr>
            <a:r>
              <a:rPr lang="en-US" sz="1200" b="0" i="0" dirty="0">
                <a:solidFill>
                  <a:srgbClr val="66717A"/>
                </a:solidFill>
                <a:effectLst/>
                <a:latin typeface="Poppins" panose="00000500000000000000" pitchFamily="2" charset="0"/>
                <a:cs typeface="Poppins" panose="00000500000000000000" pitchFamily="2" charset="0"/>
              </a:rPr>
              <a:t>An exciting social space where young children develop skills to be independent, creative, resilient and engaged learners</a:t>
            </a:r>
          </a:p>
          <a:p>
            <a:endParaRPr lang="en-IN" sz="1200" dirty="0">
              <a:latin typeface="Poppins" panose="00000500000000000000" pitchFamily="2" charset="0"/>
              <a:cs typeface="Poppins" panose="00000500000000000000" pitchFamily="2" charset="0"/>
            </a:endParaRPr>
          </a:p>
        </p:txBody>
      </p:sp>
      <p:sp>
        <p:nvSpPr>
          <p:cNvPr id="8" name="Content Placeholder 2">
            <a:extLst>
              <a:ext uri="{FF2B5EF4-FFF2-40B4-BE49-F238E27FC236}">
                <a16:creationId xmlns:a16="http://schemas.microsoft.com/office/drawing/2014/main" id="{651E0ACA-67DA-7F09-CF25-E5615F2235AC}"/>
              </a:ext>
            </a:extLst>
          </p:cNvPr>
          <p:cNvSpPr txBox="1">
            <a:spLocks/>
          </p:cNvSpPr>
          <p:nvPr/>
        </p:nvSpPr>
        <p:spPr>
          <a:xfrm>
            <a:off x="3718031" y="1975403"/>
            <a:ext cx="2538249"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1" i="0" dirty="0">
                <a:solidFill>
                  <a:srgbClr val="000000"/>
                </a:solidFill>
                <a:effectLst/>
                <a:latin typeface="Poppins" panose="00000500000000000000" pitchFamily="2" charset="0"/>
                <a:cs typeface="Poppins" panose="00000500000000000000" pitchFamily="2" charset="0"/>
              </a:rPr>
              <a:t>We love sports</a:t>
            </a:r>
          </a:p>
          <a:p>
            <a:pPr marL="0" indent="0" algn="l">
              <a:buNone/>
            </a:pPr>
            <a:r>
              <a:rPr lang="en-US" sz="1200" b="0" i="0" dirty="0">
                <a:solidFill>
                  <a:srgbClr val="66717A"/>
                </a:solidFill>
                <a:effectLst/>
                <a:latin typeface="Poppins" panose="00000500000000000000" pitchFamily="2" charset="0"/>
                <a:cs typeface="Poppins" panose="00000500000000000000" pitchFamily="2" charset="0"/>
              </a:rPr>
              <a:t>A wide variety of seasonal activities such as ski school, green school, tennis and football lessons, in addition to our regular twice-weekly karate and dance lessons.</a:t>
            </a:r>
          </a:p>
          <a:p>
            <a:pPr marL="0" indent="0">
              <a:buNone/>
            </a:pPr>
            <a:endParaRPr lang="en-IN" sz="1200" dirty="0">
              <a:latin typeface="Poppins" panose="00000500000000000000" pitchFamily="2" charset="0"/>
              <a:cs typeface="Poppins" panose="00000500000000000000" pitchFamily="2" charset="0"/>
            </a:endParaRPr>
          </a:p>
        </p:txBody>
      </p:sp>
      <p:sp>
        <p:nvSpPr>
          <p:cNvPr id="9" name="Content Placeholder 2">
            <a:extLst>
              <a:ext uri="{FF2B5EF4-FFF2-40B4-BE49-F238E27FC236}">
                <a16:creationId xmlns:a16="http://schemas.microsoft.com/office/drawing/2014/main" id="{93009A79-4FFE-B51D-1408-032604D8CAF8}"/>
              </a:ext>
            </a:extLst>
          </p:cNvPr>
          <p:cNvSpPr txBox="1">
            <a:spLocks/>
          </p:cNvSpPr>
          <p:nvPr/>
        </p:nvSpPr>
        <p:spPr>
          <a:xfrm>
            <a:off x="6277302" y="1975403"/>
            <a:ext cx="2538249" cy="14535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1" i="0" dirty="0">
                <a:solidFill>
                  <a:srgbClr val="000000"/>
                </a:solidFill>
                <a:effectLst/>
                <a:latin typeface="Poppins" panose="00000500000000000000" pitchFamily="2" charset="0"/>
                <a:cs typeface="Poppins" panose="00000500000000000000" pitchFamily="2" charset="0"/>
              </a:rPr>
              <a:t>Passionate teachers</a:t>
            </a:r>
          </a:p>
          <a:p>
            <a:pPr marL="0" indent="0" algn="l">
              <a:buNone/>
            </a:pPr>
            <a:r>
              <a:rPr lang="en-US" sz="1200" b="0" i="0" dirty="0">
                <a:solidFill>
                  <a:srgbClr val="66717A"/>
                </a:solidFill>
                <a:effectLst/>
                <a:latin typeface="Poppins" panose="00000500000000000000" pitchFamily="2" charset="0"/>
                <a:cs typeface="Poppins" panose="00000500000000000000" pitchFamily="2" charset="0"/>
              </a:rPr>
              <a:t>Enthusiastic teachers with university degrees in preschool education who have lived abroad in English-speaking countries. They care deeply about their job and the children.</a:t>
            </a:r>
          </a:p>
          <a:p>
            <a:endParaRPr lang="en-IN" sz="1200" dirty="0">
              <a:latin typeface="Poppins" panose="00000500000000000000" pitchFamily="2" charset="0"/>
              <a:cs typeface="Poppins" panose="00000500000000000000" pitchFamily="2" charset="0"/>
            </a:endParaRPr>
          </a:p>
        </p:txBody>
      </p:sp>
      <p:sp>
        <p:nvSpPr>
          <p:cNvPr id="10" name="Content Placeholder 2">
            <a:extLst>
              <a:ext uri="{FF2B5EF4-FFF2-40B4-BE49-F238E27FC236}">
                <a16:creationId xmlns:a16="http://schemas.microsoft.com/office/drawing/2014/main" id="{D3BD20A1-8887-C458-D689-6229073E8577}"/>
              </a:ext>
            </a:extLst>
          </p:cNvPr>
          <p:cNvSpPr txBox="1">
            <a:spLocks/>
          </p:cNvSpPr>
          <p:nvPr/>
        </p:nvSpPr>
        <p:spPr>
          <a:xfrm>
            <a:off x="848712" y="1975403"/>
            <a:ext cx="2538249" cy="1453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1" i="0" dirty="0">
                <a:solidFill>
                  <a:srgbClr val="000000"/>
                </a:solidFill>
                <a:effectLst/>
                <a:latin typeface="Poppins" panose="00000500000000000000" pitchFamily="2" charset="0"/>
                <a:cs typeface="Poppins" panose="00000500000000000000" pitchFamily="2" charset="0"/>
              </a:rPr>
              <a:t>International curriculum</a:t>
            </a:r>
          </a:p>
          <a:p>
            <a:pPr marL="0" indent="0" algn="l">
              <a:buNone/>
            </a:pPr>
            <a:r>
              <a:rPr lang="en-US" sz="1200" b="0" i="0" dirty="0">
                <a:solidFill>
                  <a:srgbClr val="66717A"/>
                </a:solidFill>
                <a:effectLst/>
                <a:latin typeface="Poppins" panose="00000500000000000000" pitchFamily="2" charset="0"/>
                <a:cs typeface="Poppins" panose="00000500000000000000" pitchFamily="2" charset="0"/>
              </a:rPr>
              <a:t>Specialized UK- and US-based programs that teach positive interpersonal and communication skills, reading and math skills.</a:t>
            </a:r>
          </a:p>
          <a:p>
            <a:endParaRPr lang="en-IN"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9202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7175-63F3-A6FF-279E-77F9064AC6D2}"/>
              </a:ext>
            </a:extLst>
          </p:cNvPr>
          <p:cNvSpPr>
            <a:spLocks noGrp="1"/>
          </p:cNvSpPr>
          <p:nvPr>
            <p:ph type="title"/>
          </p:nvPr>
        </p:nvSpPr>
        <p:spPr>
          <a:xfrm>
            <a:off x="522890" y="2430408"/>
            <a:ext cx="10515600" cy="1325563"/>
          </a:xfrm>
        </p:spPr>
        <p:txBody>
          <a:bodyPr>
            <a:normAutofit fontScale="90000"/>
          </a:bodyPr>
          <a:lstStyle/>
          <a:p>
            <a:pPr algn="ctr"/>
            <a:r>
              <a:rPr lang="en-US" dirty="0"/>
              <a:t>Programs</a:t>
            </a:r>
            <a:br>
              <a:rPr lang="en-US" dirty="0"/>
            </a:br>
            <a:r>
              <a:rPr lang="en-US" sz="4400" b="0" i="0" dirty="0">
                <a:solidFill>
                  <a:srgbClr val="282828"/>
                </a:solidFill>
                <a:effectLst/>
                <a:latin typeface="Poppins" panose="00000500000000000000" pitchFamily="2" charset="0"/>
                <a:cs typeface="Poppins" panose="00000500000000000000" pitchFamily="2" charset="0"/>
              </a:rPr>
              <a:t>Based on the EYIC Certified international curriculum, it is designed to encourage self-paced and student-led learning, daily mindfulness and self-regulation practice, multi-age learning, and community involvement. </a:t>
            </a:r>
            <a:endParaRPr lang="en-IN" dirty="0"/>
          </a:p>
        </p:txBody>
      </p:sp>
    </p:spTree>
    <p:extLst>
      <p:ext uri="{BB962C8B-B14F-4D97-AF65-F5344CB8AC3E}">
        <p14:creationId xmlns:p14="http://schemas.microsoft.com/office/powerpoint/2010/main" val="6746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7B023-B0C0-9962-9503-49DEF28D1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FA8A6-AB3B-E550-CCB4-174AB4C09DA4}"/>
              </a:ext>
            </a:extLst>
          </p:cNvPr>
          <p:cNvSpPr>
            <a:spLocks noGrp="1"/>
          </p:cNvSpPr>
          <p:nvPr>
            <p:ph type="title"/>
          </p:nvPr>
        </p:nvSpPr>
        <p:spPr/>
        <p:txBody>
          <a:bodyPr/>
          <a:lstStyle/>
          <a:p>
            <a:pPr algn="ctr"/>
            <a:r>
              <a:rPr lang="en-IN" dirty="0"/>
              <a:t>Programs</a:t>
            </a:r>
          </a:p>
        </p:txBody>
      </p:sp>
      <p:sp>
        <p:nvSpPr>
          <p:cNvPr id="3" name="Content Placeholder 2">
            <a:extLst>
              <a:ext uri="{FF2B5EF4-FFF2-40B4-BE49-F238E27FC236}">
                <a16:creationId xmlns:a16="http://schemas.microsoft.com/office/drawing/2014/main" id="{829F0ACB-FB68-D7F4-50FC-C2EDCB02FC25}"/>
              </a:ext>
            </a:extLst>
          </p:cNvPr>
          <p:cNvSpPr>
            <a:spLocks noGrp="1"/>
          </p:cNvSpPr>
          <p:nvPr>
            <p:ph idx="1"/>
          </p:nvPr>
        </p:nvSpPr>
        <p:spPr/>
        <p:txBody>
          <a:bodyPr/>
          <a:lstStyle/>
          <a:p>
            <a:pPr marL="0" indent="0" algn="ctr">
              <a:buNone/>
            </a:pPr>
            <a:r>
              <a:rPr lang="en-US" i="1" dirty="0">
                <a:solidFill>
                  <a:srgbClr val="46AADD"/>
                </a:solidFill>
                <a:effectLst/>
                <a:latin typeface="var( --e-global-typography-primary-font-family )"/>
              </a:rPr>
              <a:t>We are dedicated to the care and education</a:t>
            </a:r>
          </a:p>
          <a:p>
            <a:pPr algn="ctr"/>
            <a:r>
              <a:rPr lang="en-US" b="1" i="0" dirty="0">
                <a:solidFill>
                  <a:srgbClr val="3B4757"/>
                </a:solidFill>
                <a:effectLst/>
                <a:latin typeface="var( --e-global-typography-primary-font-family )"/>
              </a:rPr>
              <a:t>Our Educational Programs</a:t>
            </a:r>
          </a:p>
          <a:p>
            <a:pPr algn="ctr"/>
            <a:r>
              <a:rPr lang="en-US" i="0" dirty="0">
                <a:solidFill>
                  <a:srgbClr val="777777"/>
                </a:solidFill>
                <a:effectLst/>
                <a:latin typeface="var( --e-global-typography-primary-font-family )"/>
              </a:rPr>
              <a:t>Our exclusive curricula, combined with our own digital lesson planning tool, enable teachers to create personalized learning experiences, appropriate to every age group.</a:t>
            </a:r>
          </a:p>
          <a:p>
            <a:pPr marL="0" indent="0">
              <a:buNone/>
            </a:pPr>
            <a:endParaRPr lang="en-IN" dirty="0"/>
          </a:p>
        </p:txBody>
      </p:sp>
    </p:spTree>
    <p:extLst>
      <p:ext uri="{BB962C8B-B14F-4D97-AF65-F5344CB8AC3E}">
        <p14:creationId xmlns:p14="http://schemas.microsoft.com/office/powerpoint/2010/main" val="3436522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47445</TotalTime>
  <Words>2272</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Aptos</vt:lpstr>
      <vt:lpstr>Arial</vt:lpstr>
      <vt:lpstr>Arial</vt:lpstr>
      <vt:lpstr>Calibri</vt:lpstr>
      <vt:lpstr>Calibri Light</vt:lpstr>
      <vt:lpstr>HelveticaNeueLTStd-Lt_0</vt:lpstr>
      <vt:lpstr>inherit</vt:lpstr>
      <vt:lpstr>Montserrat</vt:lpstr>
      <vt:lpstr>Nunito</vt:lpstr>
      <vt:lpstr>Poppins</vt:lpstr>
      <vt:lpstr>Quicksand</vt:lpstr>
      <vt:lpstr>Source Sans Pro</vt:lpstr>
      <vt:lpstr>var( --e-global-typography-primary-font-family )</vt:lpstr>
      <vt:lpstr>Office Theme</vt:lpstr>
      <vt:lpstr>Sitemap</vt:lpstr>
      <vt:lpstr>PowerPoint Presentation</vt:lpstr>
      <vt:lpstr>About Koodo </vt:lpstr>
      <vt:lpstr>Features </vt:lpstr>
      <vt:lpstr>About us</vt:lpstr>
      <vt:lpstr>Our Journey</vt:lpstr>
      <vt:lpstr>Our core value We’re redefining early child care education</vt:lpstr>
      <vt:lpstr>Programs Based on the EYIC Certified international curriculum, it is designed to encourage self-paced and student-led learning, daily mindfulness and self-regulation practice, multi-age learning, and community involvement. </vt:lpstr>
      <vt:lpstr>Programs</vt:lpstr>
      <vt:lpstr>We are dedicated to the care and education Our Educational Programs Our exclusive curricula, combined with our own digital lesson planning tool, enable teachers to create personalized learning experiences, appropriate to every age group. https://iccf-bg.com/cheeky-chickens/  </vt:lpstr>
      <vt:lpstr>Beyond Classroom</vt:lpstr>
      <vt:lpstr>Enrichment Activities </vt:lpstr>
      <vt:lpstr>Speech Therapy</vt:lpstr>
      <vt:lpstr>Parent Info</vt:lpstr>
      <vt:lpstr>Parent Partnerships We believe in open communication and collaboration with parents, making you an integral part of your child’s educational journey.  </vt:lpstr>
      <vt:lpstr>Preschool Board of Parents</vt:lpstr>
      <vt:lpstr> Read on to understand our difference Why Choose New Jersey Preschool https://www.nirahearlyyears.com/ </vt:lpstr>
      <vt:lpstr>Global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praveenadvert@gmail.com</dc:creator>
  <cp:lastModifiedBy>Praveen</cp:lastModifiedBy>
  <cp:revision>27</cp:revision>
  <dcterms:created xsi:type="dcterms:W3CDTF">2023-12-13T07:28:26Z</dcterms:created>
  <dcterms:modified xsi:type="dcterms:W3CDTF">2024-08-29T08:03:05Z</dcterms:modified>
</cp:coreProperties>
</file>