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15113000" cy="21374100"/>
  <p:notesSz cx="6858000" cy="9144000"/>
  <p:embeddedFontLst>
    <p:embeddedFont>
      <p:font typeface="Trebuchet MS Bold" charset="1" panose="020B0703020202020204"/>
      <p:regular r:id="rId7"/>
    </p:embeddedFont>
    <p:embeddedFont>
      <p:font typeface="IBM Plex Sans Condensed" charset="1" panose="020B0506050203000203"/>
      <p:regular r:id="rId8"/>
    </p:embeddedFont>
    <p:embeddedFont>
      <p:font typeface="Open Sans 1" charset="1" panose="020B0606030504020204"/>
      <p:regular r:id="rId9"/>
    </p:embeddedFont>
    <p:embeddedFont>
      <p:font typeface="Comic Sans Bold" charset="1" panose="03000902030302020204"/>
      <p:regular r:id="rId10"/>
    </p:embeddedFont>
    <p:embeddedFont>
      <p:font typeface="Playfair Display Italics" charset="1" panose="00000000000000000000"/>
      <p:regular r:id="rId11"/>
    </p:embeddedFont>
    <p:embeddedFont>
      <p:font typeface="Open Sans 2" charset="1" panose="00000000000000000000"/>
      <p:regular r:id="rId12"/>
    </p:embeddedFont>
    <p:embeddedFont>
      <p:font typeface="Comic Sans" charset="1" panose="03000702030302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png" Type="http://schemas.openxmlformats.org/officeDocument/2006/relationships/image"/><Relationship Id="rId15" Target="../media/image14.png" Type="http://schemas.openxmlformats.org/officeDocument/2006/relationships/image"/><Relationship Id="rId16" Target="../media/image15.png" Type="http://schemas.openxmlformats.org/officeDocument/2006/relationships/image"/><Relationship Id="rId17" Target="../media/image16.png" Type="http://schemas.openxmlformats.org/officeDocument/2006/relationships/image"/><Relationship Id="rId18" Target="../media/image17.pn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472C4"/>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27175"/>
            <a:ext cx="15246353" cy="21296347"/>
          </a:xfrm>
          <a:custGeom>
            <a:avLst/>
            <a:gdLst/>
            <a:ahLst/>
            <a:cxnLst/>
            <a:rect r="r" b="b" t="t" l="l"/>
            <a:pathLst>
              <a:path h="21296347" w="15246353">
                <a:moveTo>
                  <a:pt x="0" y="0"/>
                </a:moveTo>
                <a:lnTo>
                  <a:pt x="15246353" y="0"/>
                </a:lnTo>
                <a:lnTo>
                  <a:pt x="15246353" y="21296348"/>
                </a:lnTo>
                <a:lnTo>
                  <a:pt x="0" y="212963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5995" y="111042"/>
            <a:ext cx="1655512" cy="1655512"/>
          </a:xfrm>
          <a:custGeom>
            <a:avLst/>
            <a:gdLst/>
            <a:ahLst/>
            <a:cxnLst/>
            <a:rect r="r" b="b" t="t" l="l"/>
            <a:pathLst>
              <a:path h="1655512" w="1655512">
                <a:moveTo>
                  <a:pt x="0" y="0"/>
                </a:moveTo>
                <a:lnTo>
                  <a:pt x="1655511" y="0"/>
                </a:lnTo>
                <a:lnTo>
                  <a:pt x="1655511" y="1655512"/>
                </a:lnTo>
                <a:lnTo>
                  <a:pt x="0" y="1655512"/>
                </a:lnTo>
                <a:lnTo>
                  <a:pt x="0" y="0"/>
                </a:lnTo>
                <a:close/>
              </a:path>
            </a:pathLst>
          </a:custGeom>
          <a:blipFill>
            <a:blip r:embed="rId4"/>
            <a:stretch>
              <a:fillRect l="0" t="0" r="0" b="0"/>
            </a:stretch>
          </a:blipFill>
        </p:spPr>
      </p:sp>
      <p:sp>
        <p:nvSpPr>
          <p:cNvPr name="Freeform 4" id="4"/>
          <p:cNvSpPr/>
          <p:nvPr/>
        </p:nvSpPr>
        <p:spPr>
          <a:xfrm flipH="false" flipV="false" rot="0">
            <a:off x="7710316" y="15971139"/>
            <a:ext cx="7008019" cy="2346960"/>
          </a:xfrm>
          <a:custGeom>
            <a:avLst/>
            <a:gdLst/>
            <a:ahLst/>
            <a:cxnLst/>
            <a:rect r="r" b="b" t="t" l="l"/>
            <a:pathLst>
              <a:path h="2346960" w="7008019">
                <a:moveTo>
                  <a:pt x="0" y="0"/>
                </a:moveTo>
                <a:lnTo>
                  <a:pt x="7008019" y="0"/>
                </a:lnTo>
                <a:lnTo>
                  <a:pt x="7008019" y="2346960"/>
                </a:lnTo>
                <a:lnTo>
                  <a:pt x="0" y="23469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762084" y="12968688"/>
            <a:ext cx="7234018" cy="458629"/>
          </a:xfrm>
          <a:custGeom>
            <a:avLst/>
            <a:gdLst/>
            <a:ahLst/>
            <a:cxnLst/>
            <a:rect r="r" b="b" t="t" l="l"/>
            <a:pathLst>
              <a:path h="458629" w="7234018">
                <a:moveTo>
                  <a:pt x="0" y="0"/>
                </a:moveTo>
                <a:lnTo>
                  <a:pt x="7234019" y="0"/>
                </a:lnTo>
                <a:lnTo>
                  <a:pt x="7234019" y="458628"/>
                </a:lnTo>
                <a:lnTo>
                  <a:pt x="0" y="4586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7762084" y="18653331"/>
            <a:ext cx="7234018" cy="482937"/>
          </a:xfrm>
          <a:custGeom>
            <a:avLst/>
            <a:gdLst/>
            <a:ahLst/>
            <a:cxnLst/>
            <a:rect r="r" b="b" t="t" l="l"/>
            <a:pathLst>
              <a:path h="482937" w="7234018">
                <a:moveTo>
                  <a:pt x="0" y="0"/>
                </a:moveTo>
                <a:lnTo>
                  <a:pt x="7234019" y="0"/>
                </a:lnTo>
                <a:lnTo>
                  <a:pt x="7234019" y="482937"/>
                </a:lnTo>
                <a:lnTo>
                  <a:pt x="0" y="48293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9899599" y="1405833"/>
            <a:ext cx="5143500" cy="408003"/>
          </a:xfrm>
          <a:custGeom>
            <a:avLst/>
            <a:gdLst/>
            <a:ahLst/>
            <a:cxnLst/>
            <a:rect r="r" b="b" t="t" l="l"/>
            <a:pathLst>
              <a:path h="408003" w="5143500">
                <a:moveTo>
                  <a:pt x="0" y="0"/>
                </a:moveTo>
                <a:lnTo>
                  <a:pt x="5143500" y="0"/>
                </a:lnTo>
                <a:lnTo>
                  <a:pt x="5143500" y="408003"/>
                </a:lnTo>
                <a:lnTo>
                  <a:pt x="0" y="40800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7911016" y="2636863"/>
            <a:ext cx="2995525" cy="1443692"/>
          </a:xfrm>
          <a:custGeom>
            <a:avLst/>
            <a:gdLst/>
            <a:ahLst/>
            <a:cxnLst/>
            <a:rect r="r" b="b" t="t" l="l"/>
            <a:pathLst>
              <a:path h="1443692" w="2995525">
                <a:moveTo>
                  <a:pt x="0" y="0"/>
                </a:moveTo>
                <a:lnTo>
                  <a:pt x="2995526" y="0"/>
                </a:lnTo>
                <a:lnTo>
                  <a:pt x="2995526" y="1443692"/>
                </a:lnTo>
                <a:lnTo>
                  <a:pt x="0" y="1443692"/>
                </a:lnTo>
                <a:lnTo>
                  <a:pt x="0" y="0"/>
                </a:lnTo>
                <a:close/>
              </a:path>
            </a:pathLst>
          </a:custGeom>
          <a:blipFill>
            <a:blip r:embed="rId13"/>
            <a:stretch>
              <a:fillRect l="0" t="0" r="0" b="0"/>
            </a:stretch>
          </a:blipFill>
        </p:spPr>
      </p:sp>
      <p:sp>
        <p:nvSpPr>
          <p:cNvPr name="Freeform 9" id="9"/>
          <p:cNvSpPr/>
          <p:nvPr/>
        </p:nvSpPr>
        <p:spPr>
          <a:xfrm flipH="false" flipV="false" rot="0">
            <a:off x="12029904" y="2536094"/>
            <a:ext cx="2246914" cy="1645230"/>
          </a:xfrm>
          <a:custGeom>
            <a:avLst/>
            <a:gdLst/>
            <a:ahLst/>
            <a:cxnLst/>
            <a:rect r="r" b="b" t="t" l="l"/>
            <a:pathLst>
              <a:path h="1645230" w="2246914">
                <a:moveTo>
                  <a:pt x="0" y="0"/>
                </a:moveTo>
                <a:lnTo>
                  <a:pt x="2246914" y="0"/>
                </a:lnTo>
                <a:lnTo>
                  <a:pt x="2246914" y="1645230"/>
                </a:lnTo>
                <a:lnTo>
                  <a:pt x="0" y="1645230"/>
                </a:lnTo>
                <a:lnTo>
                  <a:pt x="0" y="0"/>
                </a:lnTo>
                <a:close/>
              </a:path>
            </a:pathLst>
          </a:custGeom>
          <a:blipFill>
            <a:blip r:embed="rId14"/>
            <a:stretch>
              <a:fillRect l="0" t="0" r="0" b="0"/>
            </a:stretch>
          </a:blipFill>
        </p:spPr>
      </p:sp>
      <p:sp>
        <p:nvSpPr>
          <p:cNvPr name="Freeform 10" id="10"/>
          <p:cNvSpPr/>
          <p:nvPr/>
        </p:nvSpPr>
        <p:spPr>
          <a:xfrm flipH="false" flipV="false" rot="0">
            <a:off x="10138543" y="4835356"/>
            <a:ext cx="2524754" cy="994853"/>
          </a:xfrm>
          <a:custGeom>
            <a:avLst/>
            <a:gdLst/>
            <a:ahLst/>
            <a:cxnLst/>
            <a:rect r="r" b="b" t="t" l="l"/>
            <a:pathLst>
              <a:path h="994853" w="2524754">
                <a:moveTo>
                  <a:pt x="0" y="0"/>
                </a:moveTo>
                <a:lnTo>
                  <a:pt x="2524754" y="0"/>
                </a:lnTo>
                <a:lnTo>
                  <a:pt x="2524754" y="994853"/>
                </a:lnTo>
                <a:lnTo>
                  <a:pt x="0" y="994853"/>
                </a:lnTo>
                <a:lnTo>
                  <a:pt x="0" y="0"/>
                </a:lnTo>
                <a:close/>
              </a:path>
            </a:pathLst>
          </a:custGeom>
          <a:blipFill>
            <a:blip r:embed="rId15"/>
            <a:stretch>
              <a:fillRect l="0" t="0" r="0" b="0"/>
            </a:stretch>
          </a:blipFill>
        </p:spPr>
      </p:sp>
      <p:sp>
        <p:nvSpPr>
          <p:cNvPr name="Freeform 11" id="11"/>
          <p:cNvSpPr/>
          <p:nvPr/>
        </p:nvSpPr>
        <p:spPr>
          <a:xfrm flipH="false" flipV="false" rot="0">
            <a:off x="248722" y="11894687"/>
            <a:ext cx="7299360" cy="3654282"/>
          </a:xfrm>
          <a:custGeom>
            <a:avLst/>
            <a:gdLst/>
            <a:ahLst/>
            <a:cxnLst/>
            <a:rect r="r" b="b" t="t" l="l"/>
            <a:pathLst>
              <a:path h="3654282" w="7299360">
                <a:moveTo>
                  <a:pt x="0" y="0"/>
                </a:moveTo>
                <a:lnTo>
                  <a:pt x="7299359" y="0"/>
                </a:lnTo>
                <a:lnTo>
                  <a:pt x="7299359" y="3654282"/>
                </a:lnTo>
                <a:lnTo>
                  <a:pt x="0" y="3654282"/>
                </a:lnTo>
                <a:lnTo>
                  <a:pt x="0" y="0"/>
                </a:lnTo>
                <a:close/>
              </a:path>
            </a:pathLst>
          </a:custGeom>
          <a:blipFill>
            <a:blip r:embed="rId16"/>
            <a:stretch>
              <a:fillRect l="0" t="0" r="0" b="0"/>
            </a:stretch>
          </a:blipFill>
        </p:spPr>
      </p:sp>
      <p:sp>
        <p:nvSpPr>
          <p:cNvPr name="Freeform 12" id="12"/>
          <p:cNvSpPr/>
          <p:nvPr/>
        </p:nvSpPr>
        <p:spPr>
          <a:xfrm flipH="false" flipV="false" rot="0">
            <a:off x="440579" y="15853769"/>
            <a:ext cx="3139454" cy="1942537"/>
          </a:xfrm>
          <a:custGeom>
            <a:avLst/>
            <a:gdLst/>
            <a:ahLst/>
            <a:cxnLst/>
            <a:rect r="r" b="b" t="t" l="l"/>
            <a:pathLst>
              <a:path h="1942537" w="3139454">
                <a:moveTo>
                  <a:pt x="0" y="0"/>
                </a:moveTo>
                <a:lnTo>
                  <a:pt x="3139453" y="0"/>
                </a:lnTo>
                <a:lnTo>
                  <a:pt x="3139453" y="1942537"/>
                </a:lnTo>
                <a:lnTo>
                  <a:pt x="0" y="1942537"/>
                </a:lnTo>
                <a:lnTo>
                  <a:pt x="0" y="0"/>
                </a:lnTo>
                <a:close/>
              </a:path>
            </a:pathLst>
          </a:custGeom>
          <a:blipFill>
            <a:blip r:embed="rId17"/>
            <a:stretch>
              <a:fillRect l="0" t="0" r="0" b="0"/>
            </a:stretch>
          </a:blipFill>
        </p:spPr>
      </p:sp>
      <p:sp>
        <p:nvSpPr>
          <p:cNvPr name="Freeform 13" id="13"/>
          <p:cNvSpPr/>
          <p:nvPr/>
        </p:nvSpPr>
        <p:spPr>
          <a:xfrm flipH="false" flipV="false" rot="0">
            <a:off x="4311904" y="15777569"/>
            <a:ext cx="3167047" cy="2018737"/>
          </a:xfrm>
          <a:custGeom>
            <a:avLst/>
            <a:gdLst/>
            <a:ahLst/>
            <a:cxnLst/>
            <a:rect r="r" b="b" t="t" l="l"/>
            <a:pathLst>
              <a:path h="2018737" w="3167047">
                <a:moveTo>
                  <a:pt x="0" y="0"/>
                </a:moveTo>
                <a:lnTo>
                  <a:pt x="3167047" y="0"/>
                </a:lnTo>
                <a:lnTo>
                  <a:pt x="3167047" y="2018737"/>
                </a:lnTo>
                <a:lnTo>
                  <a:pt x="0" y="2018737"/>
                </a:lnTo>
                <a:lnTo>
                  <a:pt x="0" y="0"/>
                </a:lnTo>
                <a:close/>
              </a:path>
            </a:pathLst>
          </a:custGeom>
          <a:blipFill>
            <a:blip r:embed="rId18"/>
            <a:stretch>
              <a:fillRect l="0" t="0" r="0" b="0"/>
            </a:stretch>
          </a:blipFill>
        </p:spPr>
      </p:sp>
      <p:sp>
        <p:nvSpPr>
          <p:cNvPr name="Freeform 14" id="14"/>
          <p:cNvSpPr/>
          <p:nvPr/>
        </p:nvSpPr>
        <p:spPr>
          <a:xfrm flipH="false" flipV="false" rot="0">
            <a:off x="1907583" y="18169677"/>
            <a:ext cx="4327719" cy="2055667"/>
          </a:xfrm>
          <a:custGeom>
            <a:avLst/>
            <a:gdLst/>
            <a:ahLst/>
            <a:cxnLst/>
            <a:rect r="r" b="b" t="t" l="l"/>
            <a:pathLst>
              <a:path h="2055667" w="4327719">
                <a:moveTo>
                  <a:pt x="0" y="0"/>
                </a:moveTo>
                <a:lnTo>
                  <a:pt x="4327719" y="0"/>
                </a:lnTo>
                <a:lnTo>
                  <a:pt x="4327719" y="2055667"/>
                </a:lnTo>
                <a:lnTo>
                  <a:pt x="0" y="2055667"/>
                </a:lnTo>
                <a:lnTo>
                  <a:pt x="0" y="0"/>
                </a:lnTo>
                <a:close/>
              </a:path>
            </a:pathLst>
          </a:custGeom>
          <a:blipFill>
            <a:blip r:embed="rId19"/>
            <a:stretch>
              <a:fillRect l="0" t="0" r="0" b="0"/>
            </a:stretch>
          </a:blipFill>
        </p:spPr>
      </p:sp>
      <p:sp>
        <p:nvSpPr>
          <p:cNvPr name="Freeform 15" id="15"/>
          <p:cNvSpPr/>
          <p:nvPr/>
        </p:nvSpPr>
        <p:spPr>
          <a:xfrm flipH="false" flipV="false" rot="-5400000">
            <a:off x="10218710" y="6267427"/>
            <a:ext cx="2215926" cy="3905768"/>
          </a:xfrm>
          <a:custGeom>
            <a:avLst/>
            <a:gdLst/>
            <a:ahLst/>
            <a:cxnLst/>
            <a:rect r="r" b="b" t="t" l="l"/>
            <a:pathLst>
              <a:path h="3905768" w="2215926">
                <a:moveTo>
                  <a:pt x="0" y="0"/>
                </a:moveTo>
                <a:lnTo>
                  <a:pt x="2215926" y="0"/>
                </a:lnTo>
                <a:lnTo>
                  <a:pt x="2215926" y="3905768"/>
                </a:lnTo>
                <a:lnTo>
                  <a:pt x="0" y="3905768"/>
                </a:lnTo>
                <a:lnTo>
                  <a:pt x="0" y="0"/>
                </a:lnTo>
                <a:close/>
              </a:path>
            </a:pathLst>
          </a:custGeom>
          <a:blipFill>
            <a:blip r:embed="rId20"/>
            <a:stretch>
              <a:fillRect l="0" t="0" r="0" b="0"/>
            </a:stretch>
          </a:blipFill>
        </p:spPr>
      </p:sp>
      <p:sp>
        <p:nvSpPr>
          <p:cNvPr name="Freeform 16" id="16"/>
          <p:cNvSpPr/>
          <p:nvPr/>
        </p:nvSpPr>
        <p:spPr>
          <a:xfrm flipH="false" flipV="false" rot="0">
            <a:off x="10389034" y="19197511"/>
            <a:ext cx="1871739" cy="1871739"/>
          </a:xfrm>
          <a:custGeom>
            <a:avLst/>
            <a:gdLst/>
            <a:ahLst/>
            <a:cxnLst/>
            <a:rect r="r" b="b" t="t" l="l"/>
            <a:pathLst>
              <a:path h="1871739" w="1871739">
                <a:moveTo>
                  <a:pt x="0" y="0"/>
                </a:moveTo>
                <a:lnTo>
                  <a:pt x="1871739" y="0"/>
                </a:lnTo>
                <a:lnTo>
                  <a:pt x="1871739" y="1871738"/>
                </a:lnTo>
                <a:lnTo>
                  <a:pt x="0" y="1871738"/>
                </a:lnTo>
                <a:lnTo>
                  <a:pt x="0" y="0"/>
                </a:lnTo>
                <a:close/>
              </a:path>
            </a:pathLst>
          </a:custGeom>
          <a:blipFill>
            <a:blip r:embed="rId21"/>
            <a:stretch>
              <a:fillRect l="0" t="0" r="0" b="0"/>
            </a:stretch>
          </a:blipFill>
        </p:spPr>
      </p:sp>
      <p:sp>
        <p:nvSpPr>
          <p:cNvPr name="TextBox 17" id="17"/>
          <p:cNvSpPr txBox="true"/>
          <p:nvPr/>
        </p:nvSpPr>
        <p:spPr>
          <a:xfrm rot="0">
            <a:off x="3004756" y="109433"/>
            <a:ext cx="9280865" cy="974608"/>
          </a:xfrm>
          <a:prstGeom prst="rect">
            <a:avLst/>
          </a:prstGeom>
        </p:spPr>
        <p:txBody>
          <a:bodyPr anchor="t" rtlCol="false" tIns="0" lIns="0" bIns="0" rIns="0">
            <a:spAutoFit/>
          </a:bodyPr>
          <a:lstStyle/>
          <a:p>
            <a:pPr algn="ctr">
              <a:lnSpc>
                <a:spcPts val="3916"/>
              </a:lnSpc>
            </a:pPr>
            <a:r>
              <a:rPr lang="en-US" b="true" sz="2400">
                <a:solidFill>
                  <a:srgbClr val="002060"/>
                </a:solidFill>
                <a:latin typeface="Trebuchet MS Bold"/>
                <a:ea typeface="Trebuchet MS Bold"/>
                <a:cs typeface="Trebuchet MS Bold"/>
                <a:sym typeface="Trebuchet MS Bold"/>
              </a:rPr>
              <a:t>RV College of Engineering, Bengaluru – 560059. </a:t>
            </a:r>
            <a:r>
              <a:rPr lang="en-US" b="true" sz="2400">
                <a:solidFill>
                  <a:srgbClr val="833C0B"/>
                </a:solidFill>
                <a:latin typeface="Trebuchet MS Bold"/>
                <a:ea typeface="Trebuchet MS Bold"/>
                <a:cs typeface="Trebuchet MS Bold"/>
                <a:sym typeface="Trebuchet MS Bold"/>
              </a:rPr>
              <a:t>Title: Ikshana- Smart Glasses for the Visually Impaired and Blind</a:t>
            </a:r>
          </a:p>
        </p:txBody>
      </p:sp>
      <p:sp>
        <p:nvSpPr>
          <p:cNvPr name="TextBox 18" id="18"/>
          <p:cNvSpPr txBox="true"/>
          <p:nvPr/>
        </p:nvSpPr>
        <p:spPr>
          <a:xfrm rot="0">
            <a:off x="9937690" y="1126798"/>
            <a:ext cx="4780645" cy="677123"/>
          </a:xfrm>
          <a:prstGeom prst="rect">
            <a:avLst/>
          </a:prstGeom>
        </p:spPr>
        <p:txBody>
          <a:bodyPr anchor="t" rtlCol="false" tIns="0" lIns="0" bIns="0" rIns="0">
            <a:spAutoFit/>
          </a:bodyPr>
          <a:lstStyle/>
          <a:p>
            <a:pPr algn="l">
              <a:lnSpc>
                <a:spcPts val="6000"/>
              </a:lnSpc>
            </a:pPr>
            <a:r>
              <a:rPr lang="en-US" b="true" sz="2400">
                <a:solidFill>
                  <a:srgbClr val="833C0B"/>
                </a:solidFill>
                <a:latin typeface="Trebuchet MS Bold"/>
                <a:ea typeface="Trebuchet MS Bold"/>
                <a:cs typeface="Trebuchet MS Bold"/>
                <a:sym typeface="Trebuchet MS Bold"/>
              </a:rPr>
              <a:t>Theme: Manufacturing Processes</a:t>
            </a:r>
          </a:p>
        </p:txBody>
      </p:sp>
      <p:sp>
        <p:nvSpPr>
          <p:cNvPr name="TextBox 19" id="19"/>
          <p:cNvSpPr txBox="true"/>
          <p:nvPr/>
        </p:nvSpPr>
        <p:spPr>
          <a:xfrm rot="0">
            <a:off x="1920021" y="1251756"/>
            <a:ext cx="7748302" cy="603723"/>
          </a:xfrm>
          <a:prstGeom prst="rect">
            <a:avLst/>
          </a:prstGeom>
        </p:spPr>
        <p:txBody>
          <a:bodyPr anchor="t" rtlCol="false" tIns="0" lIns="0" bIns="0" rIns="0">
            <a:spAutoFit/>
          </a:bodyPr>
          <a:lstStyle/>
          <a:p>
            <a:pPr algn="l">
              <a:lnSpc>
                <a:spcPts val="2400"/>
              </a:lnSpc>
            </a:pPr>
            <a:r>
              <a:rPr lang="en-US" sz="2000" spc="26">
                <a:solidFill>
                  <a:srgbClr val="002060"/>
                </a:solidFill>
                <a:latin typeface="IBM Plex Sans Condensed"/>
                <a:ea typeface="IBM Plex Sans Condensed"/>
                <a:cs typeface="IBM Plex Sans Condensed"/>
                <a:sym typeface="IBM Plex Sans Condensed"/>
              </a:rPr>
              <a:t>Arya Wadhwa | Shivani Srinivasan | Bahuleya Mahesh | Devansh Mathur | RVCE24BC101 | RVCE24BBT012 | RVCE24BC016 | RVCE24BME013 | </a:t>
            </a:r>
          </a:p>
        </p:txBody>
      </p:sp>
      <p:sp>
        <p:nvSpPr>
          <p:cNvPr name="TextBox 20" id="20"/>
          <p:cNvSpPr txBox="true"/>
          <p:nvPr/>
        </p:nvSpPr>
        <p:spPr>
          <a:xfrm rot="0">
            <a:off x="284902" y="2646388"/>
            <a:ext cx="7138797" cy="2390775"/>
          </a:xfrm>
          <a:prstGeom prst="rect">
            <a:avLst/>
          </a:prstGeom>
        </p:spPr>
        <p:txBody>
          <a:bodyPr anchor="t" rtlCol="false" tIns="0" lIns="0" bIns="0" rIns="0">
            <a:spAutoFit/>
          </a:bodyPr>
          <a:lstStyle/>
          <a:p>
            <a:pPr algn="l">
              <a:lnSpc>
                <a:spcPts val="2160"/>
              </a:lnSpc>
            </a:pPr>
            <a:r>
              <a:rPr lang="en-US" sz="1800" spc="25">
                <a:solidFill>
                  <a:srgbClr val="000000"/>
                </a:solidFill>
                <a:latin typeface="Open Sans 1"/>
                <a:ea typeface="Open Sans 1"/>
                <a:cs typeface="Open Sans 1"/>
                <a:sym typeface="Open Sans 1"/>
              </a:rPr>
              <a:t>Blindness and visual impairment affect millions globally, with 253 million individuals impacted, including 4.95 million in India. Many lose their sight due to lack of early detection and intervention, facing not only vision loss but also societal discrimination and accessibility challenges. </a:t>
            </a:r>
          </a:p>
          <a:p>
            <a:pPr algn="l">
              <a:lnSpc>
                <a:spcPts val="2160"/>
              </a:lnSpc>
            </a:pPr>
          </a:p>
          <a:p>
            <a:pPr algn="l">
              <a:lnSpc>
                <a:spcPts val="2160"/>
              </a:lnSpc>
            </a:pPr>
            <a:r>
              <a:rPr lang="en-US" sz="1800" spc="25">
                <a:solidFill>
                  <a:srgbClr val="000000"/>
                </a:solidFill>
                <a:latin typeface="Open Sans 1"/>
                <a:ea typeface="Open Sans 1"/>
                <a:cs typeface="Open Sans 1"/>
                <a:sym typeface="Open Sans 1"/>
              </a:rPr>
              <a:t>In response, our mission is to create an innovative, cost-efficient solution that stands out from current products, addressing the unique needs of this demographic in India and beyond</a:t>
            </a:r>
          </a:p>
        </p:txBody>
      </p:sp>
      <p:sp>
        <p:nvSpPr>
          <p:cNvPr name="TextBox 21" id="21"/>
          <p:cNvSpPr txBox="true"/>
          <p:nvPr/>
        </p:nvSpPr>
        <p:spPr>
          <a:xfrm rot="0">
            <a:off x="337261" y="8405365"/>
            <a:ext cx="103318" cy="320611"/>
          </a:xfrm>
          <a:prstGeom prst="rect">
            <a:avLst/>
          </a:prstGeom>
        </p:spPr>
        <p:txBody>
          <a:bodyPr anchor="t" rtlCol="false" tIns="0" lIns="0" bIns="0" rIns="0">
            <a:spAutoFit/>
          </a:bodyPr>
          <a:lstStyle/>
          <a:p>
            <a:pPr algn="l">
              <a:lnSpc>
                <a:spcPts val="2578"/>
              </a:lnSpc>
            </a:pPr>
            <a:r>
              <a:rPr lang="en-US" b="true" sz="1842">
                <a:solidFill>
                  <a:srgbClr val="002060"/>
                </a:solidFill>
                <a:latin typeface="Comic Sans Bold"/>
                <a:ea typeface="Comic Sans Bold"/>
                <a:cs typeface="Comic Sans Bold"/>
                <a:sym typeface="Comic Sans Bold"/>
              </a:rPr>
              <a:t> </a:t>
            </a:r>
          </a:p>
        </p:txBody>
      </p:sp>
      <p:sp>
        <p:nvSpPr>
          <p:cNvPr name="TextBox 22" id="22"/>
          <p:cNvSpPr txBox="true"/>
          <p:nvPr/>
        </p:nvSpPr>
        <p:spPr>
          <a:xfrm rot="0">
            <a:off x="3072184" y="8405365"/>
            <a:ext cx="1228382" cy="320611"/>
          </a:xfrm>
          <a:prstGeom prst="rect">
            <a:avLst/>
          </a:prstGeom>
        </p:spPr>
        <p:txBody>
          <a:bodyPr anchor="t" rtlCol="false" tIns="0" lIns="0" bIns="0" rIns="0">
            <a:spAutoFit/>
          </a:bodyPr>
          <a:lstStyle/>
          <a:p>
            <a:pPr algn="l">
              <a:lnSpc>
                <a:spcPts val="2578"/>
              </a:lnSpc>
            </a:pPr>
            <a:r>
              <a:rPr lang="en-US" b="true" sz="1842">
                <a:solidFill>
                  <a:srgbClr val="002060"/>
                </a:solidFill>
                <a:latin typeface="Comic Sans Bold"/>
                <a:ea typeface="Comic Sans Bold"/>
                <a:cs typeface="Comic Sans Bold"/>
                <a:sym typeface="Comic Sans Bold"/>
              </a:rPr>
              <a:t>Objectives</a:t>
            </a:r>
          </a:p>
        </p:txBody>
      </p:sp>
      <p:sp>
        <p:nvSpPr>
          <p:cNvPr name="TextBox 23" id="23"/>
          <p:cNvSpPr txBox="true"/>
          <p:nvPr/>
        </p:nvSpPr>
        <p:spPr>
          <a:xfrm rot="0">
            <a:off x="252012" y="10896962"/>
            <a:ext cx="103318" cy="320611"/>
          </a:xfrm>
          <a:prstGeom prst="rect">
            <a:avLst/>
          </a:prstGeom>
        </p:spPr>
        <p:txBody>
          <a:bodyPr anchor="t" rtlCol="false" tIns="0" lIns="0" bIns="0" rIns="0">
            <a:spAutoFit/>
          </a:bodyPr>
          <a:lstStyle/>
          <a:p>
            <a:pPr algn="l">
              <a:lnSpc>
                <a:spcPts val="2578"/>
              </a:lnSpc>
            </a:pPr>
            <a:r>
              <a:rPr lang="en-US" b="true" sz="1842">
                <a:solidFill>
                  <a:srgbClr val="002060"/>
                </a:solidFill>
                <a:latin typeface="Comic Sans Bold"/>
                <a:ea typeface="Comic Sans Bold"/>
                <a:cs typeface="Comic Sans Bold"/>
                <a:sym typeface="Comic Sans Bold"/>
              </a:rPr>
              <a:t> </a:t>
            </a:r>
          </a:p>
        </p:txBody>
      </p:sp>
      <p:sp>
        <p:nvSpPr>
          <p:cNvPr name="TextBox 24" id="24"/>
          <p:cNvSpPr txBox="true"/>
          <p:nvPr/>
        </p:nvSpPr>
        <p:spPr>
          <a:xfrm rot="0">
            <a:off x="3354886" y="10896962"/>
            <a:ext cx="1433112" cy="320611"/>
          </a:xfrm>
          <a:prstGeom prst="rect">
            <a:avLst/>
          </a:prstGeom>
        </p:spPr>
        <p:txBody>
          <a:bodyPr anchor="t" rtlCol="false" tIns="0" lIns="0" bIns="0" rIns="0">
            <a:spAutoFit/>
          </a:bodyPr>
          <a:lstStyle/>
          <a:p>
            <a:pPr algn="l">
              <a:lnSpc>
                <a:spcPts val="2578"/>
              </a:lnSpc>
            </a:pPr>
            <a:r>
              <a:rPr lang="en-US" b="true" sz="1842">
                <a:solidFill>
                  <a:srgbClr val="002060"/>
                </a:solidFill>
                <a:latin typeface="Comic Sans Bold"/>
                <a:ea typeface="Comic Sans Bold"/>
                <a:cs typeface="Comic Sans Bold"/>
                <a:sym typeface="Comic Sans Bold"/>
              </a:rPr>
              <a:t>Methodology</a:t>
            </a:r>
          </a:p>
        </p:txBody>
      </p:sp>
      <p:sp>
        <p:nvSpPr>
          <p:cNvPr name="TextBox 25" id="25"/>
          <p:cNvSpPr txBox="true"/>
          <p:nvPr/>
        </p:nvSpPr>
        <p:spPr>
          <a:xfrm rot="0">
            <a:off x="296123" y="2134800"/>
            <a:ext cx="103318" cy="320611"/>
          </a:xfrm>
          <a:prstGeom prst="rect">
            <a:avLst/>
          </a:prstGeom>
        </p:spPr>
        <p:txBody>
          <a:bodyPr anchor="t" rtlCol="false" tIns="0" lIns="0" bIns="0" rIns="0">
            <a:spAutoFit/>
          </a:bodyPr>
          <a:lstStyle/>
          <a:p>
            <a:pPr algn="l">
              <a:lnSpc>
                <a:spcPts val="2578"/>
              </a:lnSpc>
            </a:pPr>
            <a:r>
              <a:rPr lang="en-US" b="true" sz="1842">
                <a:solidFill>
                  <a:srgbClr val="002060"/>
                </a:solidFill>
                <a:latin typeface="Comic Sans Bold"/>
                <a:ea typeface="Comic Sans Bold"/>
                <a:cs typeface="Comic Sans Bold"/>
                <a:sym typeface="Comic Sans Bold"/>
              </a:rPr>
              <a:t> </a:t>
            </a:r>
          </a:p>
        </p:txBody>
      </p:sp>
      <p:sp>
        <p:nvSpPr>
          <p:cNvPr name="TextBox 26" id="26"/>
          <p:cNvSpPr txBox="true"/>
          <p:nvPr/>
        </p:nvSpPr>
        <p:spPr>
          <a:xfrm rot="0">
            <a:off x="3031046" y="2134800"/>
            <a:ext cx="1423083" cy="320611"/>
          </a:xfrm>
          <a:prstGeom prst="rect">
            <a:avLst/>
          </a:prstGeom>
        </p:spPr>
        <p:txBody>
          <a:bodyPr anchor="t" rtlCol="false" tIns="0" lIns="0" bIns="0" rIns="0">
            <a:spAutoFit/>
          </a:bodyPr>
          <a:lstStyle/>
          <a:p>
            <a:pPr algn="l">
              <a:lnSpc>
                <a:spcPts val="2578"/>
              </a:lnSpc>
            </a:pPr>
            <a:r>
              <a:rPr lang="en-US" b="true" sz="1842">
                <a:solidFill>
                  <a:srgbClr val="002060"/>
                </a:solidFill>
                <a:latin typeface="Comic Sans Bold"/>
                <a:ea typeface="Comic Sans Bold"/>
                <a:cs typeface="Comic Sans Bold"/>
                <a:sym typeface="Comic Sans Bold"/>
              </a:rPr>
              <a:t>Introduction</a:t>
            </a:r>
          </a:p>
        </p:txBody>
      </p:sp>
      <p:sp>
        <p:nvSpPr>
          <p:cNvPr name="TextBox 27" id="27"/>
          <p:cNvSpPr txBox="true"/>
          <p:nvPr/>
        </p:nvSpPr>
        <p:spPr>
          <a:xfrm rot="0">
            <a:off x="281730" y="5281765"/>
            <a:ext cx="103318" cy="320611"/>
          </a:xfrm>
          <a:prstGeom prst="rect">
            <a:avLst/>
          </a:prstGeom>
        </p:spPr>
        <p:txBody>
          <a:bodyPr anchor="t" rtlCol="false" tIns="0" lIns="0" bIns="0" rIns="0">
            <a:spAutoFit/>
          </a:bodyPr>
          <a:lstStyle/>
          <a:p>
            <a:pPr algn="l">
              <a:lnSpc>
                <a:spcPts val="2578"/>
              </a:lnSpc>
            </a:pPr>
            <a:r>
              <a:rPr lang="en-US" b="true" sz="1842">
                <a:solidFill>
                  <a:srgbClr val="002060"/>
                </a:solidFill>
                <a:latin typeface="Comic Sans Bold"/>
                <a:ea typeface="Comic Sans Bold"/>
                <a:cs typeface="Comic Sans Bold"/>
                <a:sym typeface="Comic Sans Bold"/>
              </a:rPr>
              <a:t> </a:t>
            </a:r>
          </a:p>
        </p:txBody>
      </p:sp>
      <p:sp>
        <p:nvSpPr>
          <p:cNvPr name="TextBox 28" id="28"/>
          <p:cNvSpPr txBox="true"/>
          <p:nvPr/>
        </p:nvSpPr>
        <p:spPr>
          <a:xfrm rot="0">
            <a:off x="3016653" y="5281765"/>
            <a:ext cx="2109578" cy="320611"/>
          </a:xfrm>
          <a:prstGeom prst="rect">
            <a:avLst/>
          </a:prstGeom>
        </p:spPr>
        <p:txBody>
          <a:bodyPr anchor="t" rtlCol="false" tIns="0" lIns="0" bIns="0" rIns="0">
            <a:spAutoFit/>
          </a:bodyPr>
          <a:lstStyle/>
          <a:p>
            <a:pPr algn="l">
              <a:lnSpc>
                <a:spcPts val="2578"/>
              </a:lnSpc>
            </a:pPr>
            <a:r>
              <a:rPr lang="en-US" b="true" sz="1842">
                <a:solidFill>
                  <a:srgbClr val="002060"/>
                </a:solidFill>
                <a:latin typeface="Comic Sans Bold"/>
                <a:ea typeface="Comic Sans Bold"/>
                <a:cs typeface="Comic Sans Bold"/>
                <a:sym typeface="Comic Sans Bold"/>
              </a:rPr>
              <a:t>Problem Definition</a:t>
            </a:r>
          </a:p>
        </p:txBody>
      </p:sp>
      <p:sp>
        <p:nvSpPr>
          <p:cNvPr name="TextBox 29" id="29"/>
          <p:cNvSpPr txBox="true"/>
          <p:nvPr/>
        </p:nvSpPr>
        <p:spPr>
          <a:xfrm rot="0">
            <a:off x="10233934" y="2137686"/>
            <a:ext cx="2468311" cy="305638"/>
          </a:xfrm>
          <a:prstGeom prst="rect">
            <a:avLst/>
          </a:prstGeom>
        </p:spPr>
        <p:txBody>
          <a:bodyPr anchor="t" rtlCol="false" tIns="0" lIns="0" bIns="0" rIns="0">
            <a:spAutoFit/>
          </a:bodyPr>
          <a:lstStyle/>
          <a:p>
            <a:pPr algn="l">
              <a:lnSpc>
                <a:spcPts val="2578"/>
              </a:lnSpc>
            </a:pPr>
            <a:r>
              <a:rPr lang="en-US" b="true" sz="1842">
                <a:solidFill>
                  <a:srgbClr val="002060"/>
                </a:solidFill>
                <a:latin typeface="Comic Sans Bold"/>
                <a:ea typeface="Comic Sans Bold"/>
                <a:cs typeface="Comic Sans Bold"/>
                <a:sym typeface="Comic Sans Bold"/>
              </a:rPr>
              <a:t>Tools and Parts Used</a:t>
            </a:r>
          </a:p>
        </p:txBody>
      </p:sp>
      <p:sp>
        <p:nvSpPr>
          <p:cNvPr name="TextBox 30" id="30"/>
          <p:cNvSpPr txBox="true"/>
          <p:nvPr/>
        </p:nvSpPr>
        <p:spPr>
          <a:xfrm rot="0">
            <a:off x="10771937" y="13023409"/>
            <a:ext cx="1257967" cy="320611"/>
          </a:xfrm>
          <a:prstGeom prst="rect">
            <a:avLst/>
          </a:prstGeom>
        </p:spPr>
        <p:txBody>
          <a:bodyPr anchor="t" rtlCol="false" tIns="0" lIns="0" bIns="0" rIns="0">
            <a:spAutoFit/>
          </a:bodyPr>
          <a:lstStyle/>
          <a:p>
            <a:pPr algn="l">
              <a:lnSpc>
                <a:spcPts val="2578"/>
              </a:lnSpc>
            </a:pPr>
            <a:r>
              <a:rPr lang="en-US" b="true" sz="1842">
                <a:solidFill>
                  <a:srgbClr val="002060"/>
                </a:solidFill>
                <a:latin typeface="Comic Sans Bold"/>
                <a:ea typeface="Comic Sans Bold"/>
                <a:cs typeface="Comic Sans Bold"/>
                <a:sym typeface="Comic Sans Bold"/>
              </a:rPr>
              <a:t>Conclusions</a:t>
            </a:r>
          </a:p>
        </p:txBody>
      </p:sp>
      <p:sp>
        <p:nvSpPr>
          <p:cNvPr name="TextBox 31" id="31"/>
          <p:cNvSpPr txBox="true"/>
          <p:nvPr/>
        </p:nvSpPr>
        <p:spPr>
          <a:xfrm rot="0">
            <a:off x="10034273" y="6717782"/>
            <a:ext cx="2689641" cy="320611"/>
          </a:xfrm>
          <a:prstGeom prst="rect">
            <a:avLst/>
          </a:prstGeom>
        </p:spPr>
        <p:txBody>
          <a:bodyPr anchor="t" rtlCol="false" tIns="0" lIns="0" bIns="0" rIns="0">
            <a:spAutoFit/>
          </a:bodyPr>
          <a:lstStyle/>
          <a:p>
            <a:pPr algn="l">
              <a:lnSpc>
                <a:spcPts val="2578"/>
              </a:lnSpc>
            </a:pPr>
            <a:r>
              <a:rPr lang="en-US" b="true" sz="1842">
                <a:solidFill>
                  <a:srgbClr val="002060"/>
                </a:solidFill>
                <a:latin typeface="Comic Sans Bold"/>
                <a:ea typeface="Comic Sans Bold"/>
                <a:cs typeface="Comic Sans Bold"/>
                <a:sym typeface="Comic Sans Bold"/>
              </a:rPr>
              <a:t>Results and Discussions</a:t>
            </a:r>
          </a:p>
        </p:txBody>
      </p:sp>
      <p:sp>
        <p:nvSpPr>
          <p:cNvPr name="TextBox 32" id="32"/>
          <p:cNvSpPr txBox="true"/>
          <p:nvPr/>
        </p:nvSpPr>
        <p:spPr>
          <a:xfrm rot="0">
            <a:off x="10702700" y="16606952"/>
            <a:ext cx="1396441" cy="347167"/>
          </a:xfrm>
          <a:prstGeom prst="rect">
            <a:avLst/>
          </a:prstGeom>
        </p:spPr>
        <p:txBody>
          <a:bodyPr anchor="t" rtlCol="false" tIns="0" lIns="0" bIns="0" rIns="0">
            <a:spAutoFit/>
          </a:bodyPr>
          <a:lstStyle/>
          <a:p>
            <a:pPr algn="l">
              <a:lnSpc>
                <a:spcPts val="2800"/>
              </a:lnSpc>
            </a:pPr>
            <a:r>
              <a:rPr lang="en-US" sz="2000" spc="22">
                <a:solidFill>
                  <a:srgbClr val="000000"/>
                </a:solidFill>
                <a:latin typeface="Open Sans 1"/>
                <a:ea typeface="Open Sans 1"/>
                <a:cs typeface="Open Sans 1"/>
                <a:sym typeface="Open Sans 1"/>
              </a:rPr>
              <a:t>References</a:t>
            </a:r>
          </a:p>
        </p:txBody>
      </p:sp>
      <p:sp>
        <p:nvSpPr>
          <p:cNvPr name="TextBox 33" id="33"/>
          <p:cNvSpPr txBox="true"/>
          <p:nvPr/>
        </p:nvSpPr>
        <p:spPr>
          <a:xfrm rot="0">
            <a:off x="9153696" y="18697404"/>
            <a:ext cx="4553588" cy="347167"/>
          </a:xfrm>
          <a:prstGeom prst="rect">
            <a:avLst/>
          </a:prstGeom>
        </p:spPr>
        <p:txBody>
          <a:bodyPr anchor="t" rtlCol="false" tIns="0" lIns="0" bIns="0" rIns="0">
            <a:spAutoFit/>
          </a:bodyPr>
          <a:lstStyle/>
          <a:p>
            <a:pPr algn="l">
              <a:lnSpc>
                <a:spcPts val="2800"/>
              </a:lnSpc>
            </a:pPr>
            <a:r>
              <a:rPr lang="en-US" sz="2000" spc="22">
                <a:solidFill>
                  <a:srgbClr val="000000"/>
                </a:solidFill>
                <a:latin typeface="Open Sans 1"/>
                <a:ea typeface="Open Sans 1"/>
                <a:cs typeface="Open Sans 1"/>
                <a:sym typeface="Open Sans 1"/>
              </a:rPr>
              <a:t>QR Code of the Demonstration Video</a:t>
            </a:r>
          </a:p>
        </p:txBody>
      </p:sp>
      <p:sp>
        <p:nvSpPr>
          <p:cNvPr name="TextBox 34" id="34"/>
          <p:cNvSpPr txBox="true"/>
          <p:nvPr/>
        </p:nvSpPr>
        <p:spPr>
          <a:xfrm rot="0">
            <a:off x="12927187" y="65008"/>
            <a:ext cx="1923888" cy="290760"/>
          </a:xfrm>
          <a:prstGeom prst="rect">
            <a:avLst/>
          </a:prstGeom>
        </p:spPr>
        <p:txBody>
          <a:bodyPr anchor="t" rtlCol="false" tIns="0" lIns="0" bIns="0" rIns="0">
            <a:spAutoFit/>
          </a:bodyPr>
          <a:lstStyle/>
          <a:p>
            <a:pPr algn="l">
              <a:lnSpc>
                <a:spcPts val="2343"/>
              </a:lnSpc>
            </a:pPr>
            <a:r>
              <a:rPr lang="en-US" sz="1673" i="true">
                <a:solidFill>
                  <a:srgbClr val="422C75"/>
                </a:solidFill>
                <a:latin typeface="Playfair Display Italics"/>
                <a:ea typeface="Playfair Display Italics"/>
                <a:cs typeface="Playfair Display Italics"/>
                <a:sym typeface="Playfair Display Italics"/>
              </a:rPr>
              <a:t>Go, change the world</a:t>
            </a:r>
          </a:p>
        </p:txBody>
      </p:sp>
      <p:sp>
        <p:nvSpPr>
          <p:cNvPr name="TextBox 35" id="35"/>
          <p:cNvSpPr txBox="true"/>
          <p:nvPr/>
        </p:nvSpPr>
        <p:spPr>
          <a:xfrm rot="0">
            <a:off x="273091" y="5867581"/>
            <a:ext cx="7150608" cy="1170813"/>
          </a:xfrm>
          <a:prstGeom prst="rect">
            <a:avLst/>
          </a:prstGeom>
        </p:spPr>
        <p:txBody>
          <a:bodyPr anchor="t" rtlCol="false" tIns="0" lIns="0" bIns="0" rIns="0">
            <a:spAutoFit/>
          </a:bodyPr>
          <a:lstStyle/>
          <a:p>
            <a:pPr algn="l">
              <a:lnSpc>
                <a:spcPts val="2346"/>
              </a:lnSpc>
            </a:pPr>
            <a:r>
              <a:rPr lang="en-US" sz="1700" spc="23">
                <a:solidFill>
                  <a:srgbClr val="000000"/>
                </a:solidFill>
                <a:latin typeface="Open Sans 1"/>
                <a:ea typeface="Open Sans 1"/>
                <a:cs typeface="Open Sans 1"/>
                <a:sym typeface="Open Sans 1"/>
              </a:rPr>
              <a:t>Current assistive technology for visually impaired individuals is not completely accurate, has a limited field of view, limited range of object detection and the navigation system is not implemented properly.</a:t>
            </a:r>
          </a:p>
        </p:txBody>
      </p:sp>
      <p:sp>
        <p:nvSpPr>
          <p:cNvPr name="TextBox 36" id="36"/>
          <p:cNvSpPr txBox="true"/>
          <p:nvPr/>
        </p:nvSpPr>
        <p:spPr>
          <a:xfrm rot="0">
            <a:off x="239141" y="7279510"/>
            <a:ext cx="7583522" cy="782955"/>
          </a:xfrm>
          <a:prstGeom prst="rect">
            <a:avLst/>
          </a:prstGeom>
        </p:spPr>
        <p:txBody>
          <a:bodyPr anchor="t" rtlCol="false" tIns="0" lIns="0" bIns="0" rIns="0">
            <a:spAutoFit/>
          </a:bodyPr>
          <a:lstStyle/>
          <a:p>
            <a:pPr algn="l">
              <a:lnSpc>
                <a:spcPts val="4250"/>
              </a:lnSpc>
            </a:pPr>
            <a:r>
              <a:rPr lang="en-US" sz="1700" spc="23">
                <a:solidFill>
                  <a:srgbClr val="000000"/>
                </a:solidFill>
                <a:latin typeface="Open Sans 1"/>
                <a:ea typeface="Open Sans 1"/>
                <a:cs typeface="Open Sans 1"/>
                <a:sym typeface="Open Sans 1"/>
              </a:rPr>
              <a:t>Thus the visually impaired individuals in India face significant </a:t>
            </a:r>
          </a:p>
          <a:p>
            <a:pPr algn="l">
              <a:lnSpc>
                <a:spcPts val="850"/>
              </a:lnSpc>
            </a:pPr>
            <a:r>
              <a:rPr lang="en-US" sz="1700" spc="23">
                <a:solidFill>
                  <a:srgbClr val="000000"/>
                </a:solidFill>
                <a:latin typeface="Open Sans 1"/>
                <a:ea typeface="Open Sans 1"/>
                <a:cs typeface="Open Sans 1"/>
                <a:sym typeface="Open Sans 1"/>
              </a:rPr>
              <a:t>challenges that emphasize the need for improved assistive technology</a:t>
            </a:r>
          </a:p>
        </p:txBody>
      </p:sp>
      <p:sp>
        <p:nvSpPr>
          <p:cNvPr name="TextBox 37" id="37"/>
          <p:cNvSpPr txBox="true"/>
          <p:nvPr/>
        </p:nvSpPr>
        <p:spPr>
          <a:xfrm rot="0">
            <a:off x="273091" y="9183176"/>
            <a:ext cx="7130024" cy="871220"/>
          </a:xfrm>
          <a:prstGeom prst="rect">
            <a:avLst/>
          </a:prstGeom>
        </p:spPr>
        <p:txBody>
          <a:bodyPr anchor="t" rtlCol="false" tIns="0" lIns="0" bIns="0" rIns="0">
            <a:spAutoFit/>
          </a:bodyPr>
          <a:lstStyle/>
          <a:p>
            <a:pPr algn="l">
              <a:lnSpc>
                <a:spcPts val="2380"/>
              </a:lnSpc>
              <a:spcBef>
                <a:spcPct val="0"/>
              </a:spcBef>
            </a:pPr>
            <a:r>
              <a:rPr lang="en-US" sz="1700">
                <a:solidFill>
                  <a:srgbClr val="000000"/>
                </a:solidFill>
                <a:latin typeface="Open Sans 2"/>
                <a:ea typeface="Open Sans 2"/>
                <a:cs typeface="Open Sans 2"/>
                <a:sym typeface="Open Sans 2"/>
              </a:rPr>
              <a:t>Creating a less bulky and more ergonomic design of a pair of glasses that emphasizes on ease of use for all customers and also focuses on being economical and environmental friendly.</a:t>
            </a:r>
          </a:p>
        </p:txBody>
      </p:sp>
      <p:sp>
        <p:nvSpPr>
          <p:cNvPr name="TextBox 38" id="38"/>
          <p:cNvSpPr txBox="true"/>
          <p:nvPr/>
        </p:nvSpPr>
        <p:spPr>
          <a:xfrm rot="0">
            <a:off x="273091" y="10121071"/>
            <a:ext cx="7212263" cy="575945"/>
          </a:xfrm>
          <a:prstGeom prst="rect">
            <a:avLst/>
          </a:prstGeom>
        </p:spPr>
        <p:txBody>
          <a:bodyPr anchor="t" rtlCol="false" tIns="0" lIns="0" bIns="0" rIns="0">
            <a:spAutoFit/>
          </a:bodyPr>
          <a:lstStyle/>
          <a:p>
            <a:pPr algn="l">
              <a:lnSpc>
                <a:spcPts val="2380"/>
              </a:lnSpc>
              <a:spcBef>
                <a:spcPct val="0"/>
              </a:spcBef>
            </a:pPr>
            <a:r>
              <a:rPr lang="en-US" sz="1700">
                <a:solidFill>
                  <a:srgbClr val="000000"/>
                </a:solidFill>
                <a:latin typeface="Open Sans 2"/>
                <a:ea typeface="Open Sans 2"/>
                <a:cs typeface="Open Sans 2"/>
                <a:sym typeface="Open Sans 2"/>
              </a:rPr>
              <a:t>Utilizing algorithms for object detection and giving responses using text to speech, attempting to minimize feedback delays</a:t>
            </a:r>
          </a:p>
        </p:txBody>
      </p:sp>
      <p:sp>
        <p:nvSpPr>
          <p:cNvPr name="TextBox 39" id="39"/>
          <p:cNvSpPr txBox="true"/>
          <p:nvPr/>
        </p:nvSpPr>
        <p:spPr>
          <a:xfrm rot="0">
            <a:off x="8055575" y="4174149"/>
            <a:ext cx="2706408" cy="281445"/>
          </a:xfrm>
          <a:prstGeom prst="rect">
            <a:avLst/>
          </a:prstGeom>
        </p:spPr>
        <p:txBody>
          <a:bodyPr anchor="t" rtlCol="false" tIns="0" lIns="0" bIns="0" rIns="0">
            <a:spAutoFit/>
          </a:bodyPr>
          <a:lstStyle/>
          <a:p>
            <a:pPr algn="ctr">
              <a:lnSpc>
                <a:spcPts val="2264"/>
              </a:lnSpc>
              <a:spcBef>
                <a:spcPct val="0"/>
              </a:spcBef>
            </a:pPr>
            <a:r>
              <a:rPr lang="en-US" b="true" sz="1617">
                <a:solidFill>
                  <a:srgbClr val="000000"/>
                </a:solidFill>
                <a:latin typeface="Comic Sans Bold"/>
                <a:ea typeface="Comic Sans Bold"/>
                <a:cs typeface="Comic Sans Bold"/>
                <a:sym typeface="Comic Sans Bold"/>
              </a:rPr>
              <a:t>Raspberry Pi Zero W</a:t>
            </a:r>
          </a:p>
        </p:txBody>
      </p:sp>
      <p:sp>
        <p:nvSpPr>
          <p:cNvPr name="TextBox 40" id="40"/>
          <p:cNvSpPr txBox="true"/>
          <p:nvPr/>
        </p:nvSpPr>
        <p:spPr>
          <a:xfrm rot="0">
            <a:off x="11777393" y="4200897"/>
            <a:ext cx="2751934" cy="254698"/>
          </a:xfrm>
          <a:prstGeom prst="rect">
            <a:avLst/>
          </a:prstGeom>
        </p:spPr>
        <p:txBody>
          <a:bodyPr anchor="t" rtlCol="false" tIns="0" lIns="0" bIns="0" rIns="0">
            <a:spAutoFit/>
          </a:bodyPr>
          <a:lstStyle/>
          <a:p>
            <a:pPr algn="ctr">
              <a:lnSpc>
                <a:spcPts val="2104"/>
              </a:lnSpc>
              <a:spcBef>
                <a:spcPct val="0"/>
              </a:spcBef>
            </a:pPr>
            <a:r>
              <a:rPr lang="en-US" b="true" sz="1503">
                <a:solidFill>
                  <a:srgbClr val="000000"/>
                </a:solidFill>
                <a:latin typeface="Comic Sans Bold"/>
                <a:ea typeface="Comic Sans Bold"/>
                <a:cs typeface="Comic Sans Bold"/>
                <a:sym typeface="Comic Sans Bold"/>
              </a:rPr>
              <a:t>Raspberry Pi Camera Module </a:t>
            </a:r>
          </a:p>
        </p:txBody>
      </p:sp>
      <p:sp>
        <p:nvSpPr>
          <p:cNvPr name="TextBox 41" id="41"/>
          <p:cNvSpPr txBox="true"/>
          <p:nvPr/>
        </p:nvSpPr>
        <p:spPr>
          <a:xfrm rot="0">
            <a:off x="8809912" y="5925459"/>
            <a:ext cx="5316354" cy="283418"/>
          </a:xfrm>
          <a:prstGeom prst="rect">
            <a:avLst/>
          </a:prstGeom>
        </p:spPr>
        <p:txBody>
          <a:bodyPr anchor="t" rtlCol="false" tIns="0" lIns="0" bIns="0" rIns="0">
            <a:spAutoFit/>
          </a:bodyPr>
          <a:lstStyle/>
          <a:p>
            <a:pPr algn="ctr">
              <a:lnSpc>
                <a:spcPts val="2283"/>
              </a:lnSpc>
              <a:spcBef>
                <a:spcPct val="0"/>
              </a:spcBef>
            </a:pPr>
            <a:r>
              <a:rPr lang="en-US" b="true" sz="1630">
                <a:solidFill>
                  <a:srgbClr val="000000"/>
                </a:solidFill>
                <a:latin typeface="Comic Sans Bold"/>
                <a:ea typeface="Comic Sans Bold"/>
                <a:cs typeface="Comic Sans Bold"/>
                <a:sym typeface="Comic Sans Bold"/>
              </a:rPr>
              <a:t>Fusion 360: Software used for designing the frames</a:t>
            </a:r>
          </a:p>
        </p:txBody>
      </p:sp>
      <p:sp>
        <p:nvSpPr>
          <p:cNvPr name="TextBox 42" id="42"/>
          <p:cNvSpPr txBox="true"/>
          <p:nvPr/>
        </p:nvSpPr>
        <p:spPr>
          <a:xfrm rot="0">
            <a:off x="2515475" y="11493798"/>
            <a:ext cx="3030855" cy="305638"/>
          </a:xfrm>
          <a:prstGeom prst="rect">
            <a:avLst/>
          </a:prstGeom>
        </p:spPr>
        <p:txBody>
          <a:bodyPr anchor="t" rtlCol="false" tIns="0" lIns="0" bIns="0" rIns="0">
            <a:spAutoFit/>
          </a:bodyPr>
          <a:lstStyle/>
          <a:p>
            <a:pPr algn="ctr">
              <a:lnSpc>
                <a:spcPts val="2578"/>
              </a:lnSpc>
              <a:spcBef>
                <a:spcPct val="0"/>
              </a:spcBef>
            </a:pPr>
            <a:r>
              <a:rPr lang="en-US" b="true" sz="1841">
                <a:solidFill>
                  <a:srgbClr val="000000"/>
                </a:solidFill>
                <a:latin typeface="Comic Sans Bold"/>
                <a:ea typeface="Comic Sans Bold"/>
                <a:cs typeface="Comic Sans Bold"/>
                <a:sym typeface="Comic Sans Bold"/>
              </a:rPr>
              <a:t>Resarch Process Flowchart</a:t>
            </a:r>
          </a:p>
        </p:txBody>
      </p:sp>
      <p:sp>
        <p:nvSpPr>
          <p:cNvPr name="TextBox 43" id="43"/>
          <p:cNvSpPr txBox="true"/>
          <p:nvPr/>
        </p:nvSpPr>
        <p:spPr>
          <a:xfrm rot="0">
            <a:off x="1013751" y="17827938"/>
            <a:ext cx="1799348" cy="275064"/>
          </a:xfrm>
          <a:prstGeom prst="rect">
            <a:avLst/>
          </a:prstGeom>
        </p:spPr>
        <p:txBody>
          <a:bodyPr anchor="t" rtlCol="false" tIns="0" lIns="0" bIns="0" rIns="0">
            <a:spAutoFit/>
          </a:bodyPr>
          <a:lstStyle/>
          <a:p>
            <a:pPr algn="ctr">
              <a:lnSpc>
                <a:spcPts val="2205"/>
              </a:lnSpc>
              <a:spcBef>
                <a:spcPct val="0"/>
              </a:spcBef>
            </a:pPr>
            <a:r>
              <a:rPr lang="en-US" b="true" sz="1575">
                <a:solidFill>
                  <a:srgbClr val="000000"/>
                </a:solidFill>
                <a:latin typeface="Comic Sans Bold"/>
                <a:ea typeface="Comic Sans Bold"/>
                <a:cs typeface="Comic Sans Bold"/>
                <a:sym typeface="Comic Sans Bold"/>
              </a:rPr>
              <a:t>Design Iteration 1</a:t>
            </a:r>
          </a:p>
        </p:txBody>
      </p:sp>
      <p:sp>
        <p:nvSpPr>
          <p:cNvPr name="TextBox 44" id="44"/>
          <p:cNvSpPr txBox="true"/>
          <p:nvPr/>
        </p:nvSpPr>
        <p:spPr>
          <a:xfrm rot="0">
            <a:off x="4925593" y="17845654"/>
            <a:ext cx="1737157" cy="257349"/>
          </a:xfrm>
          <a:prstGeom prst="rect">
            <a:avLst/>
          </a:prstGeom>
        </p:spPr>
        <p:txBody>
          <a:bodyPr anchor="t" rtlCol="false" tIns="0" lIns="0" bIns="0" rIns="0">
            <a:spAutoFit/>
          </a:bodyPr>
          <a:lstStyle/>
          <a:p>
            <a:pPr algn="ctr">
              <a:lnSpc>
                <a:spcPts val="2129"/>
              </a:lnSpc>
              <a:spcBef>
                <a:spcPct val="0"/>
              </a:spcBef>
            </a:pPr>
            <a:r>
              <a:rPr lang="en-US" b="true" sz="1520">
                <a:solidFill>
                  <a:srgbClr val="000000"/>
                </a:solidFill>
                <a:latin typeface="Comic Sans Bold"/>
                <a:ea typeface="Comic Sans Bold"/>
                <a:cs typeface="Comic Sans Bold"/>
                <a:sym typeface="Comic Sans Bold"/>
              </a:rPr>
              <a:t>Design Iteration 2</a:t>
            </a:r>
          </a:p>
        </p:txBody>
      </p:sp>
      <p:sp>
        <p:nvSpPr>
          <p:cNvPr name="TextBox 45" id="45"/>
          <p:cNvSpPr txBox="true"/>
          <p:nvPr/>
        </p:nvSpPr>
        <p:spPr>
          <a:xfrm rot="0">
            <a:off x="3345101" y="20272969"/>
            <a:ext cx="1452682" cy="305638"/>
          </a:xfrm>
          <a:prstGeom prst="rect">
            <a:avLst/>
          </a:prstGeom>
        </p:spPr>
        <p:txBody>
          <a:bodyPr anchor="t" rtlCol="false" tIns="0" lIns="0" bIns="0" rIns="0">
            <a:spAutoFit/>
          </a:bodyPr>
          <a:lstStyle/>
          <a:p>
            <a:pPr algn="ctr">
              <a:lnSpc>
                <a:spcPts val="2578"/>
              </a:lnSpc>
              <a:spcBef>
                <a:spcPct val="0"/>
              </a:spcBef>
            </a:pPr>
            <a:r>
              <a:rPr lang="en-US" b="true" sz="1841">
                <a:solidFill>
                  <a:srgbClr val="000000"/>
                </a:solidFill>
                <a:latin typeface="Comic Sans Bold"/>
                <a:ea typeface="Comic Sans Bold"/>
                <a:cs typeface="Comic Sans Bold"/>
                <a:sym typeface="Comic Sans Bold"/>
              </a:rPr>
              <a:t>Final Design </a:t>
            </a:r>
          </a:p>
        </p:txBody>
      </p:sp>
      <p:sp>
        <p:nvSpPr>
          <p:cNvPr name="TextBox 46" id="46"/>
          <p:cNvSpPr txBox="true"/>
          <p:nvPr/>
        </p:nvSpPr>
        <p:spPr>
          <a:xfrm rot="0">
            <a:off x="9722620" y="9490199"/>
            <a:ext cx="3204567" cy="305638"/>
          </a:xfrm>
          <a:prstGeom prst="rect">
            <a:avLst/>
          </a:prstGeom>
        </p:spPr>
        <p:txBody>
          <a:bodyPr anchor="t" rtlCol="false" tIns="0" lIns="0" bIns="0" rIns="0">
            <a:spAutoFit/>
          </a:bodyPr>
          <a:lstStyle/>
          <a:p>
            <a:pPr algn="ctr">
              <a:lnSpc>
                <a:spcPts val="2578"/>
              </a:lnSpc>
              <a:spcBef>
                <a:spcPct val="0"/>
              </a:spcBef>
            </a:pPr>
            <a:r>
              <a:rPr lang="en-US" b="true" sz="1841">
                <a:solidFill>
                  <a:srgbClr val="000000"/>
                </a:solidFill>
                <a:latin typeface="Comic Sans Bold"/>
                <a:ea typeface="Comic Sans Bold"/>
                <a:cs typeface="Comic Sans Bold"/>
                <a:sym typeface="Comic Sans Bold"/>
              </a:rPr>
              <a:t>3D Printed Frames Outcome</a:t>
            </a:r>
          </a:p>
        </p:txBody>
      </p:sp>
      <p:sp>
        <p:nvSpPr>
          <p:cNvPr name="TextBox 47" id="47"/>
          <p:cNvSpPr txBox="true"/>
          <p:nvPr/>
        </p:nvSpPr>
        <p:spPr>
          <a:xfrm rot="0">
            <a:off x="7991540" y="13522566"/>
            <a:ext cx="6775107" cy="2947670"/>
          </a:xfrm>
          <a:prstGeom prst="rect">
            <a:avLst/>
          </a:prstGeom>
        </p:spPr>
        <p:txBody>
          <a:bodyPr anchor="t" rtlCol="false" tIns="0" lIns="0" bIns="0" rIns="0">
            <a:spAutoFit/>
          </a:bodyPr>
          <a:lstStyle/>
          <a:p>
            <a:pPr algn="l">
              <a:lnSpc>
                <a:spcPts val="2380"/>
              </a:lnSpc>
            </a:pPr>
            <a:r>
              <a:rPr lang="en-US" sz="1700">
                <a:solidFill>
                  <a:srgbClr val="000000"/>
                </a:solidFill>
                <a:latin typeface="Comic Sans"/>
                <a:ea typeface="Comic Sans"/>
                <a:cs typeface="Comic Sans"/>
                <a:sym typeface="Comic Sans"/>
              </a:rPr>
              <a:t>As we conclude this phase of our project, we’re proud of the progress made toward creating smart glasses for the visually impaired. </a:t>
            </a:r>
          </a:p>
          <a:p>
            <a:pPr algn="l">
              <a:lnSpc>
                <a:spcPts val="2380"/>
              </a:lnSpc>
            </a:pPr>
          </a:p>
          <a:p>
            <a:pPr algn="l">
              <a:lnSpc>
                <a:spcPts val="2380"/>
              </a:lnSpc>
            </a:pPr>
            <a:r>
              <a:rPr lang="en-US" sz="1700">
                <a:solidFill>
                  <a:srgbClr val="000000"/>
                </a:solidFill>
                <a:latin typeface="Comic Sans"/>
                <a:ea typeface="Comic Sans"/>
                <a:cs typeface="Comic Sans"/>
                <a:sym typeface="Comic Sans"/>
              </a:rPr>
              <a:t>Through refined 3D modeling, integrated electronics, and advancements in object detection, we’ve taken steps towards creating a solution that is more efficient and reliable. </a:t>
            </a:r>
          </a:p>
          <a:p>
            <a:pPr algn="l">
              <a:lnSpc>
                <a:spcPts val="2380"/>
              </a:lnSpc>
            </a:pPr>
          </a:p>
          <a:p>
            <a:pPr algn="l">
              <a:lnSpc>
                <a:spcPts val="2380"/>
              </a:lnSpc>
              <a:spcBef>
                <a:spcPct val="0"/>
              </a:spcBef>
            </a:pPr>
            <a:r>
              <a:rPr lang="en-US" sz="1700">
                <a:solidFill>
                  <a:srgbClr val="000000"/>
                </a:solidFill>
                <a:latin typeface="Comic Sans"/>
                <a:ea typeface="Comic Sans"/>
                <a:cs typeface="Comic Sans"/>
                <a:sym typeface="Comic Sans"/>
              </a:rPr>
              <a:t>These innovations bring us closer to delivering a product that enhances independence and quality of life for the visually impaired.</a:t>
            </a:r>
          </a:p>
        </p:txBody>
      </p:sp>
      <p:sp>
        <p:nvSpPr>
          <p:cNvPr name="TextBox 48" id="48"/>
          <p:cNvSpPr txBox="true"/>
          <p:nvPr/>
        </p:nvSpPr>
        <p:spPr>
          <a:xfrm rot="0">
            <a:off x="7911016" y="17253292"/>
            <a:ext cx="6726795" cy="1081816"/>
          </a:xfrm>
          <a:prstGeom prst="rect">
            <a:avLst/>
          </a:prstGeom>
        </p:spPr>
        <p:txBody>
          <a:bodyPr anchor="t" rtlCol="false" tIns="0" lIns="0" bIns="0" rIns="0">
            <a:spAutoFit/>
          </a:bodyPr>
          <a:lstStyle/>
          <a:p>
            <a:pPr algn="just" marL="277175" indent="-138588" lvl="1">
              <a:lnSpc>
                <a:spcPts val="1797"/>
              </a:lnSpc>
              <a:buFont typeface="Arial"/>
              <a:buChar char="•"/>
            </a:pPr>
            <a:r>
              <a:rPr lang="en-US" sz="1283">
                <a:solidFill>
                  <a:srgbClr val="000000"/>
                </a:solidFill>
                <a:latin typeface="Comic Sans"/>
                <a:ea typeface="Comic Sans"/>
                <a:cs typeface="Comic Sans"/>
                <a:sym typeface="Comic Sans"/>
              </a:rPr>
              <a:t>Chang, K.-W., Zeng, Y., &amp; Lin, T.-K. (2024). Echolocation glasses: Enabling the visually impaired to sense their environment. ICAEEE.</a:t>
            </a:r>
          </a:p>
          <a:p>
            <a:pPr algn="just" marL="277175" indent="-138588" lvl="1">
              <a:lnSpc>
                <a:spcPts val="1797"/>
              </a:lnSpc>
              <a:spcBef>
                <a:spcPct val="0"/>
              </a:spcBef>
              <a:buFont typeface="Arial"/>
              <a:buChar char="•"/>
            </a:pPr>
            <a:r>
              <a:rPr lang="en-US" sz="1283">
                <a:solidFill>
                  <a:srgbClr val="000000"/>
                </a:solidFill>
                <a:latin typeface="Comic Sans"/>
                <a:ea typeface="Comic Sans"/>
                <a:cs typeface="Comic Sans"/>
                <a:sym typeface="Comic Sans"/>
              </a:rPr>
              <a:t>Zhang, L., Liu, Q., &amp; Wang, Y. (2020). Assistive object recognition system for visually impaired. IEEE Transactions on Neural Systems and Rehabilitation Engineering, 28(3), 756-765.</a:t>
            </a:r>
          </a:p>
        </p:txBody>
      </p:sp>
      <p:sp>
        <p:nvSpPr>
          <p:cNvPr name="TextBox 49" id="49"/>
          <p:cNvSpPr txBox="true"/>
          <p:nvPr/>
        </p:nvSpPr>
        <p:spPr>
          <a:xfrm rot="0">
            <a:off x="7991540" y="9976999"/>
            <a:ext cx="6775107" cy="2947670"/>
          </a:xfrm>
          <a:prstGeom prst="rect">
            <a:avLst/>
          </a:prstGeom>
        </p:spPr>
        <p:txBody>
          <a:bodyPr anchor="t" rtlCol="false" tIns="0" lIns="0" bIns="0" rIns="0">
            <a:spAutoFit/>
          </a:bodyPr>
          <a:lstStyle/>
          <a:p>
            <a:pPr algn="l">
              <a:lnSpc>
                <a:spcPts val="2380"/>
              </a:lnSpc>
            </a:pPr>
            <a:r>
              <a:rPr lang="en-US" sz="1700">
                <a:solidFill>
                  <a:srgbClr val="000000"/>
                </a:solidFill>
                <a:latin typeface="Comic Sans"/>
                <a:ea typeface="Comic Sans"/>
                <a:cs typeface="Comic Sans"/>
                <a:sym typeface="Comic Sans"/>
              </a:rPr>
              <a:t>The system demonstrates high accuracy in detecting objects across various environments, with consistent performance in most settings. </a:t>
            </a:r>
          </a:p>
          <a:p>
            <a:pPr algn="l">
              <a:lnSpc>
                <a:spcPts val="2380"/>
              </a:lnSpc>
            </a:pPr>
          </a:p>
          <a:p>
            <a:pPr algn="l">
              <a:lnSpc>
                <a:spcPts val="2380"/>
              </a:lnSpc>
            </a:pPr>
            <a:r>
              <a:rPr lang="en-US" sz="1700">
                <a:solidFill>
                  <a:srgbClr val="000000"/>
                </a:solidFill>
                <a:latin typeface="Comic Sans"/>
                <a:ea typeface="Comic Sans"/>
                <a:cs typeface="Comic Sans"/>
                <a:sym typeface="Comic Sans"/>
              </a:rPr>
              <a:t>It helps reduce collisions, especially in well-lit areas, but proves more effective in low-light or crowded environments. </a:t>
            </a:r>
          </a:p>
          <a:p>
            <a:pPr algn="l">
              <a:lnSpc>
                <a:spcPts val="2380"/>
              </a:lnSpc>
            </a:pPr>
          </a:p>
          <a:p>
            <a:pPr algn="l">
              <a:lnSpc>
                <a:spcPts val="2380"/>
              </a:lnSpc>
              <a:spcBef>
                <a:spcPct val="0"/>
              </a:spcBef>
            </a:pPr>
            <a:r>
              <a:rPr lang="en-US" sz="1700">
                <a:solidFill>
                  <a:srgbClr val="000000"/>
                </a:solidFill>
                <a:latin typeface="Comic Sans"/>
                <a:ea typeface="Comic Sans"/>
                <a:cs typeface="Comic Sans"/>
                <a:sym typeface="Comic Sans"/>
              </a:rPr>
              <a:t>However, there is still room for improvement, particularly in enhancing its performance in challenging low-light conditions and densely packed spaces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DAGb0ZoiOsQ</dc:identifier>
  <dcterms:modified xsi:type="dcterms:W3CDTF">2011-08-01T06:04:30Z</dcterms:modified>
  <cp:revision>1</cp:revision>
  <dc:title>EL Poster Template.pptx.pdf</dc:title>
</cp:coreProperties>
</file>