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18872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37B3"/>
    <a:srgbClr val="612A8A"/>
    <a:srgbClr val="58267E"/>
    <a:srgbClr val="9A57CD"/>
    <a:srgbClr val="9F5FCF"/>
    <a:srgbClr val="F3A671"/>
    <a:srgbClr val="EE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2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67118-E94F-4329-97E5-AC271FE3BA47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7775" y="1143000"/>
            <a:ext cx="182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4D912-A614-4409-98A7-EEDE8645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2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292265"/>
            <a:ext cx="10104120" cy="700362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0565978"/>
            <a:ext cx="8915400" cy="4856902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6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9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1071033"/>
            <a:ext cx="2563178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1071033"/>
            <a:ext cx="7540943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5015236"/>
            <a:ext cx="10252710" cy="836802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13462429"/>
            <a:ext cx="10252710" cy="440054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5355167"/>
            <a:ext cx="50520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5355167"/>
            <a:ext cx="505206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1071038"/>
            <a:ext cx="1025271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4931411"/>
            <a:ext cx="5028842" cy="241680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7348220"/>
            <a:ext cx="5028842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4931411"/>
            <a:ext cx="5053608" cy="241680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7348220"/>
            <a:ext cx="5053608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5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9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341120"/>
            <a:ext cx="3833931" cy="469392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896451"/>
            <a:ext cx="6017895" cy="1429596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6035040"/>
            <a:ext cx="3833931" cy="1118065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2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341120"/>
            <a:ext cx="3833931" cy="469392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896451"/>
            <a:ext cx="6017895" cy="1429596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6035040"/>
            <a:ext cx="3833931" cy="1118065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1071038"/>
            <a:ext cx="1025271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5355167"/>
            <a:ext cx="1025271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8645298"/>
            <a:ext cx="26746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F63A-07A7-4EBE-A4BC-B45DD762650F}" type="datetimeFigureOut">
              <a:rPr lang="en-US" smtClean="0"/>
              <a:t>3/4/2022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8645298"/>
            <a:ext cx="401193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8645298"/>
            <a:ext cx="267462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61C21-7F97-4F9F-8A45-B52ED5709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069999-C82F-47E0-A8BD-45B763B63CE4}"/>
              </a:ext>
            </a:extLst>
          </p:cNvPr>
          <p:cNvSpPr/>
          <p:nvPr/>
        </p:nvSpPr>
        <p:spPr>
          <a:xfrm>
            <a:off x="264696" y="16943066"/>
            <a:ext cx="11405936" cy="32003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6595D8-3470-47FD-84AD-07FF09ABC645}"/>
              </a:ext>
            </a:extLst>
          </p:cNvPr>
          <p:cNvSpPr/>
          <p:nvPr/>
        </p:nvSpPr>
        <p:spPr>
          <a:xfrm>
            <a:off x="553453" y="17376197"/>
            <a:ext cx="7552580" cy="246875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Sources:</a:t>
            </a:r>
          </a:p>
          <a:p>
            <a:pPr>
              <a:lnSpc>
                <a:spcPts val="1920"/>
              </a:lnSpc>
              <a:spcAft>
                <a:spcPts val="800"/>
              </a:spcAft>
            </a:pPr>
            <a:r>
              <a:rPr lang="en-US" sz="1600" dirty="0"/>
              <a:t>“Aviation Safety Network: Accidents and fatalities per year”.</a:t>
            </a:r>
          </a:p>
          <a:p>
            <a:pPr>
              <a:lnSpc>
                <a:spcPts val="1920"/>
              </a:lnSpc>
              <a:spcAft>
                <a:spcPts val="800"/>
              </a:spcAft>
            </a:pPr>
            <a:r>
              <a:rPr lang="en-US" sz="1600" dirty="0"/>
              <a:t>http://www.aviation-safrety.net</a:t>
            </a:r>
          </a:p>
          <a:p>
            <a:pPr>
              <a:lnSpc>
                <a:spcPts val="1920"/>
              </a:lnSpc>
              <a:spcAft>
                <a:spcPts val="800"/>
              </a:spcAft>
            </a:pPr>
            <a:r>
              <a:rPr lang="en-US" sz="1600" dirty="0"/>
              <a:t>“Bureau of Aircraft Accidents Archives. Death Rate per Year.”</a:t>
            </a:r>
          </a:p>
          <a:p>
            <a:pPr>
              <a:lnSpc>
                <a:spcPts val="1920"/>
              </a:lnSpc>
              <a:spcAft>
                <a:spcPts val="800"/>
              </a:spcAft>
            </a:pPr>
            <a:r>
              <a:rPr lang="en-US" sz="1600" dirty="0"/>
              <a:t>http://www.baaa-acro.com</a:t>
            </a:r>
          </a:p>
          <a:p>
            <a:pPr>
              <a:lnSpc>
                <a:spcPts val="1920"/>
              </a:lnSpc>
              <a:spcAft>
                <a:spcPts val="800"/>
              </a:spcAft>
            </a:pPr>
            <a:r>
              <a:rPr lang="en-US" sz="1600" dirty="0"/>
              <a:t>“Aviation Safety Network. Airline Safety. </a:t>
            </a:r>
          </a:p>
          <a:p>
            <a:pPr>
              <a:lnSpc>
                <a:spcPts val="1920"/>
              </a:lnSpc>
              <a:spcAft>
                <a:spcPts val="800"/>
              </a:spcAft>
            </a:pPr>
            <a:r>
              <a:rPr lang="en-US" sz="1600" dirty="0"/>
              <a:t>https://www.github.com/fivethirtyeight/data/tree/master/airline-safety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925F7-1845-4667-94A8-BD1CCA844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929" y="17635078"/>
            <a:ext cx="960333" cy="975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541E97-4A91-4CD4-A07C-BE7B1377CAEA}"/>
              </a:ext>
            </a:extLst>
          </p:cNvPr>
          <p:cNvSpPr txBox="1"/>
          <p:nvPr/>
        </p:nvSpPr>
        <p:spPr>
          <a:xfrm>
            <a:off x="8792271" y="18845860"/>
            <a:ext cx="20120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Bellevue </a:t>
            </a:r>
          </a:p>
          <a:p>
            <a:r>
              <a:rPr lang="en-US" sz="2800" dirty="0">
                <a:solidFill>
                  <a:schemeClr val="bg1"/>
                </a:solidFill>
                <a:latin typeface="Bauhaus 93" panose="04030905020B02020C02" pitchFamily="82" charset="0"/>
              </a:rPr>
              <a:t>	          Air</a:t>
            </a:r>
            <a:endParaRPr lang="en-US" sz="4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BC057973-80D6-4728-B3C4-C8785513A97D}"/>
              </a:ext>
            </a:extLst>
          </p:cNvPr>
          <p:cNvSpPr/>
          <p:nvPr/>
        </p:nvSpPr>
        <p:spPr>
          <a:xfrm>
            <a:off x="264696" y="271848"/>
            <a:ext cx="11405936" cy="27894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26083B-1B53-4B63-B808-F591FF983F2F}"/>
              </a:ext>
            </a:extLst>
          </p:cNvPr>
          <p:cNvSpPr/>
          <p:nvPr/>
        </p:nvSpPr>
        <p:spPr>
          <a:xfrm>
            <a:off x="1082846" y="686712"/>
            <a:ext cx="9721513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rgbClr val="7030A0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rgbClr val="7030A0"/>
                  </a:outerShdw>
                </a:effectLst>
              </a:rPr>
              <a:t>AMONG THE AIRLINES, BELLEVUE AIR IS </a:t>
            </a:r>
            <a:r>
              <a:rPr lang="en-US" sz="4000" b="1" dirty="0">
                <a:ln w="6600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tl" rotWithShape="0">
                    <a:srgbClr val="7030A0"/>
                  </a:outerShdw>
                </a:effectLst>
              </a:rPr>
              <a:t>BEST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C78515-0BE3-4A2B-A89A-A889A5EB0E44}"/>
              </a:ext>
            </a:extLst>
          </p:cNvPr>
          <p:cNvSpPr/>
          <p:nvPr/>
        </p:nvSpPr>
        <p:spPr>
          <a:xfrm>
            <a:off x="4746862" y="1242883"/>
            <a:ext cx="23477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AIRLINE TRAVEL IS SAFEST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5F1509-925F-4CD6-BBFE-2525E69A8D28}"/>
              </a:ext>
            </a:extLst>
          </p:cNvPr>
          <p:cNvCxnSpPr/>
          <p:nvPr/>
        </p:nvCxnSpPr>
        <p:spPr>
          <a:xfrm>
            <a:off x="1257300" y="1424718"/>
            <a:ext cx="338328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B0BBBC-3960-4191-9CA4-44DB046C115E}"/>
              </a:ext>
            </a:extLst>
          </p:cNvPr>
          <p:cNvCxnSpPr/>
          <p:nvPr/>
        </p:nvCxnSpPr>
        <p:spPr>
          <a:xfrm>
            <a:off x="7173941" y="1426464"/>
            <a:ext cx="3381040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4731F-599E-40F2-9451-92C039E43599}"/>
              </a:ext>
            </a:extLst>
          </p:cNvPr>
          <p:cNvSpPr/>
          <p:nvPr/>
        </p:nvSpPr>
        <p:spPr>
          <a:xfrm>
            <a:off x="264696" y="8903367"/>
            <a:ext cx="11405936" cy="8039698"/>
          </a:xfrm>
          <a:prstGeom prst="rect">
            <a:avLst/>
          </a:prstGeom>
          <a:solidFill>
            <a:srgbClr val="9A5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160136-628E-4568-B095-C5E36DD83FE3}"/>
              </a:ext>
            </a:extLst>
          </p:cNvPr>
          <p:cNvSpPr/>
          <p:nvPr/>
        </p:nvSpPr>
        <p:spPr>
          <a:xfrm>
            <a:off x="553453" y="9288378"/>
            <a:ext cx="5215692" cy="3200400"/>
          </a:xfrm>
          <a:prstGeom prst="roundRect">
            <a:avLst/>
          </a:prstGeom>
          <a:solidFill>
            <a:srgbClr val="7E3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8DC81F-647C-4F6B-B3C4-A66EACCB231D}"/>
              </a:ext>
            </a:extLst>
          </p:cNvPr>
          <p:cNvSpPr/>
          <p:nvPr/>
        </p:nvSpPr>
        <p:spPr>
          <a:xfrm>
            <a:off x="6118055" y="9288379"/>
            <a:ext cx="5215691" cy="3200401"/>
          </a:xfrm>
          <a:prstGeom prst="roundRect">
            <a:avLst/>
          </a:prstGeom>
          <a:solidFill>
            <a:srgbClr val="7E3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499956-FA0B-412F-8D30-2D3588274AAE}"/>
              </a:ext>
            </a:extLst>
          </p:cNvPr>
          <p:cNvSpPr/>
          <p:nvPr/>
        </p:nvSpPr>
        <p:spPr>
          <a:xfrm>
            <a:off x="553453" y="13306922"/>
            <a:ext cx="5215692" cy="3200400"/>
          </a:xfrm>
          <a:prstGeom prst="roundRect">
            <a:avLst/>
          </a:prstGeom>
          <a:solidFill>
            <a:srgbClr val="7E3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A39A2F-44C9-4AD9-9C47-2516FE549878}"/>
              </a:ext>
            </a:extLst>
          </p:cNvPr>
          <p:cNvSpPr/>
          <p:nvPr/>
        </p:nvSpPr>
        <p:spPr>
          <a:xfrm>
            <a:off x="6118056" y="13306921"/>
            <a:ext cx="5215690" cy="3200400"/>
          </a:xfrm>
          <a:prstGeom prst="roundRect">
            <a:avLst/>
          </a:prstGeom>
          <a:solidFill>
            <a:srgbClr val="7E3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Smiling face outline with solid fill">
            <a:extLst>
              <a:ext uri="{FF2B5EF4-FFF2-40B4-BE49-F238E27FC236}">
                <a16:creationId xmlns:a16="http://schemas.microsoft.com/office/drawing/2014/main" id="{A3912F8F-2B67-4ED0-B693-D45D54160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7300" y="9801297"/>
            <a:ext cx="1925054" cy="1925054"/>
          </a:xfrm>
          <a:prstGeom prst="rect">
            <a:avLst/>
          </a:prstGeom>
        </p:spPr>
      </p:pic>
      <p:pic>
        <p:nvPicPr>
          <p:cNvPr id="32" name="Graphic 31" descr="Family with two children outline">
            <a:extLst>
              <a:ext uri="{FF2B5EF4-FFF2-40B4-BE49-F238E27FC236}">
                <a16:creationId xmlns:a16="http://schemas.microsoft.com/office/drawing/2014/main" id="{ADBCFD6A-11FD-4A1C-8FEF-CCE44144C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1934" y="14054683"/>
            <a:ext cx="1704875" cy="17048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25E084A-053D-4E67-A037-2F827B2BE895}"/>
              </a:ext>
            </a:extLst>
          </p:cNvPr>
          <p:cNvSpPr/>
          <p:nvPr/>
        </p:nvSpPr>
        <p:spPr>
          <a:xfrm>
            <a:off x="0" y="0"/>
            <a:ext cx="11887200" cy="2011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2043F6-07A4-42BD-8395-ED680EC30D4F}"/>
              </a:ext>
            </a:extLst>
          </p:cNvPr>
          <p:cNvSpPr txBox="1"/>
          <p:nvPr/>
        </p:nvSpPr>
        <p:spPr>
          <a:xfrm>
            <a:off x="2959769" y="9800173"/>
            <a:ext cx="25025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We strive for </a:t>
            </a:r>
            <a:r>
              <a:rPr lang="en-US" sz="3200" b="1" u="sng" dirty="0">
                <a:solidFill>
                  <a:schemeClr val="bg1"/>
                </a:solidFill>
              </a:rPr>
              <a:t>100% </a:t>
            </a:r>
            <a:r>
              <a:rPr lang="en-US" sz="3200" dirty="0">
                <a:solidFill>
                  <a:schemeClr val="bg1"/>
                </a:solidFill>
              </a:rPr>
              <a:t>customer satisfaction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1F9EEA-0DA2-402D-9FF0-C50E7F92FFB7}"/>
              </a:ext>
            </a:extLst>
          </p:cNvPr>
          <p:cNvSpPr txBox="1"/>
          <p:nvPr/>
        </p:nvSpPr>
        <p:spPr>
          <a:xfrm>
            <a:off x="6578877" y="13876068"/>
            <a:ext cx="2668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The safety of you and your family is </a:t>
            </a:r>
          </a:p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PRIORITY # 1</a:t>
            </a:r>
            <a:endParaRPr lang="en-US" sz="2400" b="1" u="sng" dirty="0">
              <a:solidFill>
                <a:schemeClr val="bg1"/>
              </a:solidFill>
            </a:endParaRPr>
          </a:p>
        </p:txBody>
      </p:sp>
      <p:pic>
        <p:nvPicPr>
          <p:cNvPr id="39" name="Picture 38" descr="Chart, line chart&#10;&#10;Description automatically generated">
            <a:extLst>
              <a:ext uri="{FF2B5EF4-FFF2-40B4-BE49-F238E27FC236}">
                <a16:creationId xmlns:a16="http://schemas.microsoft.com/office/drawing/2014/main" id="{BF738A72-3683-4240-B201-9313935863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6" y="1906393"/>
            <a:ext cx="3383280" cy="2706624"/>
          </a:xfrm>
          <a:prstGeom prst="rect">
            <a:avLst/>
          </a:prstGeom>
          <a:ln w="25400" cap="rnd">
            <a:noFill/>
          </a:ln>
          <a:effectLst>
            <a:softEdge rad="0"/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1B2342E-DED8-4B8F-95EA-3E61D1DD5499}"/>
              </a:ext>
            </a:extLst>
          </p:cNvPr>
          <p:cNvSpPr txBox="1"/>
          <p:nvPr/>
        </p:nvSpPr>
        <p:spPr>
          <a:xfrm>
            <a:off x="3694477" y="2014568"/>
            <a:ext cx="234775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E37B3"/>
                </a:solidFill>
              </a:rPr>
              <a:t>77% DECREASE </a:t>
            </a:r>
          </a:p>
          <a:p>
            <a:pPr algn="ctr"/>
            <a:r>
              <a:rPr lang="en-US" sz="2400" b="1" dirty="0"/>
              <a:t>IN </a:t>
            </a:r>
          </a:p>
          <a:p>
            <a:pPr algn="ctr"/>
            <a:r>
              <a:rPr lang="en-US" sz="2400" b="1" dirty="0"/>
              <a:t>INCIDENTS SINCE 1997</a:t>
            </a:r>
            <a:endParaRPr lang="en-US" sz="3200" b="1" dirty="0"/>
          </a:p>
        </p:txBody>
      </p:sp>
      <p:pic>
        <p:nvPicPr>
          <p:cNvPr id="45" name="Picture 44" descr="Chart, line chart&#10;&#10;Description automatically generated">
            <a:extLst>
              <a:ext uri="{FF2B5EF4-FFF2-40B4-BE49-F238E27FC236}">
                <a16:creationId xmlns:a16="http://schemas.microsoft.com/office/drawing/2014/main" id="{DAEE1AB5-4351-4057-A747-397C6D23B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47" y="1876972"/>
            <a:ext cx="3383281" cy="27066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2A874F3-C9B9-49B1-B11C-B0E121CF0042}"/>
              </a:ext>
            </a:extLst>
          </p:cNvPr>
          <p:cNvSpPr txBox="1"/>
          <p:nvPr/>
        </p:nvSpPr>
        <p:spPr>
          <a:xfrm>
            <a:off x="9459228" y="2070896"/>
            <a:ext cx="234775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ADDITIONAL</a:t>
            </a:r>
          </a:p>
          <a:p>
            <a:pPr algn="ctr"/>
            <a:r>
              <a:rPr lang="en-US" sz="4000" b="1" dirty="0">
                <a:solidFill>
                  <a:srgbClr val="7E37B3"/>
                </a:solidFill>
              </a:rPr>
              <a:t>22% DECREASE</a:t>
            </a:r>
          </a:p>
          <a:p>
            <a:pPr algn="ctr"/>
            <a:r>
              <a:rPr lang="en-US" sz="2400" b="1" dirty="0"/>
              <a:t>IN THE NEXT 3-5 YEARS </a:t>
            </a:r>
          </a:p>
        </p:txBody>
      </p:sp>
      <p:pic>
        <p:nvPicPr>
          <p:cNvPr id="48" name="Picture 47" descr="Chart, bar chart&#10;&#10;Description automatically generated">
            <a:extLst>
              <a:ext uri="{FF2B5EF4-FFF2-40B4-BE49-F238E27FC236}">
                <a16:creationId xmlns:a16="http://schemas.microsoft.com/office/drawing/2014/main" id="{152EDF8D-C1D6-43CF-983B-3D72C6A73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97" y="5570241"/>
            <a:ext cx="3383280" cy="270662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D07F55F-457D-4844-A486-10FBD97FBBA5}"/>
              </a:ext>
            </a:extLst>
          </p:cNvPr>
          <p:cNvSpPr txBox="1"/>
          <p:nvPr/>
        </p:nvSpPr>
        <p:spPr>
          <a:xfrm>
            <a:off x="264696" y="5094691"/>
            <a:ext cx="2612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7E37B3"/>
                </a:solidFill>
              </a:rPr>
              <a:t>10</a:t>
            </a:r>
          </a:p>
          <a:p>
            <a:pPr algn="ctr"/>
            <a:r>
              <a:rPr lang="en-US" sz="2400" b="1" dirty="0"/>
              <a:t>NUMBER OF AIRLINES CONTRIBUTING TO</a:t>
            </a:r>
            <a:r>
              <a:rPr lang="en-US" sz="2400" b="1" dirty="0">
                <a:solidFill>
                  <a:srgbClr val="7E37B3"/>
                </a:solidFill>
              </a:rPr>
              <a:t> 57% </a:t>
            </a:r>
            <a:r>
              <a:rPr lang="en-US" sz="2400" b="1" dirty="0"/>
              <a:t>OF ALL FATAL ACCIDENT </a:t>
            </a:r>
            <a:endParaRPr lang="en-US" sz="4000" b="1" dirty="0"/>
          </a:p>
        </p:txBody>
      </p:sp>
      <p:pic>
        <p:nvPicPr>
          <p:cNvPr id="51" name="Graphic 50" descr="Thumbs up sign outline">
            <a:extLst>
              <a:ext uri="{FF2B5EF4-FFF2-40B4-BE49-F238E27FC236}">
                <a16:creationId xmlns:a16="http://schemas.microsoft.com/office/drawing/2014/main" id="{6CBAF584-96DF-47B3-92C1-0E2FC20AE0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9228" y="5795634"/>
            <a:ext cx="2105967" cy="210596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A010E27-543E-439C-8F85-3CD52BDCCB66}"/>
              </a:ext>
            </a:extLst>
          </p:cNvPr>
          <p:cNvSpPr txBox="1"/>
          <p:nvPr/>
        </p:nvSpPr>
        <p:spPr>
          <a:xfrm>
            <a:off x="6936475" y="5584667"/>
            <a:ext cx="2612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BELLEVUE AIR IS </a:t>
            </a:r>
            <a:r>
              <a:rPr lang="en-US" sz="9600" b="1" dirty="0">
                <a:solidFill>
                  <a:srgbClr val="7E37B3"/>
                </a:solidFill>
              </a:rPr>
              <a:t>NOT </a:t>
            </a:r>
            <a:r>
              <a:rPr lang="en-US" sz="2400" b="1" dirty="0"/>
              <a:t>ONE OF THEM</a:t>
            </a:r>
            <a:endParaRPr lang="en-US" sz="9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50FE4-64F1-4A59-9C16-26F0B92D87B9}"/>
              </a:ext>
            </a:extLst>
          </p:cNvPr>
          <p:cNvSpPr txBox="1"/>
          <p:nvPr/>
        </p:nvSpPr>
        <p:spPr>
          <a:xfrm>
            <a:off x="6424862" y="9795785"/>
            <a:ext cx="25025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Improving our fleet to meet your needs</a:t>
            </a:r>
          </a:p>
        </p:txBody>
      </p:sp>
      <p:pic>
        <p:nvPicPr>
          <p:cNvPr id="55" name="Graphic 54" descr="Airplane outline">
            <a:extLst>
              <a:ext uri="{FF2B5EF4-FFF2-40B4-BE49-F238E27FC236}">
                <a16:creationId xmlns:a16="http://schemas.microsoft.com/office/drawing/2014/main" id="{FAA9A4F6-B5C4-446E-944C-28339AE12E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50756" y="9964232"/>
            <a:ext cx="1930566" cy="1930566"/>
          </a:xfrm>
          <a:prstGeom prst="rect">
            <a:avLst/>
          </a:prstGeom>
        </p:spPr>
      </p:pic>
      <p:pic>
        <p:nvPicPr>
          <p:cNvPr id="57" name="Graphic 56" descr="Pilot female outline">
            <a:extLst>
              <a:ext uri="{FF2B5EF4-FFF2-40B4-BE49-F238E27FC236}">
                <a16:creationId xmlns:a16="http://schemas.microsoft.com/office/drawing/2014/main" id="{4038A2E3-BFC1-4334-BE32-F6C06469F3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94477" y="13876068"/>
            <a:ext cx="1915411" cy="191541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3C4D903-DA46-4F43-9CD3-90415D87343D}"/>
              </a:ext>
            </a:extLst>
          </p:cNvPr>
          <p:cNvSpPr txBox="1"/>
          <p:nvPr/>
        </p:nvSpPr>
        <p:spPr>
          <a:xfrm>
            <a:off x="961497" y="13802721"/>
            <a:ext cx="25025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Our well-trained pilots and crew are here to serve </a:t>
            </a:r>
            <a:r>
              <a:rPr lang="en-US" sz="3200" b="1" dirty="0">
                <a:solidFill>
                  <a:schemeClr val="bg1"/>
                </a:solidFill>
              </a:rPr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15980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151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Rybinski</dc:creator>
  <cp:lastModifiedBy>Adrian Rybinski</cp:lastModifiedBy>
  <cp:revision>3</cp:revision>
  <cp:lastPrinted>2022-03-04T16:56:57Z</cp:lastPrinted>
  <dcterms:created xsi:type="dcterms:W3CDTF">2022-03-04T15:52:02Z</dcterms:created>
  <dcterms:modified xsi:type="dcterms:W3CDTF">2022-03-04T18:31:04Z</dcterms:modified>
</cp:coreProperties>
</file>