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ubik Light"/>
      <p:regular r:id="rId21"/>
      <p:bold r:id="rId22"/>
      <p:italic r:id="rId23"/>
      <p:boldItalic r:id="rId24"/>
    </p:embeddedFont>
    <p:embeddedFont>
      <p:font typeface="Rubik"/>
      <p:regular r:id="rId25"/>
      <p:bold r:id="rId26"/>
      <p:italic r:id="rId27"/>
      <p:boldItalic r:id="rId28"/>
    </p:embeddedFont>
    <p:embeddedFont>
      <p:font typeface="Rubik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ubikLight-bold.fntdata"/><Relationship Id="rId21" Type="http://schemas.openxmlformats.org/officeDocument/2006/relationships/font" Target="fonts/RubikLight-regular.fntdata"/><Relationship Id="rId24" Type="http://schemas.openxmlformats.org/officeDocument/2006/relationships/font" Target="fonts/RubikLight-boldItalic.fntdata"/><Relationship Id="rId23" Type="http://schemas.openxmlformats.org/officeDocument/2006/relationships/font" Target="fonts/Rubik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ubik-bold.fntdata"/><Relationship Id="rId25" Type="http://schemas.openxmlformats.org/officeDocument/2006/relationships/font" Target="fonts/Rubik-regular.fntdata"/><Relationship Id="rId28" Type="http://schemas.openxmlformats.org/officeDocument/2006/relationships/font" Target="fonts/Rubik-boldItalic.fntdata"/><Relationship Id="rId27" Type="http://schemas.openxmlformats.org/officeDocument/2006/relationships/font" Target="fonts/Rubik-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ubik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SemiBold-italic.fntdata"/><Relationship Id="rId30" Type="http://schemas.openxmlformats.org/officeDocument/2006/relationships/font" Target="fonts/RubikSemiBol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ubikSemi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61d64dfd1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c61d64dfd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cf7085756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6cf708575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cf708575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6cf708575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cf7085756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cf7085756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cf7085756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6cf708575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61d64dfd1_1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c61d64dfd1_1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1d64dfd1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61d64dfd1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61d64dfd1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61d64dfd1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c91320ad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6c91320ad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c91320ad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6c91320ad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c91320ad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c91320ad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c91320ad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6c91320ad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cf708575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6cf708575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cf708575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6cf708575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 name="Google Shape;5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6" name="Google Shape;6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hyperlink" Target="https://github.com/arycry/BIAnalyst_BankMuamalat" TargetMode="External"/><Relationship Id="rId6" Type="http://schemas.openxmlformats.org/officeDocument/2006/relationships/hyperlink" Target="https://console.cloud.google.com/bigquery?sq=185492536548:36a3d241f64a44e49988f937fb386d37" TargetMode="External"/><Relationship Id="rId7" Type="http://schemas.openxmlformats.org/officeDocument/2006/relationships/hyperlink" Target="https://lookerstudio.google.com/reporting/f2514f12-6380-4b67-8454-903fbe602cd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94" name="Shape 94"/>
        <p:cNvGrpSpPr/>
        <p:nvPr/>
      </p:nvGrpSpPr>
      <p:grpSpPr>
        <a:xfrm>
          <a:off x="0" y="0"/>
          <a:ext cx="0" cy="0"/>
          <a:chOff x="0" y="0"/>
          <a:chExt cx="0" cy="0"/>
        </a:xfrm>
      </p:grpSpPr>
      <p:pic>
        <p:nvPicPr>
          <p:cNvPr id="95" name="Google Shape;95;p2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6" name="Google Shape;96;p24"/>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97" name="Google Shape;97;p24"/>
          <p:cNvSpPr txBox="1"/>
          <p:nvPr/>
        </p:nvSpPr>
        <p:spPr>
          <a:xfrm>
            <a:off x="517900" y="1596200"/>
            <a:ext cx="4392000" cy="877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0" lang="id" sz="4500" u="none" cap="none" strike="noStrike">
                <a:solidFill>
                  <a:schemeClr val="lt1"/>
                </a:solidFill>
                <a:latin typeface="Rubik"/>
                <a:ea typeface="Rubik"/>
                <a:cs typeface="Rubik"/>
                <a:sym typeface="Rubik"/>
              </a:rPr>
              <a:t>Final Project</a:t>
            </a:r>
            <a:endParaRPr b="0" i="0" sz="2000" u="none" cap="none" strike="noStrike">
              <a:solidFill>
                <a:schemeClr val="lt1"/>
              </a:solidFill>
              <a:latin typeface="Rubik"/>
              <a:ea typeface="Rubik"/>
              <a:cs typeface="Rubik"/>
              <a:sym typeface="Rubik"/>
            </a:endParaRPr>
          </a:p>
        </p:txBody>
      </p:sp>
      <p:sp>
        <p:nvSpPr>
          <p:cNvPr id="98" name="Google Shape;98;p24"/>
          <p:cNvSpPr txBox="1"/>
          <p:nvPr/>
        </p:nvSpPr>
        <p:spPr>
          <a:xfrm>
            <a:off x="517900" y="2520700"/>
            <a:ext cx="4392000" cy="14775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d" sz="2800"/>
              <a:t>BANK MUAMALAT</a:t>
            </a:r>
            <a:r>
              <a:rPr b="0" i="0" lang="id" sz="2800" u="none" cap="none" strike="noStrike">
                <a:solidFill>
                  <a:srgbClr val="000000"/>
                </a:solidFill>
                <a:latin typeface="Arial"/>
                <a:ea typeface="Arial"/>
                <a:cs typeface="Arial"/>
                <a:sym typeface="Arial"/>
              </a:rPr>
              <a:t> </a:t>
            </a:r>
            <a:r>
              <a:rPr lang="id" sz="2800"/>
              <a:t>BI Analyst</a:t>
            </a:r>
            <a:r>
              <a:rPr b="0" i="0" lang="id" sz="2800" u="none" cap="none" strike="noStrike">
                <a:solidFill>
                  <a:srgbClr val="000000"/>
                </a:solidFill>
                <a:latin typeface="Arial"/>
                <a:ea typeface="Arial"/>
                <a:cs typeface="Arial"/>
                <a:sym typeface="Arial"/>
              </a:rPr>
              <a:t> Project Based Internship Program</a:t>
            </a:r>
            <a:endParaRPr/>
          </a:p>
        </p:txBody>
      </p:sp>
      <p:sp>
        <p:nvSpPr>
          <p:cNvPr id="99" name="Google Shape;99;p24"/>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d"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101" name="Google Shape;101;p24"/>
          <p:cNvSpPr txBox="1"/>
          <p:nvPr/>
        </p:nvSpPr>
        <p:spPr>
          <a:xfrm>
            <a:off x="517900" y="3938532"/>
            <a:ext cx="4392000" cy="800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id"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b="0" i="0" lang="id" sz="2000" u="none" cap="none" strike="noStrike">
                <a:solidFill>
                  <a:schemeClr val="lt1"/>
                </a:solidFill>
                <a:latin typeface="Rubik Light"/>
                <a:ea typeface="Rubik Light"/>
                <a:cs typeface="Rubik Light"/>
                <a:sym typeface="Rubik Light"/>
              </a:rPr>
              <a:t>Dita Ary Crystian</a:t>
            </a:r>
            <a:endParaRPr b="0" i="0" sz="2000" u="none" cap="none" strike="noStrike">
              <a:solidFill>
                <a:schemeClr val="lt1"/>
              </a:solidFill>
              <a:latin typeface="Rubik Light"/>
              <a:ea typeface="Rubik Light"/>
              <a:cs typeface="Rubik Light"/>
              <a:sym typeface="Rubik Light"/>
            </a:endParaRPr>
          </a:p>
        </p:txBody>
      </p:sp>
      <p:pic>
        <p:nvPicPr>
          <p:cNvPr id="102" name="Google Shape;102;p24"/>
          <p:cNvPicPr preferRelativeResize="0"/>
          <p:nvPr/>
        </p:nvPicPr>
        <p:blipFill>
          <a:blip r:embed="rId5">
            <a:alphaModFix/>
          </a:blip>
          <a:stretch>
            <a:fillRect/>
          </a:stretch>
        </p:blipFill>
        <p:spPr>
          <a:xfrm>
            <a:off x="2385600" y="19249"/>
            <a:ext cx="1168717" cy="877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3"/>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76" name="Google Shape;176;p33"/>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4</a:t>
            </a:r>
            <a:endParaRPr b="1" i="0" sz="5000" u="none" cap="none" strike="noStrike">
              <a:solidFill>
                <a:srgbClr val="000000"/>
              </a:solidFill>
              <a:latin typeface="Rubik"/>
              <a:ea typeface="Rubik"/>
              <a:cs typeface="Rubik"/>
              <a:sym typeface="Rubik"/>
            </a:endParaRPr>
          </a:p>
        </p:txBody>
      </p:sp>
      <p:pic>
        <p:nvPicPr>
          <p:cNvPr id="177" name="Google Shape;177;p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8" name="Google Shape;178;p33"/>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179" name="Google Shape;179;p33"/>
          <p:cNvSpPr txBox="1"/>
          <p:nvPr/>
        </p:nvSpPr>
        <p:spPr>
          <a:xfrm>
            <a:off x="393900" y="1158950"/>
            <a:ext cx="81840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800">
                <a:solidFill>
                  <a:schemeClr val="dk1"/>
                </a:solidFill>
              </a:rPr>
              <a:t>Dari hasil tabel yang dibuat pada soal nomor 3, simpanlah hasilnya dalam bentuk CSV. Dengan menggunakan Looker Studio, buatlah visualisasi yang menampilkan data penjualan tersebut. Visualisasi tersebut harus berisi minimal :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 keseluruhan sales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 keseluruhan sales berdasarkan kategori produk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 keseluruhan qty berdasarkan kategori produk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 sales berdasarkan kota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 qty berdasarkan kota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Top 5 kategori produk yang paling tinggi salesnya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Top 5 kategori produk yang paling tinggi qtynya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85" name="Google Shape;185;p34"/>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4</a:t>
            </a:r>
            <a:endParaRPr b="1" i="0" sz="5000" u="none" cap="none" strike="noStrike">
              <a:solidFill>
                <a:srgbClr val="000000"/>
              </a:solidFill>
              <a:latin typeface="Rubik"/>
              <a:ea typeface="Rubik"/>
              <a:cs typeface="Rubik"/>
              <a:sym typeface="Rubik"/>
            </a:endParaRPr>
          </a:p>
        </p:txBody>
      </p:sp>
      <p:pic>
        <p:nvPicPr>
          <p:cNvPr id="186" name="Google Shape;186;p3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87" name="Google Shape;187;p34"/>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pic>
        <p:nvPicPr>
          <p:cNvPr id="188" name="Google Shape;188;p34"/>
          <p:cNvPicPr preferRelativeResize="0"/>
          <p:nvPr/>
        </p:nvPicPr>
        <p:blipFill>
          <a:blip r:embed="rId5">
            <a:alphaModFix/>
          </a:blip>
          <a:stretch>
            <a:fillRect/>
          </a:stretch>
        </p:blipFill>
        <p:spPr>
          <a:xfrm>
            <a:off x="1092363" y="1158950"/>
            <a:ext cx="7139274" cy="303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5"/>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94" name="Google Shape;194;p35"/>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5</a:t>
            </a:r>
            <a:endParaRPr b="1" i="0" sz="5000" u="none" cap="none" strike="noStrike">
              <a:solidFill>
                <a:srgbClr val="000000"/>
              </a:solidFill>
              <a:latin typeface="Rubik"/>
              <a:ea typeface="Rubik"/>
              <a:cs typeface="Rubik"/>
              <a:sym typeface="Rubik"/>
            </a:endParaRPr>
          </a:p>
        </p:txBody>
      </p:sp>
      <p:pic>
        <p:nvPicPr>
          <p:cNvPr id="195" name="Google Shape;195;p3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96" name="Google Shape;196;p35"/>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197" name="Google Shape;197;p35"/>
          <p:cNvSpPr txBox="1"/>
          <p:nvPr/>
        </p:nvSpPr>
        <p:spPr>
          <a:xfrm>
            <a:off x="393900" y="1158950"/>
            <a:ext cx="81840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800">
                <a:solidFill>
                  <a:schemeClr val="dk1"/>
                </a:solidFill>
              </a:rPr>
              <a:t>Sebagai BI analyst PT Sejahtera Bersama, apa yang bisa anda usulkan untuk mempertahankan penjualan ataupun menaikkan penjualan dengan tabel transaksi detail yang sudah ada? </a:t>
            </a:r>
            <a:endParaRPr sz="1800"/>
          </a:p>
        </p:txBody>
      </p:sp>
      <p:sp>
        <p:nvSpPr>
          <p:cNvPr id="198" name="Google Shape;198;p35"/>
          <p:cNvSpPr txBox="1"/>
          <p:nvPr/>
        </p:nvSpPr>
        <p:spPr>
          <a:xfrm>
            <a:off x="480000" y="2262375"/>
            <a:ext cx="81840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800">
                <a:solidFill>
                  <a:schemeClr val="dk1"/>
                </a:solidFill>
              </a:rPr>
              <a:t>Jawab: </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Melakukan perluasan target pasar penjualan dikarenakan total penjualan yang tidak merata antar kota, yang didominasi oleh daerah yang minim penjualan sehingga diperlukan perluasan ke target pasar dengan penjualan yang minim.</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Melakukan bundling terhadap barang dengan penjualan yang tinggi dengan penjualan yang rendah supaya dapat mendongkrak penjualan barang dengan penjualan rendah.</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Melakukan diskon produk dengan order sedikit namun memiliki tingkat penjualan tinggi sehingga dapat mendongkrak </a:t>
            </a:r>
            <a:r>
              <a:rPr lang="id" sz="1800">
                <a:solidFill>
                  <a:schemeClr val="dk1"/>
                </a:solidFill>
              </a:rPr>
              <a:t>penjualan</a:t>
            </a:r>
            <a:r>
              <a:rPr lang="id" sz="1800">
                <a:solidFill>
                  <a:schemeClr val="dk1"/>
                </a:solidFill>
              </a:rPr>
              <a:t> barang tersebut.</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6"/>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204" name="Google Shape;204;p36"/>
          <p:cNvSpPr txBox="1"/>
          <p:nvPr/>
        </p:nvSpPr>
        <p:spPr>
          <a:xfrm>
            <a:off x="254400" y="204648"/>
            <a:ext cx="8463000" cy="7389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3600">
                <a:latin typeface="Rubik"/>
                <a:ea typeface="Rubik"/>
                <a:cs typeface="Rubik"/>
                <a:sym typeface="Rubik"/>
              </a:rPr>
              <a:t>Link GitHub</a:t>
            </a:r>
            <a:endParaRPr b="1" i="0" sz="3600" u="none" cap="none" strike="noStrike">
              <a:solidFill>
                <a:srgbClr val="000000"/>
              </a:solidFill>
              <a:latin typeface="Rubik"/>
              <a:ea typeface="Rubik"/>
              <a:cs typeface="Rubik"/>
              <a:sym typeface="Rubik"/>
            </a:endParaRPr>
          </a:p>
        </p:txBody>
      </p:sp>
      <p:pic>
        <p:nvPicPr>
          <p:cNvPr id="205" name="Google Shape;205;p3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6" name="Google Shape;206;p36"/>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207" name="Google Shape;207;p36"/>
          <p:cNvSpPr txBox="1"/>
          <p:nvPr/>
        </p:nvSpPr>
        <p:spPr>
          <a:xfrm>
            <a:off x="480000" y="943550"/>
            <a:ext cx="8184000" cy="738900"/>
          </a:xfrm>
          <a:prstGeom prst="rect">
            <a:avLst/>
          </a:prstGeom>
          <a:noFill/>
          <a:ln>
            <a:noFill/>
          </a:ln>
        </p:spPr>
        <p:txBody>
          <a:bodyPr anchorCtr="0" anchor="t" bIns="91425" lIns="91425" spcFirstLastPara="1" rIns="91425" wrap="square" tIns="91425">
            <a:spAutoFit/>
          </a:bodyPr>
          <a:lstStyle/>
          <a:p>
            <a:pPr indent="457200" lvl="0" marL="914400" rtl="0" algn="just">
              <a:spcBef>
                <a:spcPts val="0"/>
              </a:spcBef>
              <a:spcAft>
                <a:spcPts val="0"/>
              </a:spcAft>
              <a:buNone/>
            </a:pPr>
            <a:r>
              <a:rPr lang="id" sz="1800" u="sng">
                <a:solidFill>
                  <a:schemeClr val="hlink"/>
                </a:solidFill>
                <a:hlinkClick r:id="rId5"/>
              </a:rPr>
              <a:t>https://github.com/arycry/BIAnalyst_BankMuamalat</a:t>
            </a:r>
            <a:endParaRPr sz="1800">
              <a:solidFill>
                <a:schemeClr val="dk1"/>
              </a:solidFill>
            </a:endParaRPr>
          </a:p>
          <a:p>
            <a:pPr indent="457200" lvl="0" marL="914400" rtl="0" algn="just">
              <a:spcBef>
                <a:spcPts val="0"/>
              </a:spcBef>
              <a:spcAft>
                <a:spcPts val="0"/>
              </a:spcAft>
              <a:buNone/>
            </a:pPr>
            <a:r>
              <a:t/>
            </a:r>
            <a:endParaRPr sz="1800">
              <a:solidFill>
                <a:schemeClr val="dk1"/>
              </a:solidFill>
            </a:endParaRPr>
          </a:p>
        </p:txBody>
      </p:sp>
      <p:sp>
        <p:nvSpPr>
          <p:cNvPr id="208" name="Google Shape;208;p36"/>
          <p:cNvSpPr txBox="1"/>
          <p:nvPr/>
        </p:nvSpPr>
        <p:spPr>
          <a:xfrm>
            <a:off x="340500" y="3136148"/>
            <a:ext cx="8463000" cy="7389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3600">
                <a:latin typeface="Rubik"/>
                <a:ea typeface="Rubik"/>
                <a:cs typeface="Rubik"/>
                <a:sym typeface="Rubik"/>
              </a:rPr>
              <a:t>Link Looker</a:t>
            </a:r>
            <a:endParaRPr b="1" i="0" sz="3600" u="none" cap="none" strike="noStrike">
              <a:solidFill>
                <a:srgbClr val="000000"/>
              </a:solidFill>
              <a:latin typeface="Rubik"/>
              <a:ea typeface="Rubik"/>
              <a:cs typeface="Rubik"/>
              <a:sym typeface="Rubik"/>
            </a:endParaRPr>
          </a:p>
        </p:txBody>
      </p:sp>
      <p:sp>
        <p:nvSpPr>
          <p:cNvPr id="209" name="Google Shape;209;p36"/>
          <p:cNvSpPr txBox="1"/>
          <p:nvPr/>
        </p:nvSpPr>
        <p:spPr>
          <a:xfrm>
            <a:off x="619500" y="2324688"/>
            <a:ext cx="81840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800" u="sng">
                <a:solidFill>
                  <a:schemeClr val="hlink"/>
                </a:solidFill>
                <a:hlinkClick r:id="rId6"/>
              </a:rPr>
              <a:t>https://console.cloud.google.com/bigquery?sq=185492536548:36a3d241f64a44e49988f937fb386d37</a:t>
            </a:r>
            <a:endParaRPr sz="1800">
              <a:solidFill>
                <a:schemeClr val="dk1"/>
              </a:solidFill>
            </a:endParaRPr>
          </a:p>
          <a:p>
            <a:pPr indent="457200" lvl="0" marL="914400" rtl="0" algn="just">
              <a:spcBef>
                <a:spcPts val="0"/>
              </a:spcBef>
              <a:spcAft>
                <a:spcPts val="0"/>
              </a:spcAft>
              <a:buNone/>
            </a:pPr>
            <a:r>
              <a:t/>
            </a:r>
            <a:endParaRPr sz="1800">
              <a:solidFill>
                <a:schemeClr val="dk1"/>
              </a:solidFill>
            </a:endParaRPr>
          </a:p>
        </p:txBody>
      </p:sp>
      <p:sp>
        <p:nvSpPr>
          <p:cNvPr id="210" name="Google Shape;210;p36"/>
          <p:cNvSpPr txBox="1"/>
          <p:nvPr/>
        </p:nvSpPr>
        <p:spPr>
          <a:xfrm>
            <a:off x="340500" y="1539136"/>
            <a:ext cx="8463000" cy="7389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3600">
                <a:latin typeface="Rubik"/>
                <a:ea typeface="Rubik"/>
                <a:cs typeface="Rubik"/>
                <a:sym typeface="Rubik"/>
              </a:rPr>
              <a:t>Link Query</a:t>
            </a:r>
            <a:endParaRPr b="1" i="0" sz="3600" u="none" cap="none" strike="noStrike">
              <a:solidFill>
                <a:srgbClr val="000000"/>
              </a:solidFill>
              <a:latin typeface="Rubik"/>
              <a:ea typeface="Rubik"/>
              <a:cs typeface="Rubik"/>
              <a:sym typeface="Rubik"/>
            </a:endParaRPr>
          </a:p>
        </p:txBody>
      </p:sp>
      <p:sp>
        <p:nvSpPr>
          <p:cNvPr id="211" name="Google Shape;211;p36"/>
          <p:cNvSpPr txBox="1"/>
          <p:nvPr/>
        </p:nvSpPr>
        <p:spPr>
          <a:xfrm>
            <a:off x="619500" y="4044525"/>
            <a:ext cx="818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800" u="sng">
                <a:solidFill>
                  <a:schemeClr val="hlink"/>
                </a:solidFill>
                <a:hlinkClick r:id="rId7"/>
              </a:rPr>
              <a:t>https://lookerstudio.google.com/reporting/f2514f12-6380-4b67-8454-903fbe602cd0</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15"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10000"/>
          </a:blip>
          <a:srcRect b="0" l="0" r="0" t="0"/>
          <a:stretch/>
        </p:blipFill>
        <p:spPr>
          <a:xfrm>
            <a:off x="57400" y="0"/>
            <a:ext cx="9144001" cy="5143501"/>
          </a:xfrm>
          <a:prstGeom prst="rect">
            <a:avLst/>
          </a:prstGeom>
          <a:noFill/>
          <a:ln>
            <a:noFill/>
          </a:ln>
        </p:spPr>
      </p:pic>
      <p:pic>
        <p:nvPicPr>
          <p:cNvPr id="217" name="Google Shape;217;p37"/>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18" name="Google Shape;218;p37"/>
          <p:cNvSpPr txBox="1"/>
          <p:nvPr/>
        </p:nvSpPr>
        <p:spPr>
          <a:xfrm>
            <a:off x="2376000" y="1939850"/>
            <a:ext cx="4392000" cy="877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id"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219" name="Google Shape;219;p37"/>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d"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220" name="Google Shape;220;p37"/>
          <p:cNvPicPr preferRelativeResize="0"/>
          <p:nvPr/>
        </p:nvPicPr>
        <p:blipFill>
          <a:blip r:embed="rId5">
            <a:alphaModFix/>
          </a:blip>
          <a:stretch>
            <a:fillRect/>
          </a:stretch>
        </p:blipFill>
        <p:spPr>
          <a:xfrm>
            <a:off x="4791975" y="4133224"/>
            <a:ext cx="1168717" cy="87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5"/>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08" name="Google Shape;108;p25"/>
          <p:cNvSpPr txBox="1"/>
          <p:nvPr/>
        </p:nvSpPr>
        <p:spPr>
          <a:xfrm>
            <a:off x="340500" y="47231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id" sz="5000" u="none" cap="none" strike="noStrike">
                <a:solidFill>
                  <a:srgbClr val="000000"/>
                </a:solidFill>
                <a:latin typeface="Rubik"/>
                <a:ea typeface="Rubik"/>
                <a:cs typeface="Rubik"/>
                <a:sym typeface="Rubik"/>
              </a:rPr>
              <a:t>Business Understanding</a:t>
            </a:r>
            <a:endParaRPr b="1" i="0" sz="5000" u="none" cap="none" strike="noStrike">
              <a:solidFill>
                <a:srgbClr val="000000"/>
              </a:solidFill>
              <a:latin typeface="Rubik"/>
              <a:ea typeface="Rubik"/>
              <a:cs typeface="Rubik"/>
              <a:sym typeface="Rubik"/>
            </a:endParaRPr>
          </a:p>
        </p:txBody>
      </p:sp>
      <p:pic>
        <p:nvPicPr>
          <p:cNvPr id="109" name="Google Shape;109;p2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0" name="Google Shape;110;p25"/>
          <p:cNvSpPr txBox="1"/>
          <p:nvPr/>
        </p:nvSpPr>
        <p:spPr>
          <a:xfrm>
            <a:off x="383550" y="1838208"/>
            <a:ext cx="83769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id">
                <a:latin typeface="Rubik"/>
                <a:ea typeface="Rubik"/>
                <a:cs typeface="Rubik"/>
                <a:sym typeface="Rubik"/>
              </a:rPr>
              <a:t>Tujuan dari projek ini yaitu menganalisis karakteristik penjualan dari berbagai produk yang tersedia. Dalam projek ini akan dilakukan penggabungan beberapa tabel menjadi satu dengan google bigquery, kemudian divisualisasikan di google looker, kemudia dianalisis dan diserahkan ke pemangku kepentingan.</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6"/>
          <p:cNvPicPr preferRelativeResize="0"/>
          <p:nvPr/>
        </p:nvPicPr>
        <p:blipFill rotWithShape="1">
          <a:blip r:embed="rId3">
            <a:alphaModFix amt="5000"/>
          </a:blip>
          <a:srcRect b="0" l="0" r="0" t="0"/>
          <a:stretch/>
        </p:blipFill>
        <p:spPr>
          <a:xfrm>
            <a:off x="23029" y="0"/>
            <a:ext cx="9144001" cy="5143501"/>
          </a:xfrm>
          <a:prstGeom prst="rect">
            <a:avLst/>
          </a:prstGeom>
          <a:noFill/>
          <a:ln>
            <a:noFill/>
          </a:ln>
        </p:spPr>
      </p:pic>
      <p:sp>
        <p:nvSpPr>
          <p:cNvPr id="116" name="Google Shape;116;p26"/>
          <p:cNvSpPr txBox="1"/>
          <p:nvPr/>
        </p:nvSpPr>
        <p:spPr>
          <a:xfrm>
            <a:off x="254400" y="204648"/>
            <a:ext cx="8463000" cy="954300"/>
          </a:xfrm>
          <a:prstGeom prst="rect">
            <a:avLst/>
          </a:prstGeom>
          <a:noFill/>
          <a:ln>
            <a:noFill/>
          </a:ln>
          <a:effectLst>
            <a:outerShdw blurRad="57150" rotWithShape="0" algn="bl" dir="2820000" dist="19050">
              <a:srgbClr val="B7B7B7">
                <a:alpha val="85882"/>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id" sz="5000" u="none" cap="none" strike="noStrike">
                <a:solidFill>
                  <a:srgbClr val="000000"/>
                </a:solidFill>
                <a:latin typeface="Rubik"/>
                <a:ea typeface="Rubik"/>
                <a:cs typeface="Rubik"/>
                <a:sym typeface="Rubik"/>
              </a:rPr>
              <a:t>Tools</a:t>
            </a:r>
            <a:endParaRPr b="1" i="0" sz="5000" u="none" cap="none" strike="noStrike">
              <a:solidFill>
                <a:srgbClr val="000000"/>
              </a:solidFill>
              <a:latin typeface="Rubik"/>
              <a:ea typeface="Rubik"/>
              <a:cs typeface="Rubik"/>
              <a:sym typeface="Rubik"/>
            </a:endParaRPr>
          </a:p>
        </p:txBody>
      </p:sp>
      <p:pic>
        <p:nvPicPr>
          <p:cNvPr id="117" name="Google Shape;117;p2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pic>
        <p:nvPicPr>
          <p:cNvPr id="118" name="Google Shape;118;p26"/>
          <p:cNvPicPr preferRelativeResize="0"/>
          <p:nvPr/>
        </p:nvPicPr>
        <p:blipFill>
          <a:blip r:embed="rId5">
            <a:alphaModFix/>
          </a:blip>
          <a:stretch>
            <a:fillRect/>
          </a:stretch>
        </p:blipFill>
        <p:spPr>
          <a:xfrm>
            <a:off x="1853538" y="1657350"/>
            <a:ext cx="2428875" cy="1828800"/>
          </a:xfrm>
          <a:prstGeom prst="rect">
            <a:avLst/>
          </a:prstGeom>
          <a:noFill/>
          <a:ln>
            <a:noFill/>
          </a:ln>
        </p:spPr>
      </p:pic>
      <p:pic>
        <p:nvPicPr>
          <p:cNvPr id="119" name="Google Shape;119;p26"/>
          <p:cNvPicPr preferRelativeResize="0"/>
          <p:nvPr/>
        </p:nvPicPr>
        <p:blipFill>
          <a:blip r:embed="rId6">
            <a:alphaModFix/>
          </a:blip>
          <a:stretch>
            <a:fillRect/>
          </a:stretch>
        </p:blipFill>
        <p:spPr>
          <a:xfrm>
            <a:off x="4888713" y="1657350"/>
            <a:ext cx="2428875"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mt="5000"/>
          </a:blip>
          <a:srcRect b="0" l="0" r="0" t="0"/>
          <a:stretch/>
        </p:blipFill>
        <p:spPr>
          <a:xfrm>
            <a:off x="103404" y="0"/>
            <a:ext cx="9144001" cy="5143501"/>
          </a:xfrm>
          <a:prstGeom prst="rect">
            <a:avLst/>
          </a:prstGeom>
          <a:noFill/>
          <a:ln>
            <a:noFill/>
          </a:ln>
        </p:spPr>
      </p:pic>
      <p:sp>
        <p:nvSpPr>
          <p:cNvPr id="125" name="Google Shape;125;p27"/>
          <p:cNvSpPr txBox="1"/>
          <p:nvPr/>
        </p:nvSpPr>
        <p:spPr>
          <a:xfrm>
            <a:off x="340500" y="47231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Link Data</a:t>
            </a:r>
            <a:endParaRPr b="1" i="0" sz="5000" u="none" cap="none" strike="noStrike">
              <a:solidFill>
                <a:srgbClr val="000000"/>
              </a:solidFill>
              <a:latin typeface="Rubik"/>
              <a:ea typeface="Rubik"/>
              <a:cs typeface="Rubik"/>
              <a:sym typeface="Rubik"/>
            </a:endParaRPr>
          </a:p>
        </p:txBody>
      </p:sp>
      <p:pic>
        <p:nvPicPr>
          <p:cNvPr id="126" name="Google Shape;126;p2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7" name="Google Shape;127;p27"/>
          <p:cNvSpPr txBox="1"/>
          <p:nvPr/>
        </p:nvSpPr>
        <p:spPr>
          <a:xfrm>
            <a:off x="383550" y="1838208"/>
            <a:ext cx="8376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id">
                <a:latin typeface="Rubik"/>
                <a:ea typeface="Rubik"/>
                <a:cs typeface="Rubik"/>
                <a:sym typeface="Rubik"/>
              </a:rPr>
              <a:t>https://drive.google.com/file/d/1RwsBQ1FriNfz6qiq0V5nD7gF7jO81To3/view?usp=sharing</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8"/>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33" name="Google Shape;133;p28"/>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1</a:t>
            </a:r>
            <a:endParaRPr b="1" i="0" sz="5000" u="none" cap="none" strike="noStrike">
              <a:solidFill>
                <a:srgbClr val="000000"/>
              </a:solidFill>
              <a:latin typeface="Rubik"/>
              <a:ea typeface="Rubik"/>
              <a:cs typeface="Rubik"/>
              <a:sym typeface="Rubik"/>
            </a:endParaRPr>
          </a:p>
        </p:txBody>
      </p:sp>
      <p:pic>
        <p:nvPicPr>
          <p:cNvPr id="134" name="Google Shape;134;p2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5" name="Google Shape;135;p28"/>
          <p:cNvSpPr txBox="1"/>
          <p:nvPr/>
        </p:nvSpPr>
        <p:spPr>
          <a:xfrm>
            <a:off x="254400" y="1786800"/>
            <a:ext cx="8184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800"/>
              <a:t>Tentukan masing-masing primary key pada 4 dataset penjualan:</a:t>
            </a:r>
            <a:endParaRPr sz="1800"/>
          </a:p>
          <a:p>
            <a:pPr indent="-342900" lvl="0" marL="457200" rtl="0" algn="l">
              <a:spcBef>
                <a:spcPts val="0"/>
              </a:spcBef>
              <a:spcAft>
                <a:spcPts val="0"/>
              </a:spcAft>
              <a:buSzPts val="1800"/>
              <a:buAutoNum type="arabicPeriod"/>
            </a:pPr>
            <a:r>
              <a:rPr lang="id" sz="1800"/>
              <a:t>Primary key tabel Customer		: CustomerID</a:t>
            </a:r>
            <a:endParaRPr sz="1800"/>
          </a:p>
          <a:p>
            <a:pPr indent="-342900" lvl="0" marL="457200" rtl="0" algn="l">
              <a:spcBef>
                <a:spcPts val="0"/>
              </a:spcBef>
              <a:spcAft>
                <a:spcPts val="0"/>
              </a:spcAft>
              <a:buSzPts val="1800"/>
              <a:buAutoNum type="arabicPeriod"/>
            </a:pPr>
            <a:r>
              <a:rPr lang="id" sz="1800"/>
              <a:t>Primary key tabel Products			: ProdNumber</a:t>
            </a:r>
            <a:endParaRPr sz="1800"/>
          </a:p>
          <a:p>
            <a:pPr indent="-342900" lvl="0" marL="457200" rtl="0" algn="l">
              <a:spcBef>
                <a:spcPts val="0"/>
              </a:spcBef>
              <a:spcAft>
                <a:spcPts val="0"/>
              </a:spcAft>
              <a:buSzPts val="1800"/>
              <a:buAutoNum type="arabicPeriod"/>
            </a:pPr>
            <a:r>
              <a:rPr lang="id" sz="1800"/>
              <a:t>Primary key tabel Orders 			: OrderID</a:t>
            </a:r>
            <a:endParaRPr sz="1800"/>
          </a:p>
          <a:p>
            <a:pPr indent="-342900" lvl="0" marL="457200" rtl="0" algn="l">
              <a:spcBef>
                <a:spcPts val="0"/>
              </a:spcBef>
              <a:spcAft>
                <a:spcPts val="0"/>
              </a:spcAft>
              <a:buSzPts val="1800"/>
              <a:buAutoNum type="arabicPeriod"/>
            </a:pPr>
            <a:r>
              <a:rPr lang="id" sz="1800"/>
              <a:t>Primary key tabel ProductCategory 	: CategoryID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9"/>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41" name="Google Shape;141;p29"/>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2</a:t>
            </a:r>
            <a:endParaRPr b="1" i="0" sz="5000" u="none" cap="none" strike="noStrike">
              <a:solidFill>
                <a:srgbClr val="000000"/>
              </a:solidFill>
              <a:latin typeface="Rubik"/>
              <a:ea typeface="Rubik"/>
              <a:cs typeface="Rubik"/>
              <a:sym typeface="Rubik"/>
            </a:endParaRPr>
          </a:p>
        </p:txBody>
      </p:sp>
      <p:pic>
        <p:nvPicPr>
          <p:cNvPr id="142" name="Google Shape;142;p2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3" name="Google Shape;143;p29"/>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800">
                <a:solidFill>
                  <a:schemeClr val="dk1"/>
                </a:solidFill>
              </a:rPr>
              <a:t>Tentukan relationship dari ke-4 </a:t>
            </a:r>
            <a:r>
              <a:rPr lang="id" sz="1800">
                <a:solidFill>
                  <a:schemeClr val="dk1"/>
                </a:solidFill>
              </a:rPr>
              <a:t>tabel</a:t>
            </a:r>
            <a:r>
              <a:rPr lang="id" sz="1800">
                <a:solidFill>
                  <a:schemeClr val="dk1"/>
                </a:solidFill>
              </a:rPr>
              <a:t> tersebut</a:t>
            </a:r>
            <a:endParaRPr sz="1800"/>
          </a:p>
        </p:txBody>
      </p:sp>
      <p:pic>
        <p:nvPicPr>
          <p:cNvPr id="144" name="Google Shape;144;p29"/>
          <p:cNvPicPr preferRelativeResize="0"/>
          <p:nvPr/>
        </p:nvPicPr>
        <p:blipFill>
          <a:blip r:embed="rId5">
            <a:alphaModFix/>
          </a:blip>
          <a:stretch>
            <a:fillRect/>
          </a:stretch>
        </p:blipFill>
        <p:spPr>
          <a:xfrm>
            <a:off x="1490738" y="1620650"/>
            <a:ext cx="5990325" cy="314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0"/>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50" name="Google Shape;150;p30"/>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3</a:t>
            </a:r>
            <a:endParaRPr b="1" i="0" sz="5000" u="none" cap="none" strike="noStrike">
              <a:solidFill>
                <a:srgbClr val="000000"/>
              </a:solidFill>
              <a:latin typeface="Rubik"/>
              <a:ea typeface="Rubik"/>
              <a:cs typeface="Rubik"/>
              <a:sym typeface="Rubik"/>
            </a:endParaRPr>
          </a:p>
        </p:txBody>
      </p:sp>
      <p:pic>
        <p:nvPicPr>
          <p:cNvPr id="151" name="Google Shape;151;p3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2" name="Google Shape;152;p30"/>
          <p:cNvSpPr txBox="1"/>
          <p:nvPr/>
        </p:nvSpPr>
        <p:spPr>
          <a:xfrm>
            <a:off x="393900" y="1158950"/>
            <a:ext cx="81840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800">
                <a:solidFill>
                  <a:schemeClr val="dk1"/>
                </a:solidFill>
              </a:rPr>
              <a:t>Sebagai BI Analyst PT Sejahtera Bersama, kita akan membuat sebuah </a:t>
            </a:r>
            <a:r>
              <a:rPr lang="id" sz="1800">
                <a:solidFill>
                  <a:schemeClr val="dk1"/>
                </a:solidFill>
              </a:rPr>
              <a:t>tabel</a:t>
            </a:r>
            <a:r>
              <a:rPr lang="id" sz="1800">
                <a:solidFill>
                  <a:schemeClr val="dk1"/>
                </a:solidFill>
              </a:rPr>
              <a:t> master yang berisikan informasi :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CustomerEmail (cust_email)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CustomerCity (cust_city)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OrderDate (order_date)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OrderQty (order_qty)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ProductName (product_name)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ProductPrice (product_price)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ProductCategoryName (category_name) </a:t>
            </a:r>
            <a:endParaRPr sz="1800">
              <a:solidFill>
                <a:schemeClr val="dk1"/>
              </a:solidFill>
            </a:endParaRPr>
          </a:p>
          <a:p>
            <a:pPr indent="-342900" lvl="0" marL="457200" rtl="0" algn="just">
              <a:spcBef>
                <a:spcPts val="0"/>
              </a:spcBef>
              <a:spcAft>
                <a:spcPts val="0"/>
              </a:spcAft>
              <a:buClr>
                <a:schemeClr val="dk1"/>
              </a:buClr>
              <a:buSzPts val="1800"/>
              <a:buChar char="●"/>
            </a:pPr>
            <a:r>
              <a:rPr lang="id" sz="1800">
                <a:solidFill>
                  <a:schemeClr val="dk1"/>
                </a:solidFill>
              </a:rPr>
              <a:t>TotalSales (total_sales) </a:t>
            </a:r>
            <a:endParaRPr sz="1800">
              <a:solidFill>
                <a:schemeClr val="dk1"/>
              </a:solidFill>
            </a:endParaRPr>
          </a:p>
          <a:p>
            <a:pPr indent="0" lvl="0" marL="0" rtl="0" algn="just">
              <a:spcBef>
                <a:spcPts val="0"/>
              </a:spcBef>
              <a:spcAft>
                <a:spcPts val="0"/>
              </a:spcAft>
              <a:buNone/>
            </a:pPr>
            <a:r>
              <a:rPr lang="id" sz="1800">
                <a:solidFill>
                  <a:schemeClr val="dk1"/>
                </a:solidFill>
              </a:rPr>
              <a:t>Urutkan data tersebut berdasarkan tanggal transaksi yang paling awal sampai yang paling akhir.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1"/>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58" name="Google Shape;158;p31"/>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3</a:t>
            </a:r>
            <a:endParaRPr b="1" i="0" sz="5000" u="none" cap="none" strike="noStrike">
              <a:solidFill>
                <a:srgbClr val="000000"/>
              </a:solidFill>
              <a:latin typeface="Rubik"/>
              <a:ea typeface="Rubik"/>
              <a:cs typeface="Rubik"/>
              <a:sym typeface="Rubik"/>
            </a:endParaRPr>
          </a:p>
        </p:txBody>
      </p:sp>
      <p:pic>
        <p:nvPicPr>
          <p:cNvPr id="159" name="Google Shape;159;p3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0" name="Google Shape;160;p31"/>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pic>
        <p:nvPicPr>
          <p:cNvPr id="161" name="Google Shape;161;p31"/>
          <p:cNvPicPr preferRelativeResize="0"/>
          <p:nvPr/>
        </p:nvPicPr>
        <p:blipFill>
          <a:blip r:embed="rId5">
            <a:alphaModFix/>
          </a:blip>
          <a:stretch>
            <a:fillRect/>
          </a:stretch>
        </p:blipFill>
        <p:spPr>
          <a:xfrm>
            <a:off x="823913" y="1285875"/>
            <a:ext cx="7496175"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rotWithShape="1">
          <a:blip r:embed="rId3">
            <a:alphaModFix amt="5000"/>
          </a:blip>
          <a:srcRect b="0" l="0" r="0" t="0"/>
          <a:stretch/>
        </p:blipFill>
        <p:spPr>
          <a:xfrm>
            <a:off x="90004" y="0"/>
            <a:ext cx="9144001" cy="5143501"/>
          </a:xfrm>
          <a:prstGeom prst="rect">
            <a:avLst/>
          </a:prstGeom>
          <a:noFill/>
          <a:ln>
            <a:noFill/>
          </a:ln>
        </p:spPr>
      </p:pic>
      <p:sp>
        <p:nvSpPr>
          <p:cNvPr id="167" name="Google Shape;167;p32"/>
          <p:cNvSpPr txBox="1"/>
          <p:nvPr/>
        </p:nvSpPr>
        <p:spPr>
          <a:xfrm>
            <a:off x="254400" y="204648"/>
            <a:ext cx="8463000" cy="9543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id" sz="5000">
                <a:latin typeface="Rubik"/>
                <a:ea typeface="Rubik"/>
                <a:cs typeface="Rubik"/>
                <a:sym typeface="Rubik"/>
              </a:rPr>
              <a:t>Challenge 3</a:t>
            </a:r>
            <a:endParaRPr b="1" i="0" sz="5000" u="none" cap="none" strike="noStrike">
              <a:solidFill>
                <a:srgbClr val="000000"/>
              </a:solidFill>
              <a:latin typeface="Rubik"/>
              <a:ea typeface="Rubik"/>
              <a:cs typeface="Rubik"/>
              <a:sym typeface="Rubik"/>
            </a:endParaRPr>
          </a:p>
        </p:txBody>
      </p:sp>
      <p:pic>
        <p:nvPicPr>
          <p:cNvPr id="168" name="Google Shape;168;p3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9" name="Google Shape;169;p32"/>
          <p:cNvSpPr txBox="1"/>
          <p:nvPr/>
        </p:nvSpPr>
        <p:spPr>
          <a:xfrm>
            <a:off x="393900" y="1158950"/>
            <a:ext cx="818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pic>
        <p:nvPicPr>
          <p:cNvPr id="170" name="Google Shape;170;p32"/>
          <p:cNvPicPr preferRelativeResize="0"/>
          <p:nvPr/>
        </p:nvPicPr>
        <p:blipFill>
          <a:blip r:embed="rId5">
            <a:alphaModFix/>
          </a:blip>
          <a:stretch>
            <a:fillRect/>
          </a:stretch>
        </p:blipFill>
        <p:spPr>
          <a:xfrm>
            <a:off x="0" y="1422702"/>
            <a:ext cx="9144001" cy="3530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