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6" r:id="rId3"/>
    <p:sldId id="285" r:id="rId4"/>
    <p:sldId id="295" r:id="rId5"/>
    <p:sldId id="296" r:id="rId6"/>
    <p:sldId id="297" r:id="rId7"/>
    <p:sldId id="298" r:id="rId8"/>
    <p:sldId id="299" r:id="rId9"/>
    <p:sldId id="300" r:id="rId10"/>
    <p:sldId id="301" r:id="rId11"/>
    <p:sldId id="302" r:id="rId12"/>
    <p:sldId id="303" r:id="rId13"/>
    <p:sldId id="304" r:id="rId14"/>
    <p:sldId id="305" r:id="rId15"/>
    <p:sldId id="310" r:id="rId16"/>
    <p:sldId id="286" r:id="rId17"/>
    <p:sldId id="306" r:id="rId18"/>
    <p:sldId id="307" r:id="rId19"/>
    <p:sldId id="308" r:id="rId20"/>
    <p:sldId id="288" r:id="rId21"/>
    <p:sldId id="290" r:id="rId22"/>
    <p:sldId id="289" r:id="rId23"/>
    <p:sldId id="292" r:id="rId24"/>
    <p:sldId id="291" r:id="rId25"/>
    <p:sldId id="293" r:id="rId26"/>
    <p:sldId id="333" r:id="rId27"/>
    <p:sldId id="312" r:id="rId28"/>
    <p:sldId id="313" r:id="rId29"/>
    <p:sldId id="314" r:id="rId30"/>
    <p:sldId id="315" r:id="rId31"/>
    <p:sldId id="316" r:id="rId32"/>
    <p:sldId id="317" r:id="rId33"/>
    <p:sldId id="318" r:id="rId34"/>
    <p:sldId id="319" r:id="rId35"/>
    <p:sldId id="320" r:id="rId36"/>
    <p:sldId id="321" r:id="rId37"/>
    <p:sldId id="322" r:id="rId38"/>
    <p:sldId id="323" r:id="rId39"/>
    <p:sldId id="332" r:id="rId40"/>
    <p:sldId id="325" r:id="rId41"/>
    <p:sldId id="337" r:id="rId42"/>
    <p:sldId id="326" r:id="rId43"/>
    <p:sldId id="327" r:id="rId44"/>
    <p:sldId id="328" r:id="rId45"/>
    <p:sldId id="329" r:id="rId46"/>
    <p:sldId id="339" r:id="rId47"/>
    <p:sldId id="334" r:id="rId48"/>
    <p:sldId id="335" r:id="rId49"/>
    <p:sldId id="336"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78" d="100"/>
          <a:sy n="78" d="100"/>
        </p:scale>
        <p:origin x="46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6860032"/>
          </a:xfrm>
          <a:prstGeom prst="rect">
            <a:avLst/>
          </a:prstGeom>
        </p:spPr>
      </p:pic>
      <p:sp>
        <p:nvSpPr>
          <p:cNvPr id="3" name="Subtitle 2"/>
          <p:cNvSpPr>
            <a:spLocks noGrp="1"/>
          </p:cNvSpPr>
          <p:nvPr>
            <p:ph type="subTitle" idx="1" hasCustomPrompt="1"/>
          </p:nvPr>
        </p:nvSpPr>
        <p:spPr>
          <a:xfrm>
            <a:off x="4288666" y="5192925"/>
            <a:ext cx="3528810" cy="754910"/>
          </a:xfrm>
        </p:spPr>
        <p:txBody>
          <a:bodyPr/>
          <a:lstStyle>
            <a:lvl1pPr marL="0" indent="0" algn="ctr">
              <a:buNone/>
              <a:defRPr sz="2400">
                <a:latin typeface="Arcon"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Change Text</a:t>
            </a:r>
          </a:p>
        </p:txBody>
      </p:sp>
      <p:sp>
        <p:nvSpPr>
          <p:cNvPr id="7" name="Title 6"/>
          <p:cNvSpPr>
            <a:spLocks noGrp="1"/>
          </p:cNvSpPr>
          <p:nvPr>
            <p:ph type="title" hasCustomPrompt="1"/>
          </p:nvPr>
        </p:nvSpPr>
        <p:spPr>
          <a:xfrm>
            <a:off x="1506829" y="2206806"/>
            <a:ext cx="9208394" cy="2957622"/>
          </a:xfrm>
        </p:spPr>
        <p:txBody>
          <a:bodyPr/>
          <a:lstStyle>
            <a:lvl1pPr algn="ctr">
              <a:defRPr>
                <a:solidFill>
                  <a:schemeClr val="bg1"/>
                </a:solidFill>
                <a:latin typeface="Helvetica Compressed" pitchFamily="50" charset="0"/>
              </a:defRPr>
            </a:lvl1pPr>
          </a:lstStyle>
          <a:p>
            <a:r>
              <a:rPr lang="en-US" dirty="0"/>
              <a:t>Click to Change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20"/>
            <a:ext cx="12192000" cy="6860032"/>
          </a:xfrm>
          <a:prstGeom prst="rect">
            <a:avLst/>
          </a:prstGeom>
        </p:spPr>
      </p:pic>
      <p:sp>
        <p:nvSpPr>
          <p:cNvPr id="2" name="Title 1"/>
          <p:cNvSpPr>
            <a:spLocks noGrp="1"/>
          </p:cNvSpPr>
          <p:nvPr>
            <p:ph type="title" hasCustomPrompt="1"/>
          </p:nvPr>
        </p:nvSpPr>
        <p:spPr>
          <a:xfrm>
            <a:off x="3777803" y="4520"/>
            <a:ext cx="8414197" cy="884123"/>
          </a:xfrm>
        </p:spPr>
        <p:txBody>
          <a:bodyPr/>
          <a:lstStyle>
            <a:lvl1pPr algn="ctr">
              <a:defRPr baseline="0">
                <a:solidFill>
                  <a:schemeClr val="bg1"/>
                </a:solidFill>
                <a:latin typeface="Helvetica Compressed" pitchFamily="50" charset="0"/>
              </a:defRPr>
            </a:lvl1pPr>
          </a:lstStyle>
          <a:p>
            <a:r>
              <a:rPr lang="en-US" dirty="0"/>
              <a:t>Click to Change Text</a:t>
            </a:r>
          </a:p>
        </p:txBody>
      </p:sp>
      <p:sp>
        <p:nvSpPr>
          <p:cNvPr id="3" name="Content Placeholder 2"/>
          <p:cNvSpPr>
            <a:spLocks noGrp="1"/>
          </p:cNvSpPr>
          <p:nvPr>
            <p:ph idx="1" hasCustomPrompt="1"/>
          </p:nvPr>
        </p:nvSpPr>
        <p:spPr>
          <a:xfrm>
            <a:off x="1133341" y="1043189"/>
            <a:ext cx="10220459" cy="4984124"/>
          </a:xfrm>
        </p:spPr>
        <p:txBody>
          <a:bodyPr/>
          <a:lstStyle>
            <a:lvl1pPr>
              <a:defRPr>
                <a:latin typeface="Arcon" panose="00000500000000000000" pitchFamily="50" charset="0"/>
              </a:defRPr>
            </a:lvl1pPr>
            <a:lvl2pPr>
              <a:defRPr>
                <a:latin typeface="Arcon" panose="00000500000000000000" pitchFamily="50" charset="0"/>
              </a:defRPr>
            </a:lvl2pPr>
            <a:lvl3pPr>
              <a:defRPr>
                <a:latin typeface="Arcon" panose="00000500000000000000" pitchFamily="50" charset="0"/>
              </a:defRPr>
            </a:lvl3pPr>
            <a:lvl4pPr>
              <a:defRPr>
                <a:latin typeface="Arcon" panose="00000500000000000000" pitchFamily="50" charset="0"/>
              </a:defRPr>
            </a:lvl4pPr>
            <a:lvl5pPr>
              <a:defRPr>
                <a:latin typeface="Arcon" panose="00000500000000000000" pitchFamily="50" charset="0"/>
              </a:defRPr>
            </a:lvl5pPr>
          </a:lstStyle>
          <a:p>
            <a:pPr lvl="0"/>
            <a:r>
              <a:rPr lang="en-US" dirty="0"/>
              <a:t>Click to Change Text</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A572B-628B-435A-AEFA-D6DF67C6A162}" type="datetimeFigureOut">
              <a:rPr lang="en-US" smtClean="0"/>
              <a:t>2/20/2025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82462C-B4B7-4CE3-AE0E-C73395F432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275440" y="5177481"/>
            <a:ext cx="3546388" cy="770354"/>
          </a:xfrm>
        </p:spPr>
        <p:txBody>
          <a:bodyPr>
            <a:noAutofit/>
          </a:bodyPr>
          <a:lstStyle/>
          <a:p>
            <a:r>
              <a:rPr lang="en-US" sz="4800" i="1" dirty="0" smtClean="0">
                <a:solidFill>
                  <a:schemeClr val="bg1"/>
                </a:solidFill>
                <a:latin typeface="Times New Roman" panose="02020603050405020304" pitchFamily="18" charset="0"/>
                <a:cs typeface="Times New Roman" panose="02020603050405020304" pitchFamily="18" charset="0"/>
              </a:rPr>
              <a:t>GROUP 1</a:t>
            </a:r>
          </a:p>
        </p:txBody>
      </p:sp>
      <p:sp>
        <p:nvSpPr>
          <p:cNvPr id="3" name="Title 2"/>
          <p:cNvSpPr>
            <a:spLocks noGrp="1"/>
          </p:cNvSpPr>
          <p:nvPr>
            <p:ph type="title"/>
          </p:nvPr>
        </p:nvSpPr>
        <p:spPr>
          <a:xfrm>
            <a:off x="1506828" y="1495169"/>
            <a:ext cx="9231193" cy="4452666"/>
          </a:xfrm>
        </p:spPr>
        <p:txBody>
          <a:bodyPr>
            <a:noAutofit/>
          </a:bodyPr>
          <a:lstStyle/>
          <a:p>
            <a:r>
              <a:rPr lang="en-US" sz="6300" i="1" dirty="0" smtClean="0">
                <a:latin typeface="Times New Roman" panose="02020603050405020304" pitchFamily="18" charset="0"/>
                <a:cs typeface="Times New Roman" panose="02020603050405020304" pitchFamily="18" charset="0"/>
              </a:rPr>
              <a:t>Information Assurance</a:t>
            </a:r>
            <a:br>
              <a:rPr lang="en-US" sz="6300" i="1" dirty="0" smtClean="0">
                <a:latin typeface="Times New Roman" panose="02020603050405020304" pitchFamily="18" charset="0"/>
                <a:cs typeface="Times New Roman" panose="02020603050405020304" pitchFamily="18" charset="0"/>
              </a:rPr>
            </a:br>
            <a:r>
              <a:rPr lang="en-US" sz="6300" i="1" dirty="0">
                <a:latin typeface="Times New Roman" panose="02020603050405020304" pitchFamily="18" charset="0"/>
                <a:cs typeface="Times New Roman" panose="02020603050405020304" pitchFamily="18" charset="0"/>
              </a:rPr>
              <a:t>and </a:t>
            </a:r>
            <a:r>
              <a:rPr lang="en-US" sz="6300" i="1" dirty="0" smtClean="0">
                <a:latin typeface="Times New Roman" panose="02020603050405020304" pitchFamily="18" charset="0"/>
                <a:cs typeface="Times New Roman" panose="02020603050405020304" pitchFamily="18" charset="0"/>
              </a:rPr>
              <a:t>Security 2:</a:t>
            </a:r>
            <a:r>
              <a:rPr lang="en-US" sz="6300" i="1" dirty="0">
                <a:latin typeface="Times New Roman" panose="02020603050405020304" pitchFamily="18" charset="0"/>
                <a:cs typeface="Times New Roman" panose="02020603050405020304" pitchFamily="18" charset="0"/>
              </a:rPr>
              <a:t/>
            </a:r>
            <a:br>
              <a:rPr lang="en-US" sz="6300" i="1" dirty="0">
                <a:latin typeface="Times New Roman" panose="02020603050405020304" pitchFamily="18" charset="0"/>
                <a:cs typeface="Times New Roman" panose="02020603050405020304" pitchFamily="18" charset="0"/>
              </a:rPr>
            </a:br>
            <a:r>
              <a:rPr lang="en-US" sz="6300" b="1" i="1" dirty="0">
                <a:latin typeface="Times New Roman" panose="02020603050405020304" pitchFamily="18" charset="0"/>
                <a:cs typeface="Times New Roman" panose="02020603050405020304" pitchFamily="18" charset="0"/>
              </a:rPr>
              <a:t>History and </a:t>
            </a:r>
            <a:r>
              <a:rPr lang="en-US" sz="6300" b="1" i="1" dirty="0" smtClean="0">
                <a:latin typeface="Times New Roman" panose="02020603050405020304" pitchFamily="18" charset="0"/>
                <a:cs typeface="Times New Roman" panose="02020603050405020304" pitchFamily="18" charset="0"/>
              </a:rPr>
              <a:t>Terminology</a:t>
            </a:r>
            <a:endParaRPr lang="en-US" sz="6300" b="1"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History of IAS</a:t>
            </a:r>
          </a:p>
        </p:txBody>
      </p:sp>
      <p:sp>
        <p:nvSpPr>
          <p:cNvPr id="3" name="Content Placeholder 2"/>
          <p:cNvSpPr>
            <a:spLocks noGrp="1"/>
          </p:cNvSpPr>
          <p:nvPr>
            <p:ph idx="1"/>
          </p:nvPr>
        </p:nvSpPr>
        <p:spPr>
          <a:xfrm>
            <a:off x="1133341" y="1043189"/>
            <a:ext cx="10617935" cy="4984124"/>
          </a:xfrm>
        </p:spPr>
        <p:txBody>
          <a:bodyPr>
            <a:normAutofit/>
          </a:bodyPr>
          <a:lstStyle/>
          <a:p>
            <a:pPr marL="0" indent="0" algn="ctr">
              <a:buNone/>
            </a:pPr>
            <a:r>
              <a:rPr lang="en-US" sz="4800" b="1" dirty="0">
                <a:latin typeface="Times New Roman" panose="02020603050405020304" pitchFamily="18" charset="0"/>
                <a:cs typeface="Times New Roman" panose="02020603050405020304" pitchFamily="18" charset="0"/>
              </a:rPr>
              <a:t>Cybercrime in the </a:t>
            </a:r>
            <a:r>
              <a:rPr lang="en-US" sz="4800" b="1" dirty="0" smtClean="0">
                <a:latin typeface="Times New Roman" panose="02020603050405020304" pitchFamily="18" charset="0"/>
                <a:cs typeface="Times New Roman" panose="02020603050405020304" pitchFamily="18" charset="0"/>
              </a:rPr>
              <a:t>2000s</a:t>
            </a:r>
          </a:p>
          <a:p>
            <a:pPr marL="0" indent="0" algn="ctr">
              <a:buNone/>
            </a:pPr>
            <a:endParaRPr lang="en-US" sz="4800"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Governments introduced stricter laws and longer prison sentences for cybercriminals. However, cyber threats continued to grow. Identity theft, financial fraud, and corporate espionage became common. Security experts focused on building better defenses, such as multi-factor authentication and secure network protocols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History of IAS</a:t>
            </a:r>
          </a:p>
        </p:txBody>
      </p:sp>
      <p:sp>
        <p:nvSpPr>
          <p:cNvPr id="3" name="Content Placeholder 2"/>
          <p:cNvSpPr>
            <a:spLocks noGrp="1"/>
          </p:cNvSpPr>
          <p:nvPr>
            <p:ph idx="1"/>
          </p:nvPr>
        </p:nvSpPr>
        <p:spPr>
          <a:xfrm>
            <a:off x="1133341" y="1043189"/>
            <a:ext cx="10617935" cy="4984124"/>
          </a:xfrm>
        </p:spPr>
        <p:txBody>
          <a:bodyPr>
            <a:normAutofit/>
          </a:bodyPr>
          <a:lstStyle/>
          <a:p>
            <a:pPr marL="0" indent="0" algn="ctr">
              <a:buNone/>
            </a:pPr>
            <a:r>
              <a:rPr lang="en-US" sz="4800" b="1" dirty="0">
                <a:latin typeface="Times New Roman" panose="02020603050405020304" pitchFamily="18" charset="0"/>
                <a:cs typeface="Times New Roman" panose="02020603050405020304" pitchFamily="18" charset="0"/>
              </a:rPr>
              <a:t>The Role of Encryption in the 2010s</a:t>
            </a:r>
          </a:p>
          <a:p>
            <a:pPr marL="0" indent="0" algn="ctr">
              <a:buNone/>
            </a:pPr>
            <a:endParaRPr lang="en-US" sz="4800"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Encryption became a key method for protecting data. Companies and governments used encryption to secure sensitive information from hackers. Cloud computing also became popular, requiring new security measures to protect online data. Cybersecurity policies were introduced to ensure organizations followed best practices.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History of IAS</a:t>
            </a:r>
          </a:p>
        </p:txBody>
      </p:sp>
      <p:sp>
        <p:nvSpPr>
          <p:cNvPr id="3" name="Content Placeholder 2"/>
          <p:cNvSpPr>
            <a:spLocks noGrp="1"/>
          </p:cNvSpPr>
          <p:nvPr>
            <p:ph idx="1"/>
          </p:nvPr>
        </p:nvSpPr>
        <p:spPr>
          <a:xfrm>
            <a:off x="1133341" y="1043189"/>
            <a:ext cx="10617935" cy="4984124"/>
          </a:xfrm>
        </p:spPr>
        <p:txBody>
          <a:bodyPr>
            <a:normAutofit/>
          </a:bodyPr>
          <a:lstStyle/>
          <a:p>
            <a:pPr marL="0" indent="0" algn="ctr">
              <a:buNone/>
            </a:pPr>
            <a:r>
              <a:rPr lang="en-US" sz="4800" b="1" dirty="0">
                <a:latin typeface="Times New Roman" panose="02020603050405020304" pitchFamily="18" charset="0"/>
                <a:cs typeface="Times New Roman" panose="02020603050405020304" pitchFamily="18" charset="0"/>
              </a:rPr>
              <a:t>Cyber Security in the 2020s</a:t>
            </a:r>
          </a:p>
          <a:p>
            <a:pPr marL="0" indent="0" algn="ctr">
              <a:buNone/>
            </a:pPr>
            <a:endParaRPr lang="en-US" sz="4800"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With the rise of artificial intelligence and machine learning, cybersecurity has become more advanced. However, cybercriminals also use AI to develop smarter attacks. Ransomware, where hackers lock files and demand payment, is a major threat. Companies focus on proactive security, using behavioral analysis to detect threats before they cause harm.</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History of IAS</a:t>
            </a:r>
          </a:p>
        </p:txBody>
      </p:sp>
      <p:sp>
        <p:nvSpPr>
          <p:cNvPr id="3" name="Content Placeholder 2"/>
          <p:cNvSpPr>
            <a:spLocks noGrp="1"/>
          </p:cNvSpPr>
          <p:nvPr>
            <p:ph idx="1"/>
          </p:nvPr>
        </p:nvSpPr>
        <p:spPr>
          <a:xfrm>
            <a:off x="1133341" y="1043189"/>
            <a:ext cx="10617935" cy="4984124"/>
          </a:xfrm>
        </p:spPr>
        <p:txBody>
          <a:bodyPr>
            <a:normAutofit/>
          </a:bodyPr>
          <a:lstStyle/>
          <a:p>
            <a:pPr marL="0" indent="0" algn="ctr">
              <a:buNone/>
            </a:pPr>
            <a:r>
              <a:rPr lang="en-US" sz="4800" b="1" dirty="0" smtClean="0">
                <a:latin typeface="Times New Roman" panose="02020603050405020304" pitchFamily="18" charset="0"/>
                <a:cs typeface="Times New Roman" panose="02020603050405020304" pitchFamily="18" charset="0"/>
              </a:rPr>
              <a:t>Three </a:t>
            </a:r>
            <a:r>
              <a:rPr lang="en-US" sz="4800" b="1" dirty="0">
                <a:latin typeface="Times New Roman" panose="02020603050405020304" pitchFamily="18" charset="0"/>
                <a:cs typeface="Times New Roman" panose="02020603050405020304" pitchFamily="18" charset="0"/>
              </a:rPr>
              <a:t>Key Concepts of Cyber </a:t>
            </a:r>
            <a:r>
              <a:rPr lang="en-US" sz="4800" b="1" dirty="0" smtClean="0">
                <a:latin typeface="Times New Roman" panose="02020603050405020304" pitchFamily="18" charset="0"/>
                <a:cs typeface="Times New Roman" panose="02020603050405020304" pitchFamily="18" charset="0"/>
              </a:rPr>
              <a:t>Security</a:t>
            </a:r>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Confidentiality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Preventing unauthorized access to sensitive information</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Integrity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Ensuring data is not altered or tampered with</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Availability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Keeping information accessible when needed.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History of IAS</a:t>
            </a:r>
          </a:p>
        </p:txBody>
      </p:sp>
      <p:sp>
        <p:nvSpPr>
          <p:cNvPr id="3" name="Content Placeholder 2"/>
          <p:cNvSpPr>
            <a:spLocks noGrp="1"/>
          </p:cNvSpPr>
          <p:nvPr>
            <p:ph idx="1"/>
          </p:nvPr>
        </p:nvSpPr>
        <p:spPr>
          <a:xfrm>
            <a:off x="1133341" y="1043189"/>
            <a:ext cx="10617935" cy="4984124"/>
          </a:xfrm>
        </p:spPr>
        <p:txBody>
          <a:bodyPr>
            <a:normAutofit fontScale="92500" lnSpcReduction="10000"/>
          </a:bodyPr>
          <a:lstStyle/>
          <a:p>
            <a:pPr marL="0" indent="0" algn="ctr">
              <a:buNone/>
            </a:pPr>
            <a:r>
              <a:rPr lang="en-US" sz="4800" b="1" dirty="0" smtClean="0">
                <a:latin typeface="Times New Roman" panose="02020603050405020304" pitchFamily="18" charset="0"/>
                <a:cs typeface="Times New Roman" panose="02020603050405020304" pitchFamily="18" charset="0"/>
              </a:rPr>
              <a:t>The Fathers </a:t>
            </a:r>
            <a:r>
              <a:rPr lang="en-US" sz="4800" b="1" dirty="0">
                <a:latin typeface="Times New Roman" panose="02020603050405020304" pitchFamily="18" charset="0"/>
                <a:cs typeface="Times New Roman" panose="02020603050405020304" pitchFamily="18" charset="0"/>
              </a:rPr>
              <a:t>of </a:t>
            </a:r>
            <a:r>
              <a:rPr lang="en-US" sz="4800" b="1" dirty="0" smtClean="0">
                <a:latin typeface="Times New Roman" panose="02020603050405020304" pitchFamily="18" charset="0"/>
                <a:cs typeface="Times New Roman" panose="02020603050405020304" pitchFamily="18" charset="0"/>
              </a:rPr>
              <a:t>Cryptography</a:t>
            </a:r>
          </a:p>
          <a:p>
            <a:pPr marL="0" indent="0" algn="just">
              <a:buNone/>
            </a:pPr>
            <a:r>
              <a:rPr lang="en-US" b="1" dirty="0" smtClean="0">
                <a:latin typeface="Times New Roman" panose="02020603050405020304" pitchFamily="18" charset="0"/>
                <a:cs typeface="Times New Roman" panose="02020603050405020304" pitchFamily="18" charset="0"/>
              </a:rPr>
              <a:t>Father </a:t>
            </a:r>
            <a:r>
              <a:rPr lang="en-US" b="1" dirty="0">
                <a:latin typeface="Times New Roman" panose="02020603050405020304" pitchFamily="18" charset="0"/>
                <a:cs typeface="Times New Roman" panose="02020603050405020304" pitchFamily="18" charset="0"/>
              </a:rPr>
              <a:t>of Western Cryptography:</a:t>
            </a:r>
            <a:r>
              <a:rPr lang="en-US" dirty="0">
                <a:latin typeface="Times New Roman" panose="02020603050405020304" pitchFamily="18" charset="0"/>
                <a:cs typeface="Times New Roman" panose="02020603050405020304" pitchFamily="18" charset="0"/>
              </a:rPr>
              <a:t> Leon Battista </a:t>
            </a:r>
            <a:r>
              <a:rPr lang="en-US" dirty="0" err="1">
                <a:latin typeface="Times New Roman" panose="02020603050405020304" pitchFamily="18" charset="0"/>
                <a:cs typeface="Times New Roman" panose="02020603050405020304" pitchFamily="18" charset="0"/>
              </a:rPr>
              <a:t>Alberti</a:t>
            </a:r>
            <a:r>
              <a:rPr lang="en-US" dirty="0">
                <a:latin typeface="Times New Roman" panose="02020603050405020304" pitchFamily="18" charset="0"/>
                <a:cs typeface="Times New Roman" panose="02020603050405020304" pitchFamily="18" charset="0"/>
              </a:rPr>
              <a:t>, a Renaissance polymath, developed the first polyalphabetic cipher in the 15th century, making it harder to decode encrypted messages. He was recognized for his contributions in the 1460s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Father </a:t>
            </a:r>
            <a:r>
              <a:rPr lang="en-US" b="1" dirty="0">
                <a:latin typeface="Times New Roman" panose="02020603050405020304" pitchFamily="18" charset="0"/>
                <a:cs typeface="Times New Roman" panose="02020603050405020304" pitchFamily="18" charset="0"/>
              </a:rPr>
              <a:t>of Modern Cryptography:</a:t>
            </a:r>
            <a:r>
              <a:rPr lang="en-US" dirty="0">
                <a:latin typeface="Times New Roman" panose="02020603050405020304" pitchFamily="18" charset="0"/>
                <a:cs typeface="Times New Roman" panose="02020603050405020304" pitchFamily="18" charset="0"/>
              </a:rPr>
              <a:t> Claude Shannon, an American mathematician, introduced key principles of secure communication in the 1940s, forming the basis of modern encryption techniques. He was recognized for his work in 1949 when he published "Communication Theory of Secrecy Systems." He developed the concept of information theory, which included ideas like perfect secrecy, entropy, and redundancy in secure communication. His work led to the foundation of cryptographic methods still used today, including modern encryption algorithms.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History of IAS</a:t>
            </a:r>
          </a:p>
        </p:txBody>
      </p:sp>
      <p:sp>
        <p:nvSpPr>
          <p:cNvPr id="3" name="Content Placeholder 2"/>
          <p:cNvSpPr>
            <a:spLocks noGrp="1"/>
          </p:cNvSpPr>
          <p:nvPr>
            <p:ph idx="1"/>
          </p:nvPr>
        </p:nvSpPr>
        <p:spPr>
          <a:xfrm>
            <a:off x="1133341" y="1043189"/>
            <a:ext cx="10617935" cy="4984124"/>
          </a:xfrm>
        </p:spPr>
        <p:txBody>
          <a:bodyPr>
            <a:normAutofit/>
          </a:bodyPr>
          <a:lstStyle/>
          <a:p>
            <a:pPr marL="0" indent="0" algn="ctr">
              <a:buNone/>
            </a:pPr>
            <a:r>
              <a:rPr lang="en-US" sz="4800" b="1" dirty="0" smtClean="0">
                <a:latin typeface="Times New Roman" panose="02020603050405020304" pitchFamily="18" charset="0"/>
                <a:cs typeface="Times New Roman" panose="02020603050405020304" pitchFamily="18" charset="0"/>
              </a:rPr>
              <a:t>The Father </a:t>
            </a:r>
            <a:r>
              <a:rPr lang="en-US" sz="4800" b="1" dirty="0">
                <a:latin typeface="Times New Roman" panose="02020603050405020304" pitchFamily="18" charset="0"/>
                <a:cs typeface="Times New Roman" panose="02020603050405020304" pitchFamily="18" charset="0"/>
              </a:rPr>
              <a:t>of </a:t>
            </a:r>
            <a:r>
              <a:rPr lang="en-US" sz="4800" b="1" dirty="0" smtClean="0">
                <a:latin typeface="Times New Roman" panose="02020603050405020304" pitchFamily="18" charset="0"/>
                <a:cs typeface="Times New Roman" panose="02020603050405020304" pitchFamily="18" charset="0"/>
              </a:rPr>
              <a:t>Computer Security</a:t>
            </a:r>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Auguste</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Kerckhoffs</a:t>
            </a:r>
            <a:r>
              <a:rPr lang="en-US" b="1"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 linguist and professor of German at HEC, published an article in the Journal of Military Science that was to go down in history. Without realizing it, </a:t>
            </a:r>
            <a:r>
              <a:rPr lang="en-US" dirty="0" err="1">
                <a:latin typeface="Times New Roman" panose="02020603050405020304" pitchFamily="18" charset="0"/>
                <a:cs typeface="Times New Roman" panose="02020603050405020304" pitchFamily="18" charset="0"/>
              </a:rPr>
              <a:t>Kerckhoff</a:t>
            </a:r>
            <a:r>
              <a:rPr lang="en-US" dirty="0">
                <a:latin typeface="Times New Roman" panose="02020603050405020304" pitchFamily="18" charset="0"/>
                <a:cs typeface="Times New Roman" panose="02020603050405020304" pitchFamily="18" charset="0"/>
              </a:rPr>
              <a:t> had laid the foundations for modern cryptography, which was to make him universally recognized as the </a:t>
            </a:r>
            <a:r>
              <a:rPr lang="en-US" b="1" dirty="0">
                <a:latin typeface="Times New Roman" panose="02020603050405020304" pitchFamily="18" charset="0"/>
                <a:cs typeface="Times New Roman" panose="02020603050405020304" pitchFamily="18" charset="0"/>
              </a:rPr>
              <a:t>F</a:t>
            </a:r>
            <a:r>
              <a:rPr lang="en-US" b="1" dirty="0" smtClean="0">
                <a:latin typeface="Times New Roman" panose="02020603050405020304" pitchFamily="18" charset="0"/>
                <a:cs typeface="Times New Roman" panose="02020603050405020304" pitchFamily="18" charset="0"/>
              </a:rPr>
              <a:t>ather </a:t>
            </a:r>
            <a:r>
              <a:rPr lang="en-US" b="1" dirty="0">
                <a:latin typeface="Times New Roman" panose="02020603050405020304" pitchFamily="18" charset="0"/>
                <a:cs typeface="Times New Roman" panose="02020603050405020304" pitchFamily="18" charset="0"/>
              </a:rPr>
              <a:t>of all </a:t>
            </a:r>
            <a:r>
              <a:rPr lang="en-US" b="1" dirty="0" smtClean="0">
                <a:latin typeface="Times New Roman" panose="02020603050405020304" pitchFamily="18" charset="0"/>
                <a:cs typeface="Times New Roman" panose="02020603050405020304" pitchFamily="18" charset="0"/>
              </a:rPr>
              <a:t>Computer </a:t>
            </a:r>
            <a:r>
              <a:rPr lang="en-US" b="1" dirty="0">
                <a:latin typeface="Times New Roman" panose="02020603050405020304" pitchFamily="18" charset="0"/>
                <a:cs typeface="Times New Roman" panose="02020603050405020304" pitchFamily="18" charset="0"/>
              </a:rPr>
              <a:t>S</a:t>
            </a:r>
            <a:r>
              <a:rPr lang="en-US" b="1" dirty="0" smtClean="0">
                <a:latin typeface="Times New Roman" panose="02020603050405020304" pitchFamily="18" charset="0"/>
                <a:cs typeface="Times New Roman" panose="02020603050405020304" pitchFamily="18" charset="0"/>
              </a:rPr>
              <a:t>ecurity</a:t>
            </a:r>
            <a:r>
              <a:rPr lang="en-US" dirty="0">
                <a:latin typeface="Times New Roman" panose="02020603050405020304" pitchFamily="18" charset="0"/>
                <a:cs typeface="Times New Roman" panose="02020603050405020304" pitchFamily="18" charset="0"/>
              </a:rPr>
              <a:t>. Initially applied to telegraphs, “</a:t>
            </a:r>
            <a:r>
              <a:rPr lang="en-US" b="1" dirty="0" err="1">
                <a:latin typeface="Times New Roman" panose="02020603050405020304" pitchFamily="18" charset="0"/>
                <a:cs typeface="Times New Roman" panose="02020603050405020304" pitchFamily="18" charset="0"/>
              </a:rPr>
              <a:t>Kerckhoffs’s</a:t>
            </a:r>
            <a:r>
              <a:rPr lang="en-US" b="1" dirty="0">
                <a:latin typeface="Times New Roman" panose="02020603050405020304" pitchFamily="18" charset="0"/>
                <a:cs typeface="Times New Roman" panose="02020603050405020304" pitchFamily="18" charset="0"/>
              </a:rPr>
              <a:t> principle</a:t>
            </a:r>
            <a:r>
              <a:rPr lang="en-US" dirty="0">
                <a:latin typeface="Times New Roman" panose="02020603050405020304" pitchFamily="18" charset="0"/>
                <a:cs typeface="Times New Roman" panose="02020603050405020304" pitchFamily="18" charset="0"/>
              </a:rPr>
              <a:t>” declared the significance of the key in the creation of algorithms. In other words, it is thanks to this man that we use passwords and pin codes today!</a:t>
            </a:r>
          </a:p>
        </p:txBody>
      </p:sp>
    </p:spTree>
    <p:extLst>
      <p:ext uri="{BB962C8B-B14F-4D97-AF65-F5344CB8AC3E}">
        <p14:creationId xmlns:p14="http://schemas.microsoft.com/office/powerpoint/2010/main" val="8779502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Key Terminology</a:t>
            </a:r>
          </a:p>
        </p:txBody>
      </p:sp>
      <p:sp>
        <p:nvSpPr>
          <p:cNvPr id="3" name="Content Placeholder 2"/>
          <p:cNvSpPr>
            <a:spLocks noGrp="1"/>
          </p:cNvSpPr>
          <p:nvPr>
            <p:ph idx="1"/>
          </p:nvPr>
        </p:nvSpPr>
        <p:spPr>
          <a:xfrm>
            <a:off x="1133341" y="1043189"/>
            <a:ext cx="10617935" cy="4984124"/>
          </a:xfrm>
        </p:spPr>
        <p:txBody>
          <a:bodyPr>
            <a:normAutofit fontScale="92500"/>
          </a:bodyPr>
          <a:lstStyle/>
          <a:p>
            <a:pPr marL="0" indent="0">
              <a:buNone/>
            </a:pPr>
            <a:r>
              <a:rPr lang="en-US" b="1" dirty="0" smtClean="0">
                <a:latin typeface="Times New Roman" panose="02020603050405020304" pitchFamily="18" charset="0"/>
                <a:cs typeface="Times New Roman" panose="02020603050405020304" pitchFamily="18" charset="0"/>
              </a:rPr>
              <a:t>1. Confidentiality</a:t>
            </a:r>
            <a:endParaRPr lang="en-US" b="1" dirty="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	Keeping </a:t>
            </a:r>
            <a:r>
              <a:rPr lang="en-US" dirty="0">
                <a:latin typeface="Times New Roman" panose="02020603050405020304" pitchFamily="18" charset="0"/>
                <a:cs typeface="Times New Roman" panose="02020603050405020304" pitchFamily="18" charset="0"/>
              </a:rPr>
              <a:t>information private and secure, so only authorized people can access it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	Example</a:t>
            </a:r>
            <a:r>
              <a:rPr lang="en-US" dirty="0">
                <a:latin typeface="Times New Roman" panose="02020603050405020304" pitchFamily="18" charset="0"/>
                <a:cs typeface="Times New Roman" panose="02020603050405020304" pitchFamily="18" charset="0"/>
              </a:rPr>
              <a:t>: A password-protected file that only you can open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2. Integrity</a:t>
            </a:r>
            <a:endParaRPr lang="en-US" b="1" dirty="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	Ensuring </a:t>
            </a:r>
            <a:r>
              <a:rPr lang="en-US" dirty="0">
                <a:latin typeface="Times New Roman" panose="02020603050405020304" pitchFamily="18" charset="0"/>
                <a:cs typeface="Times New Roman" panose="02020603050405020304" pitchFamily="18" charset="0"/>
              </a:rPr>
              <a:t>information is accurate and hasn’t been tampered with</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	Example</a:t>
            </a:r>
            <a:r>
              <a:rPr lang="en-US" dirty="0">
                <a:latin typeface="Times New Roman" panose="02020603050405020304" pitchFamily="18" charset="0"/>
                <a:cs typeface="Times New Roman" panose="02020603050405020304" pitchFamily="18" charset="0"/>
              </a:rPr>
              <a:t>: A document that hasn’t been altered since it was created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PH" altLang="en-US" b="1"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Availability</a:t>
            </a:r>
          </a:p>
          <a:p>
            <a:pPr marL="457200" lvl="1" indent="0">
              <a:buNone/>
            </a:pPr>
            <a:r>
              <a:rPr lang="en-US" dirty="0" smtClean="0">
                <a:latin typeface="Times New Roman" panose="02020603050405020304" pitchFamily="18" charset="0"/>
                <a:cs typeface="Times New Roman" panose="02020603050405020304" pitchFamily="18" charset="0"/>
              </a:rPr>
              <a:t>	Making </a:t>
            </a:r>
            <a:r>
              <a:rPr lang="en-US" dirty="0">
                <a:latin typeface="Times New Roman" panose="02020603050405020304" pitchFamily="18" charset="0"/>
                <a:cs typeface="Times New Roman" panose="02020603050405020304" pitchFamily="18" charset="0"/>
              </a:rPr>
              <a:t>sure information and systems are accessible when needed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457200" lvl="1" indent="0">
              <a:buNone/>
            </a:pPr>
            <a:r>
              <a:rPr lang="en-US" dirty="0" smtClean="0">
                <a:latin typeface="Times New Roman" panose="02020603050405020304" pitchFamily="18" charset="0"/>
                <a:cs typeface="Times New Roman" panose="02020603050405020304" pitchFamily="18" charset="0"/>
              </a:rPr>
              <a:t>	Example</a:t>
            </a:r>
            <a:r>
              <a:rPr lang="en-US" dirty="0">
                <a:latin typeface="Times New Roman" panose="02020603050405020304" pitchFamily="18" charset="0"/>
                <a:cs typeface="Times New Roman" panose="02020603050405020304" pitchFamily="18" charset="0"/>
              </a:rPr>
              <a:t>: A website that is always up and running for users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 Authentication</a:t>
            </a:r>
          </a:p>
          <a:p>
            <a:pPr marL="0" indent="0">
              <a:buNone/>
            </a:pPr>
            <a:r>
              <a:rPr lang="en-US"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Verifying </a:t>
            </a:r>
            <a:r>
              <a:rPr lang="en-US" sz="2200" dirty="0">
                <a:latin typeface="Times New Roman" panose="02020603050405020304" pitchFamily="18" charset="0"/>
                <a:cs typeface="Times New Roman" panose="02020603050405020304" pitchFamily="18" charset="0"/>
              </a:rPr>
              <a:t>someone’s identity before granting </a:t>
            </a:r>
            <a:r>
              <a:rPr lang="en-US" sz="2200" dirty="0" smtClean="0">
                <a:latin typeface="Times New Roman" panose="02020603050405020304" pitchFamily="18" charset="0"/>
                <a:cs typeface="Times New Roman" panose="02020603050405020304" pitchFamily="18" charset="0"/>
              </a:rPr>
              <a:t>access.</a:t>
            </a: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Example</a:t>
            </a:r>
            <a:r>
              <a:rPr lang="en-US" sz="2200" dirty="0">
                <a:latin typeface="Times New Roman" panose="02020603050405020304" pitchFamily="18" charset="0"/>
                <a:cs typeface="Times New Roman" panose="02020603050405020304" pitchFamily="18" charset="0"/>
              </a:rPr>
              <a:t>: Log</a:t>
            </a:r>
            <a:r>
              <a:rPr lang="en-PH" altLang="en-US" sz="2200" dirty="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 into an account with a username and password</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Key Terminology</a:t>
            </a:r>
          </a:p>
        </p:txBody>
      </p:sp>
      <p:sp>
        <p:nvSpPr>
          <p:cNvPr id="3" name="Content Placeholder 2"/>
          <p:cNvSpPr>
            <a:spLocks noGrp="1"/>
          </p:cNvSpPr>
          <p:nvPr>
            <p:ph idx="1"/>
          </p:nvPr>
        </p:nvSpPr>
        <p:spPr>
          <a:xfrm>
            <a:off x="1133341" y="1043189"/>
            <a:ext cx="10617935" cy="4984124"/>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5. Authorization</a:t>
            </a:r>
          </a:p>
          <a:p>
            <a:pPr marL="457200" lvl="1" indent="0">
              <a:buNone/>
            </a:pPr>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Granting </a:t>
            </a:r>
            <a:r>
              <a:rPr lang="en-US" sz="2000" dirty="0">
                <a:latin typeface="Times New Roman" panose="02020603050405020304" pitchFamily="18" charset="0"/>
                <a:cs typeface="Times New Roman" panose="02020603050405020304" pitchFamily="18" charset="0"/>
              </a:rPr>
              <a:t>permission to access specific resources or information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smtClean="0">
                <a:latin typeface="Times New Roman" panose="02020603050405020304" pitchFamily="18" charset="0"/>
                <a:cs typeface="Times New Roman" panose="02020603050405020304" pitchFamily="18" charset="0"/>
              </a:rPr>
              <a:t>	Example</a:t>
            </a:r>
            <a:r>
              <a:rPr lang="en-US" sz="2000" dirty="0">
                <a:latin typeface="Times New Roman" panose="02020603050405020304" pitchFamily="18" charset="0"/>
                <a:cs typeface="Times New Roman" panose="02020603050405020304" pitchFamily="18" charset="0"/>
              </a:rPr>
              <a:t>: Allowing only managers to view sensitive company files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6. Encryption</a:t>
            </a:r>
          </a:p>
          <a:p>
            <a:pPr marL="457200" lvl="1" indent="0">
              <a:buNone/>
            </a:pPr>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Scrambl</a:t>
            </a:r>
            <a:r>
              <a:rPr lang="en-PH" altLang="en-US" sz="2000" dirty="0" smtClean="0">
                <a:latin typeface="Times New Roman" panose="02020603050405020304" pitchFamily="18" charset="0"/>
                <a:cs typeface="Times New Roman" panose="02020603050405020304" pitchFamily="18" charset="0"/>
              </a:rPr>
              <a:t>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 so only authorized people can read it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smtClean="0">
                <a:latin typeface="Times New Roman" panose="02020603050405020304" pitchFamily="18" charset="0"/>
                <a:cs typeface="Times New Roman" panose="02020603050405020304" pitchFamily="18" charset="0"/>
              </a:rPr>
              <a:t>	Example</a:t>
            </a:r>
            <a:r>
              <a:rPr 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someone with a special key can unscramble and read the original data. It </a:t>
            </a:r>
            <a:r>
              <a:rPr lang="en-PH"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keeps information safe and private.</a:t>
            </a:r>
          </a:p>
          <a:p>
            <a:pPr marL="800100" lvl="1" indent="-342900">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"Xy12#Klm&amp;9@"</a:t>
            </a:r>
          </a:p>
          <a:p>
            <a:pPr marL="0" indent="0">
              <a:buNone/>
            </a:pPr>
            <a:r>
              <a:rPr lang="en-US" b="1" dirty="0">
                <a:latin typeface="Times New Roman" panose="02020603050405020304" pitchFamily="18" charset="0"/>
                <a:cs typeface="Times New Roman" panose="02020603050405020304" pitchFamily="18" charset="0"/>
              </a:rPr>
              <a:t>7. Firewall</a:t>
            </a:r>
          </a:p>
          <a:p>
            <a:pPr marL="457200" lvl="1" indent="0">
              <a:buNone/>
            </a:pPr>
            <a:r>
              <a:rPr lang="en-US"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system that blocks unauthorized access to a network</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smtClean="0">
                <a:latin typeface="Times New Roman" panose="02020603050405020304" pitchFamily="18" charset="0"/>
                <a:cs typeface="Times New Roman" panose="02020603050405020304" pitchFamily="18" charset="0"/>
              </a:rPr>
              <a:t>	Example</a:t>
            </a:r>
            <a:r>
              <a:rPr lang="en-US" sz="2000"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Unauthorized Access – Blocks hackers from entering your network</a:t>
            </a:r>
            <a:r>
              <a:rPr lang="en-US" altLang="en-US" sz="1000" dirty="0">
                <a:latin typeface="Times New Roman" panose="02020603050405020304" pitchFamily="18" charset="0"/>
                <a:cs typeface="Times New Roman" panose="02020603050405020304" pitchFamily="18" charset="0"/>
              </a:rPr>
              <a:t>.</a:t>
            </a:r>
          </a:p>
          <a:p>
            <a:pPr marL="0" lvl="0" indent="0">
              <a:buNone/>
            </a:pPr>
            <a:r>
              <a:rPr lang="en-US" b="1" dirty="0">
                <a:latin typeface="Times New Roman" panose="02020603050405020304" pitchFamily="18" charset="0"/>
                <a:cs typeface="Times New Roman" panose="02020603050405020304" pitchFamily="18" charset="0"/>
              </a:rPr>
              <a:t>8. Malware</a:t>
            </a:r>
          </a:p>
          <a:p>
            <a:pPr marL="457200" lvl="1" indent="0">
              <a:buNone/>
            </a:pP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Harmful </a:t>
            </a:r>
            <a:r>
              <a:rPr lang="en-US" sz="2000" dirty="0">
                <a:latin typeface="Times New Roman" panose="02020603050405020304" pitchFamily="18" charset="0"/>
                <a:cs typeface="Times New Roman" panose="02020603050405020304" pitchFamily="18" charset="0"/>
              </a:rPr>
              <a:t>software designed to damage or steal information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smtClean="0">
                <a:latin typeface="Times New Roman" panose="02020603050405020304" pitchFamily="18" charset="0"/>
                <a:cs typeface="Times New Roman" panose="02020603050405020304" pitchFamily="18" charset="0"/>
              </a:rPr>
              <a:t>	Example</a:t>
            </a:r>
            <a:r>
              <a:rPr lang="en-US" sz="2000" dirty="0">
                <a:latin typeface="Times New Roman" panose="02020603050405020304" pitchFamily="18" charset="0"/>
                <a:cs typeface="Times New Roman" panose="02020603050405020304" pitchFamily="18" charset="0"/>
              </a:rPr>
              <a:t>: A virus that deletes files or steals passwords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Key Terminology</a:t>
            </a:r>
          </a:p>
        </p:txBody>
      </p:sp>
      <p:sp>
        <p:nvSpPr>
          <p:cNvPr id="3" name="Content Placeholder 2"/>
          <p:cNvSpPr>
            <a:spLocks noGrp="1"/>
          </p:cNvSpPr>
          <p:nvPr>
            <p:ph idx="1"/>
          </p:nvPr>
        </p:nvSpPr>
        <p:spPr>
          <a:xfrm>
            <a:off x="1133341" y="1043189"/>
            <a:ext cx="10617935" cy="4984124"/>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9. Vulnerability</a:t>
            </a:r>
          </a:p>
          <a:p>
            <a:pPr marL="457200" lvl="1" indent="0">
              <a:buNone/>
            </a:pPr>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weakness that can be exploited to harm a system</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1" indent="0" algn="just">
              <a:buNone/>
            </a:pPr>
            <a:r>
              <a:rPr lang="en-US" sz="2000" dirty="0" smtClean="0">
                <a:latin typeface="Times New Roman" panose="02020603050405020304" pitchFamily="18" charset="0"/>
                <a:cs typeface="Times New Roman" panose="02020603050405020304" pitchFamily="18" charset="0"/>
              </a:rPr>
              <a:t>	Example</a:t>
            </a:r>
            <a:r>
              <a:rPr 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Using a weak password like "123456" that hackers can easily </a:t>
            </a:r>
          </a:p>
          <a:p>
            <a:pPr marL="457200" lvl="1" indent="457200" algn="just">
              <a:buNone/>
            </a:pPr>
            <a:r>
              <a:rPr lang="en-US" altLang="en-US" sz="2000" dirty="0">
                <a:latin typeface="Times New Roman" panose="02020603050405020304" pitchFamily="18" charset="0"/>
                <a:cs typeface="Times New Roman" panose="02020603050405020304" pitchFamily="18" charset="0"/>
              </a:rPr>
              <a:t>guess and use to access your account.</a:t>
            </a:r>
          </a:p>
          <a:p>
            <a:pPr marL="0" lvl="0" indent="0" algn="just">
              <a:buNone/>
            </a:pPr>
            <a:r>
              <a:rPr lang="en-US" sz="2800" b="1" dirty="0">
                <a:latin typeface="Times New Roman" panose="02020603050405020304" pitchFamily="18" charset="0"/>
                <a:cs typeface="Times New Roman" panose="02020603050405020304" pitchFamily="18" charset="0"/>
              </a:rPr>
              <a:t>10. Threat</a:t>
            </a:r>
          </a:p>
          <a:p>
            <a:pPr marL="457200" lvl="1" indent="0" algn="just">
              <a:buNone/>
            </a:pPr>
            <a:r>
              <a:rPr lang="en-US" sz="2000" dirty="0" smtClean="0">
                <a:latin typeface="Times New Roman" panose="02020603050405020304" pitchFamily="18" charset="0"/>
                <a:cs typeface="Times New Roman" panose="02020603050405020304" pitchFamily="18" charset="0"/>
              </a:rPr>
              <a:t>	Something </a:t>
            </a:r>
            <a:r>
              <a:rPr lang="en-US" sz="2000" dirty="0">
                <a:latin typeface="Times New Roman" panose="02020603050405020304" pitchFamily="18" charset="0"/>
                <a:cs typeface="Times New Roman" panose="02020603050405020304" pitchFamily="18" charset="0"/>
              </a:rPr>
              <a:t>that could cause harm to information or systems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smtClean="0">
                <a:latin typeface="Times New Roman" panose="02020603050405020304" pitchFamily="18" charset="0"/>
                <a:cs typeface="Times New Roman" panose="02020603050405020304" pitchFamily="18" charset="0"/>
              </a:rPr>
              <a:t>	Example</a:t>
            </a:r>
            <a:r>
              <a:rPr lang="en-US" sz="2000" dirty="0">
                <a:latin typeface="Times New Roman" panose="02020603050405020304" pitchFamily="18" charset="0"/>
                <a:cs typeface="Times New Roman" panose="02020603050405020304" pitchFamily="18" charset="0"/>
              </a:rPr>
              <a:t>: A hacker trying to break into a computer network</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11. Risk</a:t>
            </a:r>
          </a:p>
          <a:p>
            <a:pPr marL="457200" lvl="1" indent="0">
              <a:buNone/>
            </a:pP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chance that a threat will exploit a vulnerability and cause </a:t>
            </a:r>
            <a:r>
              <a:rPr lang="en-US" sz="2000" dirty="0" smtClean="0">
                <a:latin typeface="Times New Roman" panose="02020603050405020304" pitchFamily="18" charset="0"/>
                <a:cs typeface="Times New Roman" panose="02020603050405020304" pitchFamily="18" charset="0"/>
              </a:rPr>
              <a:t>harm.</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smtClean="0">
                <a:latin typeface="Times New Roman" panose="02020603050405020304" pitchFamily="18" charset="0"/>
                <a:cs typeface="Times New Roman" panose="02020603050405020304" pitchFamily="18" charset="0"/>
              </a:rPr>
              <a:t>	Example</a:t>
            </a:r>
            <a:r>
              <a:rPr lang="en-US" sz="2000" dirty="0">
                <a:latin typeface="Times New Roman" panose="02020603050405020304" pitchFamily="18" charset="0"/>
                <a:cs typeface="Times New Roman" panose="02020603050405020304" pitchFamily="18" charset="0"/>
              </a:rPr>
              <a:t>: The likelihood of a thief stealing from a house with a broken lock</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12. Backup</a:t>
            </a:r>
          </a:p>
          <a:p>
            <a:pPr marL="457200" lvl="1" indent="0">
              <a:buNone/>
            </a:pPr>
            <a:r>
              <a:rPr lang="en-US" sz="20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Making </a:t>
            </a:r>
            <a:r>
              <a:rPr lang="en-US" sz="2000" dirty="0">
                <a:latin typeface="Times New Roman" panose="02020603050405020304" pitchFamily="18" charset="0"/>
                <a:cs typeface="Times New Roman" panose="02020603050405020304" pitchFamily="18" charset="0"/>
              </a:rPr>
              <a:t>a copy of data to restore it if the original is lost or damaged</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smtClean="0">
                <a:latin typeface="Times New Roman" panose="02020603050405020304" pitchFamily="18" charset="0"/>
                <a:cs typeface="Times New Roman" panose="02020603050405020304" pitchFamily="18" charset="0"/>
              </a:rPr>
              <a:t>	Example</a:t>
            </a:r>
            <a:r>
              <a:rPr lang="en-US" sz="2000" dirty="0">
                <a:latin typeface="Times New Roman" panose="02020603050405020304" pitchFamily="18" charset="0"/>
                <a:cs typeface="Times New Roman" panose="02020603050405020304" pitchFamily="18" charset="0"/>
              </a:rPr>
              <a:t>: Saving photos on a USB drive in case your computer crashes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Key Terminology</a:t>
            </a:r>
          </a:p>
        </p:txBody>
      </p:sp>
      <p:sp>
        <p:nvSpPr>
          <p:cNvPr id="3" name="Content Placeholder 2"/>
          <p:cNvSpPr>
            <a:spLocks noGrp="1"/>
          </p:cNvSpPr>
          <p:nvPr>
            <p:ph idx="1"/>
          </p:nvPr>
        </p:nvSpPr>
        <p:spPr>
          <a:xfrm>
            <a:off x="1133341" y="1043189"/>
            <a:ext cx="10617935" cy="4984124"/>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13. Patch</a:t>
            </a:r>
          </a:p>
          <a:p>
            <a:pPr marL="0" indent="0">
              <a:buNone/>
            </a:pPr>
            <a:r>
              <a:rPr lang="en-US" sz="1800" dirty="0" smtClean="0">
                <a:latin typeface="Times New Roman" panose="02020603050405020304" pitchFamily="18" charset="0"/>
                <a:cs typeface="Times New Roman" panose="02020603050405020304" pitchFamily="18" charset="0"/>
              </a:rPr>
              <a:t>	A </a:t>
            </a:r>
            <a:r>
              <a:rPr lang="en-US" sz="1800" dirty="0">
                <a:latin typeface="Times New Roman" panose="02020603050405020304" pitchFamily="18" charset="0"/>
                <a:cs typeface="Times New Roman" panose="02020603050405020304" pitchFamily="18" charset="0"/>
              </a:rPr>
              <a:t>fix for a vulnerability in software or systems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Example</a:t>
            </a:r>
            <a:r>
              <a:rPr lang="en-US" sz="1800" dirty="0">
                <a:latin typeface="Times New Roman" panose="02020603050405020304" pitchFamily="18" charset="0"/>
                <a:cs typeface="Times New Roman" panose="02020603050405020304" pitchFamily="18" charset="0"/>
              </a:rPr>
              <a:t>: Repairing a hole in a fence to keep intruders out</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14. Phishing</a:t>
            </a:r>
          </a:p>
          <a:p>
            <a:pPr marL="0" indent="0">
              <a:buNone/>
            </a:pPr>
            <a:r>
              <a:rPr lang="en-US" sz="1800" dirty="0" smtClean="0">
                <a:latin typeface="Times New Roman" panose="02020603050405020304" pitchFamily="18" charset="0"/>
                <a:cs typeface="Times New Roman" panose="02020603050405020304" pitchFamily="18" charset="0"/>
              </a:rPr>
              <a:t>	Tricking </a:t>
            </a:r>
            <a:r>
              <a:rPr lang="en-US" sz="1800" dirty="0">
                <a:latin typeface="Times New Roman" panose="02020603050405020304" pitchFamily="18" charset="0"/>
                <a:cs typeface="Times New Roman" panose="02020603050405020304" pitchFamily="18" charset="0"/>
              </a:rPr>
              <a:t>someone into giving away sensitive information, like passwords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Example</a:t>
            </a:r>
            <a:r>
              <a:rPr lang="en-US" sz="1800" dirty="0">
                <a:latin typeface="Times New Roman" panose="02020603050405020304" pitchFamily="18" charset="0"/>
                <a:cs typeface="Times New Roman" panose="02020603050405020304" pitchFamily="18" charset="0"/>
              </a:rPr>
              <a:t>: A fake email pretending to be from your bank asking for your login details</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15. Two-Factor Authentication (2FA)</a:t>
            </a:r>
          </a:p>
          <a:p>
            <a:pPr marL="0" indent="0">
              <a:buNone/>
            </a:pP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Using </a:t>
            </a:r>
            <a:r>
              <a:rPr lang="en-US" sz="1800" dirty="0">
                <a:latin typeface="Times New Roman" panose="02020603050405020304" pitchFamily="18" charset="0"/>
                <a:cs typeface="Times New Roman" panose="02020603050405020304" pitchFamily="18" charset="0"/>
              </a:rPr>
              <a:t>two steps to prove your identity, like a password and a code sent to your phone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Example</a:t>
            </a:r>
            <a:r>
              <a:rPr lang="en-US" sz="1800" dirty="0">
                <a:latin typeface="Times New Roman" panose="02020603050405020304" pitchFamily="18" charset="0"/>
                <a:cs typeface="Times New Roman" panose="02020603050405020304" pitchFamily="18" charset="0"/>
              </a:rPr>
              <a:t>: Logging into an app with your password and then entering a code sent to your phone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endParaRPr lang="en-US" sz="1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Content Placeholder 2"/>
          <p:cNvSpPr>
            <a:spLocks noGrp="1"/>
          </p:cNvSpPr>
          <p:nvPr>
            <p:ph idx="1"/>
          </p:nvPr>
        </p:nvSpPr>
        <p:spPr>
          <a:xfrm>
            <a:off x="1133341" y="1043189"/>
            <a:ext cx="10617935" cy="4984124"/>
          </a:xfrm>
        </p:spPr>
        <p:txBody>
          <a:bodyPr>
            <a:normAutofit fontScale="92500" lnSpcReduction="10000"/>
          </a:bodyPr>
          <a:lstStyle/>
          <a:p>
            <a:pPr marL="0" indent="0" algn="ctr">
              <a:buNone/>
            </a:pPr>
            <a:r>
              <a:rPr lang="en-US" sz="5800" b="1" dirty="0">
                <a:latin typeface="Times New Roman" panose="02020603050405020304" pitchFamily="18" charset="0"/>
                <a:cs typeface="Times New Roman" panose="02020603050405020304" pitchFamily="18" charset="0"/>
              </a:rPr>
              <a:t>What is Information </a:t>
            </a:r>
            <a:endParaRPr lang="en-US" sz="5800" b="1" dirty="0" smtClean="0">
              <a:latin typeface="Times New Roman" panose="02020603050405020304" pitchFamily="18" charset="0"/>
              <a:cs typeface="Times New Roman" panose="02020603050405020304" pitchFamily="18" charset="0"/>
            </a:endParaRPr>
          </a:p>
          <a:p>
            <a:pPr marL="0" indent="0" algn="ctr">
              <a:buNone/>
            </a:pPr>
            <a:r>
              <a:rPr lang="en-US" sz="5800" b="1" dirty="0" smtClean="0">
                <a:latin typeface="Times New Roman" panose="02020603050405020304" pitchFamily="18" charset="0"/>
                <a:cs typeface="Times New Roman" panose="02020603050405020304" pitchFamily="18" charset="0"/>
              </a:rPr>
              <a:t>Assurance </a:t>
            </a:r>
            <a:r>
              <a:rPr lang="en-US" sz="5800" b="1" dirty="0">
                <a:latin typeface="Times New Roman" panose="02020603050405020304" pitchFamily="18" charset="0"/>
                <a:cs typeface="Times New Roman" panose="02020603050405020304" pitchFamily="18" charset="0"/>
              </a:rPr>
              <a:t>and </a:t>
            </a:r>
            <a:r>
              <a:rPr lang="en-US" sz="5800" b="1" dirty="0" smtClean="0">
                <a:latin typeface="Times New Roman" panose="02020603050405020304" pitchFamily="18" charset="0"/>
                <a:cs typeface="Times New Roman" panose="02020603050405020304" pitchFamily="18" charset="0"/>
              </a:rPr>
              <a:t>Security?</a:t>
            </a:r>
            <a:endParaRPr lang="en-US" sz="5800"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IAS is about </a:t>
            </a:r>
            <a:r>
              <a:rPr lang="en-US" b="1" dirty="0" smtClean="0">
                <a:latin typeface="Times New Roman" panose="02020603050405020304" pitchFamily="18" charset="0"/>
                <a:cs typeface="Times New Roman" panose="02020603050405020304" pitchFamily="18" charset="0"/>
              </a:rPr>
              <a:t>protecting </a:t>
            </a:r>
            <a:r>
              <a:rPr lang="en-US" dirty="0" smtClean="0">
                <a:latin typeface="Times New Roman" panose="02020603050405020304" pitchFamily="18" charset="0"/>
                <a:cs typeface="Times New Roman" panose="02020603050405020304" pitchFamily="18" charset="0"/>
              </a:rPr>
              <a:t>information and </a:t>
            </a:r>
            <a:r>
              <a:rPr lang="en-US" b="1" dirty="0" smtClean="0">
                <a:latin typeface="Times New Roman" panose="02020603050405020304" pitchFamily="18" charset="0"/>
                <a:cs typeface="Times New Roman" panose="02020603050405020304" pitchFamily="18" charset="0"/>
              </a:rPr>
              <a:t>ensuring</a:t>
            </a:r>
            <a:r>
              <a:rPr lang="en-US" dirty="0" smtClean="0">
                <a:latin typeface="Times New Roman" panose="02020603050405020304" pitchFamily="18" charset="0"/>
                <a:cs typeface="Times New Roman" panose="02020603050405020304" pitchFamily="18" charset="0"/>
              </a:rPr>
              <a:t> it remains </a:t>
            </a:r>
            <a:r>
              <a:rPr lang="en-US" b="1" dirty="0" smtClean="0">
                <a:latin typeface="Times New Roman" panose="02020603050405020304" pitchFamily="18" charset="0"/>
                <a:cs typeface="Times New Roman" panose="02020603050405020304" pitchFamily="18" charset="0"/>
              </a:rPr>
              <a:t>available, accurate, </a:t>
            </a:r>
            <a:r>
              <a:rPr lang="en-US" dirty="0" smtClean="0">
                <a:latin typeface="Times New Roman" panose="02020603050405020304" pitchFamily="18" charset="0"/>
                <a:cs typeface="Times New Roman" panose="02020603050405020304" pitchFamily="18" charset="0"/>
              </a:rPr>
              <a:t>and</a:t>
            </a:r>
            <a:r>
              <a:rPr lang="en-US" b="1" dirty="0" smtClean="0">
                <a:latin typeface="Times New Roman" panose="02020603050405020304" pitchFamily="18" charset="0"/>
                <a:cs typeface="Times New Roman" panose="02020603050405020304" pitchFamily="18" charset="0"/>
              </a:rPr>
              <a:t> safe</a:t>
            </a:r>
            <a:r>
              <a:rPr lang="en-US" dirty="0" smtClean="0">
                <a:latin typeface="Times New Roman" panose="02020603050405020304" pitchFamily="18" charset="0"/>
                <a:cs typeface="Times New Roman" panose="02020603050405020304" pitchFamily="18" charset="0"/>
              </a:rPr>
              <a:t>. </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focuses on </a:t>
            </a:r>
            <a:r>
              <a:rPr lang="en-US" b="1" dirty="0">
                <a:latin typeface="Times New Roman" panose="02020603050405020304" pitchFamily="18" charset="0"/>
                <a:cs typeface="Times New Roman" panose="02020603050405020304" pitchFamily="18" charset="0"/>
              </a:rPr>
              <a:t>keeping </a:t>
            </a:r>
            <a:r>
              <a:rPr lang="en-US" dirty="0">
                <a:latin typeface="Times New Roman" panose="02020603050405020304" pitchFamily="18" charset="0"/>
                <a:cs typeface="Times New Roman" panose="02020603050405020304" pitchFamily="18" charset="0"/>
              </a:rPr>
              <a:t>information away from </a:t>
            </a:r>
            <a:r>
              <a:rPr lang="en-US" b="1" dirty="0">
                <a:latin typeface="Times New Roman" panose="02020603050405020304" pitchFamily="18" charset="0"/>
                <a:cs typeface="Times New Roman" panose="02020603050405020304" pitchFamily="18" charset="0"/>
              </a:rPr>
              <a:t>harm</a:t>
            </a:r>
            <a:r>
              <a:rPr lang="en-US" dirty="0">
                <a:latin typeface="Times New Roman" panose="02020603050405020304" pitchFamily="18" charset="0"/>
                <a:cs typeface="Times New Roman" panose="02020603050405020304" pitchFamily="18" charset="0"/>
              </a:rPr>
              <a:t>, making sure only the </a:t>
            </a:r>
            <a:r>
              <a:rPr lang="en-US" b="1" dirty="0">
                <a:latin typeface="Times New Roman" panose="02020603050405020304" pitchFamily="18" charset="0"/>
                <a:cs typeface="Times New Roman" panose="02020603050405020304" pitchFamily="18" charset="0"/>
              </a:rPr>
              <a:t>right people </a:t>
            </a:r>
            <a:r>
              <a:rPr lang="en-US" dirty="0">
                <a:latin typeface="Times New Roman" panose="02020603050405020304" pitchFamily="18" charset="0"/>
                <a:cs typeface="Times New Roman" panose="02020603050405020304" pitchFamily="18" charset="0"/>
              </a:rPr>
              <a:t>can</a:t>
            </a:r>
            <a:r>
              <a:rPr lang="en-US" b="1" dirty="0">
                <a:latin typeface="Times New Roman" panose="02020603050405020304" pitchFamily="18" charset="0"/>
                <a:cs typeface="Times New Roman" panose="02020603050405020304" pitchFamily="18" charset="0"/>
              </a:rPr>
              <a:t> access </a:t>
            </a:r>
            <a:r>
              <a:rPr lang="en-US" dirty="0">
                <a:latin typeface="Times New Roman" panose="02020603050405020304" pitchFamily="18" charset="0"/>
                <a:cs typeface="Times New Roman" panose="02020603050405020304" pitchFamily="18" charset="0"/>
              </a:rPr>
              <a:t>it, and that it’s </a:t>
            </a:r>
            <a:r>
              <a:rPr lang="en-US" b="1" dirty="0">
                <a:latin typeface="Times New Roman" panose="02020603050405020304" pitchFamily="18" charset="0"/>
                <a:cs typeface="Times New Roman" panose="02020603050405020304" pitchFamily="18" charset="0"/>
              </a:rPr>
              <a:t>correct </a:t>
            </a:r>
            <a:r>
              <a:rPr lang="en-US" dirty="0" smtClean="0">
                <a:latin typeface="Times New Roman" panose="02020603050405020304" pitchFamily="18" charset="0"/>
                <a:cs typeface="Times New Roman" panose="02020603050405020304" pitchFamily="18" charset="0"/>
              </a:rPr>
              <a:t>and</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reliable </a:t>
            </a:r>
            <a:r>
              <a:rPr lang="en-US" dirty="0">
                <a:latin typeface="Times New Roman" panose="02020603050405020304" pitchFamily="18" charset="0"/>
                <a:cs typeface="Times New Roman" panose="02020603050405020304" pitchFamily="18" charset="0"/>
              </a:rPr>
              <a:t>when needed.</a:t>
            </a:r>
          </a:p>
          <a:p>
            <a:pPr marL="0" indent="0">
              <a:buNone/>
            </a:pPr>
            <a:r>
              <a:rPr lang="en-US" dirty="0"/>
              <a:t/>
            </a:r>
            <a:br>
              <a:rPr lang="en-US" dirty="0"/>
            </a:b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Why is IAS Important?</a:t>
            </a:r>
          </a:p>
        </p:txBody>
      </p:sp>
      <p:sp>
        <p:nvSpPr>
          <p:cNvPr id="3" name="Content Placeholder 2"/>
          <p:cNvSpPr>
            <a:spLocks noGrp="1"/>
          </p:cNvSpPr>
          <p:nvPr>
            <p:ph idx="1"/>
          </p:nvPr>
        </p:nvSpPr>
        <p:spPr>
          <a:xfrm>
            <a:off x="1133341" y="1043189"/>
            <a:ext cx="10617935" cy="4984124"/>
          </a:xfrm>
        </p:spPr>
        <p:txBody>
          <a:bodyPr>
            <a:normAutofit/>
          </a:bodyPr>
          <a:lstStyle/>
          <a:p>
            <a:pPr algn="just"/>
            <a:r>
              <a:rPr lang="en-US" sz="2400" b="1" dirty="0" smtClean="0">
                <a:latin typeface="Times New Roman" panose="02020603050405020304" pitchFamily="18" charset="0"/>
                <a:cs typeface="Times New Roman" panose="02020603050405020304" pitchFamily="18" charset="0"/>
              </a:rPr>
              <a:t>Protects </a:t>
            </a:r>
            <a:r>
              <a:rPr lang="en-US" sz="2400" b="1" dirty="0">
                <a:latin typeface="Times New Roman" panose="02020603050405020304" pitchFamily="18" charset="0"/>
                <a:cs typeface="Times New Roman" panose="02020603050405020304" pitchFamily="18" charset="0"/>
              </a:rPr>
              <a:t>Personal </a:t>
            </a:r>
            <a:r>
              <a:rPr lang="en-US" sz="2400" b="1" dirty="0" smtClean="0">
                <a:latin typeface="Times New Roman" panose="02020603050405020304" pitchFamily="18" charset="0"/>
                <a:cs typeface="Times New Roman" panose="02020603050405020304" pitchFamily="18" charset="0"/>
              </a:rPr>
              <a:t>Information </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Prevents identity theft </a:t>
            </a:r>
            <a:r>
              <a:rPr lang="en-US" sz="2400" dirty="0">
                <a:latin typeface="Times New Roman" panose="02020603050405020304" pitchFamily="18" charset="0"/>
                <a:cs typeface="Times New Roman" panose="02020603050405020304" pitchFamily="18" charset="0"/>
              </a:rPr>
              <a:t>and fraud</a:t>
            </a:r>
            <a:r>
              <a:rPr lang="en-US" sz="2400"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Ensures Business </a:t>
            </a:r>
            <a:r>
              <a:rPr lang="en-US" sz="2400" b="1" dirty="0" smtClean="0">
                <a:latin typeface="Times New Roman" panose="02020603050405020304" pitchFamily="18" charset="0"/>
                <a:cs typeface="Times New Roman" panose="02020603050405020304" pitchFamily="18" charset="0"/>
              </a:rPr>
              <a:t>Continuity</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Keeps </a:t>
            </a:r>
            <a:r>
              <a:rPr lang="en-US" sz="2400" dirty="0">
                <a:latin typeface="Times New Roman" panose="02020603050405020304" pitchFamily="18" charset="0"/>
                <a:cs typeface="Times New Roman" panose="02020603050405020304" pitchFamily="18" charset="0"/>
              </a:rPr>
              <a:t>companies running smoothly.</a:t>
            </a:r>
          </a:p>
          <a:p>
            <a:pPr algn="just">
              <a:lnSpc>
                <a:spcPct val="150000"/>
              </a:lnSpc>
            </a:pPr>
            <a:r>
              <a:rPr lang="en-US" sz="2400" b="1" dirty="0" smtClean="0">
                <a:latin typeface="Times New Roman" panose="02020603050405020304" pitchFamily="18" charset="0"/>
                <a:cs typeface="Times New Roman" panose="02020603050405020304" pitchFamily="18" charset="0"/>
              </a:rPr>
              <a:t>Maintains Trust</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People </a:t>
            </a:r>
            <a:r>
              <a:rPr lang="en-US" sz="2400" dirty="0">
                <a:latin typeface="Times New Roman" panose="02020603050405020304" pitchFamily="18" charset="0"/>
                <a:cs typeface="Times New Roman" panose="02020603050405020304" pitchFamily="18" charset="0"/>
              </a:rPr>
              <a:t>trust systems that keep their data safe</a:t>
            </a:r>
            <a:r>
              <a:rPr lang="en-US" sz="2400"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Global </a:t>
            </a:r>
            <a:r>
              <a:rPr lang="en-US" sz="2400" b="1" dirty="0" smtClean="0">
                <a:latin typeface="Times New Roman" panose="02020603050405020304" pitchFamily="18" charset="0"/>
                <a:cs typeface="Times New Roman" panose="02020603050405020304" pitchFamily="18" charset="0"/>
              </a:rPr>
              <a:t>Impact</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Governments and </a:t>
            </a:r>
            <a:r>
              <a:rPr lang="en-US" sz="2400" dirty="0">
                <a:latin typeface="Times New Roman" panose="02020603050405020304" pitchFamily="18" charset="0"/>
                <a:cs typeface="Times New Roman" panose="02020603050405020304" pitchFamily="18" charset="0"/>
              </a:rPr>
              <a:t>organizations rely on secure information.</a:t>
            </a:r>
            <a:endParaRPr lang="en-GB"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Protect Yourself Online</a:t>
            </a:r>
          </a:p>
        </p:txBody>
      </p:sp>
      <p:sp>
        <p:nvSpPr>
          <p:cNvPr id="3" name="Content Placeholder 2"/>
          <p:cNvSpPr>
            <a:spLocks noGrp="1"/>
          </p:cNvSpPr>
          <p:nvPr>
            <p:ph idx="1"/>
          </p:nvPr>
        </p:nvSpPr>
        <p:spPr>
          <a:xfrm>
            <a:off x="1133341" y="1043189"/>
            <a:ext cx="10617935" cy="4984124"/>
          </a:xfrm>
        </p:spPr>
        <p:txBody>
          <a:bodyPr>
            <a:normAutofit/>
          </a:bodyPr>
          <a:lstStyle/>
          <a:p>
            <a:pPr algn="just">
              <a:lnSpc>
                <a:spcPct val="150000"/>
              </a:lnSpc>
            </a:pPr>
            <a:r>
              <a:rPr lang="en-US" sz="2400" dirty="0" smtClean="0">
                <a:latin typeface="Times New Roman" panose="02020603050405020304" pitchFamily="18" charset="0"/>
                <a:cs typeface="Times New Roman" panose="02020603050405020304" pitchFamily="18" charset="0"/>
              </a:rPr>
              <a:t>Use </a:t>
            </a:r>
            <a:r>
              <a:rPr lang="en-US" sz="2400" b="1" dirty="0">
                <a:latin typeface="Times New Roman" panose="02020603050405020304" pitchFamily="18" charset="0"/>
                <a:cs typeface="Times New Roman" panose="02020603050405020304" pitchFamily="18" charset="0"/>
              </a:rPr>
              <a:t>strong passwords.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Avoid</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sharing</a:t>
            </a:r>
            <a:r>
              <a:rPr lang="en-US" sz="2400" dirty="0">
                <a:latin typeface="Times New Roman" panose="02020603050405020304" pitchFamily="18" charset="0"/>
                <a:cs typeface="Times New Roman" panose="02020603050405020304" pitchFamily="18" charset="0"/>
              </a:rPr>
              <a:t> sensitive information </a:t>
            </a:r>
            <a:r>
              <a:rPr lang="en-US" sz="2400" b="1" dirty="0">
                <a:latin typeface="Times New Roman" panose="02020603050405020304" pitchFamily="18" charset="0"/>
                <a:cs typeface="Times New Roman" panose="02020603050405020304" pitchFamily="18" charset="0"/>
              </a:rPr>
              <a:t>online</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Keep</a:t>
            </a:r>
            <a:r>
              <a:rPr lang="en-US" sz="2400" dirty="0">
                <a:latin typeface="Times New Roman" panose="02020603050405020304" pitchFamily="18" charset="0"/>
                <a:cs typeface="Times New Roman" panose="02020603050405020304" pitchFamily="18" charset="0"/>
              </a:rPr>
              <a:t> software and devices </a:t>
            </a:r>
            <a:r>
              <a:rPr lang="en-US" sz="2400" b="1" dirty="0">
                <a:latin typeface="Times New Roman" panose="02020603050405020304" pitchFamily="18" charset="0"/>
                <a:cs typeface="Times New Roman" panose="02020603050405020304" pitchFamily="18" charset="0"/>
              </a:rPr>
              <a:t>updated</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Learn</a:t>
            </a:r>
            <a:r>
              <a:rPr lang="en-US" sz="2400" dirty="0">
                <a:latin typeface="Times New Roman" panose="02020603050405020304" pitchFamily="18" charset="0"/>
                <a:cs typeface="Times New Roman" panose="02020603050405020304" pitchFamily="18" charset="0"/>
              </a:rPr>
              <a:t> about </a:t>
            </a:r>
            <a:r>
              <a:rPr lang="en-US" sz="2400" b="1" dirty="0">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best practices.</a:t>
            </a:r>
            <a:endParaRPr lang="en-GB"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133341" y="1043189"/>
            <a:ext cx="10617935" cy="4984124"/>
          </a:xfrm>
        </p:spPr>
        <p:txBody>
          <a:bodyPr>
            <a:normAutofit fontScale="92500" lnSpcReduction="10000"/>
          </a:bodyPr>
          <a:lstStyle/>
          <a:p>
            <a:pPr marL="0" indent="0" algn="just">
              <a:lnSpc>
                <a:spcPct val="150000"/>
              </a:lnSpc>
              <a:buNone/>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Information Assurance and Security (IAS) is about protecting information to keep it safe, accurate, and available when needed. It started with early encryption methods in the 1800s and grew as technology advanced. The first malware, like "Creeper," appeared in the 1970s, followed by the first computer virus, "Elk Cloner," in 1982. During World War II, the Enigma machine and codebreaking efforts by Alan Turing marked a major step in secure communication. Over time, hacking and cybercrime evolved, leading to stronger security measures like firewalls, encryption, and multi-factor authentication. Today, cybersecurity focuses on confidentiality, integrity, and availability, using tools like backups, patches, and zero trust to protect against threats like malware, phishing, and data breaches. As technology continues to grow, so does the need for better security to stay ahead of cybercriminals.</a:t>
            </a:r>
            <a:endParaRPr lang="en-GB"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133341" y="1043189"/>
            <a:ext cx="10617935" cy="4984124"/>
          </a:xfrm>
        </p:spPr>
        <p:txBody>
          <a:bodyPr>
            <a:normAutofit fontScale="40000" lnSpcReduction="20000"/>
          </a:bodyPr>
          <a:lstStyle/>
          <a:p>
            <a:pPr algn="just"/>
            <a:r>
              <a:rPr lang="en-US" sz="4000" dirty="0" smtClean="0">
                <a:latin typeface="Times New Roman" panose="02020603050405020304" pitchFamily="18" charset="0"/>
                <a:cs typeface="Times New Roman" panose="02020603050405020304" pitchFamily="18" charset="0"/>
              </a:rPr>
              <a:t>History of Malware	https://www.malwarebytes.com/malware </a:t>
            </a:r>
          </a:p>
          <a:p>
            <a:pPr algn="just"/>
            <a:r>
              <a:rPr lang="en-US" sz="4000" dirty="0" smtClean="0">
                <a:latin typeface="Times New Roman" panose="02020603050405020304" pitchFamily="18" charset="0"/>
                <a:cs typeface="Times New Roman" panose="02020603050405020304" pitchFamily="18" charset="0"/>
              </a:rPr>
              <a:t>Elk Cloner - First Computer Virus	https://www.computerhistory.org/atchm/the-elk-cloner-virus/)  </a:t>
            </a:r>
          </a:p>
          <a:p>
            <a:pPr algn="just"/>
            <a:r>
              <a:rPr lang="en-US" sz="4000" dirty="0" err="1" smtClean="0">
                <a:latin typeface="Times New Roman" panose="02020603050405020304" pitchFamily="18" charset="0"/>
                <a:cs typeface="Times New Roman" panose="02020603050405020304" pitchFamily="18" charset="0"/>
              </a:rPr>
              <a:t>Kerckhoffs's</a:t>
            </a:r>
            <a:r>
              <a:rPr lang="en-US" sz="4000" dirty="0" smtClean="0">
                <a:latin typeface="Times New Roman" panose="02020603050405020304" pitchFamily="18" charset="0"/>
                <a:cs typeface="Times New Roman" panose="02020603050405020304" pitchFamily="18" charset="0"/>
              </a:rPr>
              <a:t> Principle	https://www.britannica.com/biography/Auguste-Kerckhoffs)  </a:t>
            </a:r>
          </a:p>
          <a:p>
            <a:pPr algn="just"/>
            <a:r>
              <a:rPr lang="en-US" sz="4000" dirty="0" smtClean="0">
                <a:latin typeface="Times New Roman" panose="02020603050405020304" pitchFamily="18" charset="0"/>
                <a:cs typeface="Times New Roman" panose="02020603050405020304" pitchFamily="18" charset="0"/>
              </a:rPr>
              <a:t>Enigma Machine - Bletchley Park	https://bletchleypark.org.uk/)  </a:t>
            </a:r>
          </a:p>
          <a:p>
            <a:pPr algn="just"/>
            <a:r>
              <a:rPr lang="en-US" sz="4000" dirty="0" smtClean="0">
                <a:latin typeface="Times New Roman" panose="02020603050405020304" pitchFamily="18" charset="0"/>
                <a:cs typeface="Times New Roman" panose="02020603050405020304" pitchFamily="18" charset="0"/>
              </a:rPr>
              <a:t>Alan Turing and the Bombe Machine	https://www.turing.org.uk/)  </a:t>
            </a:r>
          </a:p>
          <a:p>
            <a:pPr algn="just"/>
            <a:r>
              <a:rPr lang="en-US" sz="4000" dirty="0" smtClean="0">
                <a:latin typeface="Times New Roman" panose="02020603050405020304" pitchFamily="18" charset="0"/>
                <a:cs typeface="Times New Roman" panose="02020603050405020304" pitchFamily="18" charset="0"/>
              </a:rPr>
              <a:t>Leon Battista </a:t>
            </a:r>
            <a:r>
              <a:rPr lang="en-US" sz="4000" dirty="0" err="1" smtClean="0">
                <a:latin typeface="Times New Roman" panose="02020603050405020304" pitchFamily="18" charset="0"/>
                <a:cs typeface="Times New Roman" panose="02020603050405020304" pitchFamily="18" charset="0"/>
              </a:rPr>
              <a:t>Alberti</a:t>
            </a:r>
            <a:r>
              <a:rPr lang="en-US" sz="4000" dirty="0">
                <a:latin typeface="Times New Roman" panose="02020603050405020304" pitchFamily="18" charset="0"/>
                <a:cs typeface="Times New Roman" panose="02020603050405020304" pitchFamily="18" charset="0"/>
              </a:rPr>
              <a:t>	</a:t>
            </a:r>
            <a:r>
              <a:rPr lang="en-US" sz="4000" dirty="0" smtClean="0">
                <a:latin typeface="Times New Roman" panose="02020603050405020304" pitchFamily="18" charset="0"/>
                <a:cs typeface="Times New Roman" panose="02020603050405020304" pitchFamily="18" charset="0"/>
              </a:rPr>
              <a:t>https://www.britannica.com/biography/Leon-Battista-Alberti)  </a:t>
            </a:r>
          </a:p>
          <a:p>
            <a:pPr algn="just"/>
            <a:r>
              <a:rPr lang="en-US" sz="4000" dirty="0" smtClean="0">
                <a:latin typeface="Times New Roman" panose="02020603050405020304" pitchFamily="18" charset="0"/>
                <a:cs typeface="Times New Roman" panose="02020603050405020304" pitchFamily="18" charset="0"/>
              </a:rPr>
              <a:t>Claude Shannon - Information Theory	https://www.britannica.com/biography/Claude-Shannon)  </a:t>
            </a:r>
          </a:p>
          <a:p>
            <a:pPr algn="just"/>
            <a:r>
              <a:rPr lang="en-US" sz="4000" dirty="0" smtClean="0">
                <a:latin typeface="Times New Roman" panose="02020603050405020304" pitchFamily="18" charset="0"/>
                <a:cs typeface="Times New Roman" panose="02020603050405020304" pitchFamily="18" charset="0"/>
              </a:rPr>
              <a:t>ARPANET History	https://www.history.com/topics/inventions/invention-of-the-internet)  </a:t>
            </a:r>
          </a:p>
          <a:p>
            <a:pPr algn="just"/>
            <a:r>
              <a:rPr lang="en-US" sz="4000" dirty="0" smtClean="0">
                <a:latin typeface="Times New Roman" panose="02020603050405020304" pitchFamily="18" charset="0"/>
                <a:cs typeface="Times New Roman" panose="02020603050405020304" pitchFamily="18" charset="0"/>
              </a:rPr>
              <a:t>The 414s - First Hacker Group	https://www.wired.com/2011/02/414s-the-first-hackers/)  </a:t>
            </a:r>
          </a:p>
          <a:p>
            <a:pPr algn="just"/>
            <a:r>
              <a:rPr lang="en-US" sz="4000" dirty="0" smtClean="0">
                <a:latin typeface="Times New Roman" panose="02020603050405020304" pitchFamily="18" charset="0"/>
                <a:cs typeface="Times New Roman" panose="02020603050405020304" pitchFamily="18" charset="0"/>
              </a:rPr>
              <a:t>History of Cybercrime	https://www.fbi.gov/investigate/cyber)  </a:t>
            </a:r>
          </a:p>
          <a:p>
            <a:pPr algn="just"/>
            <a:r>
              <a:rPr lang="en-US" sz="4000" dirty="0" smtClean="0">
                <a:latin typeface="Times New Roman" panose="02020603050405020304" pitchFamily="18" charset="0"/>
                <a:cs typeface="Times New Roman" panose="02020603050405020304" pitchFamily="18" charset="0"/>
              </a:rPr>
              <a:t>Encryption in Cybersecurity	https://www.csoonline.com/article/3583976/what-is-encryption-how-it-works-and-how-it-can-help-protect-your-data.html)  </a:t>
            </a:r>
          </a:p>
          <a:p>
            <a:pPr algn="just"/>
            <a:r>
              <a:rPr lang="en-US" sz="4000" dirty="0" smtClean="0">
                <a:latin typeface="Times New Roman" panose="02020603050405020304" pitchFamily="18" charset="0"/>
                <a:cs typeface="Times New Roman" panose="02020603050405020304" pitchFamily="18" charset="0"/>
              </a:rPr>
              <a:t>AI and </a:t>
            </a:r>
            <a:r>
              <a:rPr lang="en-US" sz="4000" dirty="0" err="1" smtClean="0">
                <a:latin typeface="Times New Roman" panose="02020603050405020304" pitchFamily="18" charset="0"/>
                <a:cs typeface="Times New Roman" panose="02020603050405020304" pitchFamily="18" charset="0"/>
              </a:rPr>
              <a:t>Cybersecurit</a:t>
            </a:r>
            <a:r>
              <a:rPr lang="en-US" sz="4000" dirty="0" smtClean="0">
                <a:latin typeface="Times New Roman" panose="02020603050405020304" pitchFamily="18" charset="0"/>
                <a:cs typeface="Times New Roman" panose="02020603050405020304" pitchFamily="18" charset="0"/>
              </a:rPr>
              <a:t>	(https://www.ibm.com/security/artificial-intelligence)  </a:t>
            </a:r>
          </a:p>
          <a:p>
            <a:pPr algn="just"/>
            <a:r>
              <a:rPr lang="en-US" sz="4000" dirty="0" smtClean="0">
                <a:latin typeface="Times New Roman" panose="02020603050405020304" pitchFamily="18" charset="0"/>
                <a:cs typeface="Times New Roman" panose="02020603050405020304" pitchFamily="18" charset="0"/>
              </a:rPr>
              <a:t>CIA Triad in Cybersecurity	https://www.imperva.com/learn/application-security/confidentiality-integrity-availability/)  </a:t>
            </a:r>
          </a:p>
          <a:p>
            <a:pPr algn="just"/>
            <a:r>
              <a:rPr lang="en-US" sz="4000" dirty="0" smtClean="0">
                <a:latin typeface="Times New Roman" panose="02020603050405020304" pitchFamily="18" charset="0"/>
                <a:cs typeface="Times New Roman" panose="02020603050405020304" pitchFamily="18" charset="0"/>
              </a:rPr>
              <a:t>Zero Trust Security	https://www.nist.gov/zero-trust)  </a:t>
            </a:r>
          </a:p>
          <a:p>
            <a:pPr algn="just"/>
            <a:r>
              <a:rPr lang="en-US" sz="4000" dirty="0" smtClean="0">
                <a:latin typeface="Times New Roman" panose="02020603050405020304" pitchFamily="18" charset="0"/>
                <a:cs typeface="Times New Roman" panose="02020603050405020304" pitchFamily="18" charset="0"/>
              </a:rPr>
              <a:t>What is Phishing?	https://www.phishing.org/)  </a:t>
            </a:r>
          </a:p>
          <a:p>
            <a:pPr algn="just"/>
            <a:r>
              <a:rPr lang="en-US" sz="4000" dirty="0" smtClean="0">
                <a:latin typeface="Times New Roman" panose="02020603050405020304" pitchFamily="18" charset="0"/>
                <a:cs typeface="Times New Roman" panose="02020603050405020304" pitchFamily="18" charset="0"/>
              </a:rPr>
              <a:t>Ransomware Explained	https://www.cisa.gov/ransomware)  </a:t>
            </a:r>
            <a:endParaRPr lang="en-US" sz="4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295" y="877330"/>
            <a:ext cx="8709410" cy="5603261"/>
          </a:xfrm>
          <a:prstGeom prst="rect">
            <a:avLst/>
          </a:prstGeom>
        </p:spPr>
      </p:pic>
      <p:sp>
        <p:nvSpPr>
          <p:cNvPr id="9" name="Content Placeholder 8"/>
          <p:cNvSpPr>
            <a:spLocks noGrp="1"/>
          </p:cNvSpPr>
          <p:nvPr>
            <p:ph idx="1"/>
          </p:nvPr>
        </p:nvSpPr>
        <p:spPr>
          <a:xfrm>
            <a:off x="2010190" y="978253"/>
            <a:ext cx="4316310" cy="575547"/>
          </a:xfrm>
        </p:spPr>
        <p:txBody>
          <a:bodyPr>
            <a:noAutofit/>
          </a:bodyPr>
          <a:lstStyle/>
          <a:p>
            <a:pPr marL="0" indent="0">
              <a:buNone/>
            </a:pPr>
            <a:r>
              <a:rPr lang="en-US" sz="4000" b="1" dirty="0" smtClean="0">
                <a:solidFill>
                  <a:schemeClr val="accent6">
                    <a:lumMod val="75000"/>
                  </a:schemeClr>
                </a:solidFill>
                <a:latin typeface="Showcard Gothic" panose="04020904020102020604" pitchFamily="82" charset="0"/>
                <a:cs typeface="Times New Roman" panose="02020603050405020304" pitchFamily="18" charset="0"/>
              </a:rPr>
              <a:t>ANY QUESTIONS?</a:t>
            </a:r>
            <a:endParaRPr lang="en-US" sz="4000" b="1" dirty="0">
              <a:solidFill>
                <a:schemeClr val="accent6">
                  <a:lumMod val="75000"/>
                </a:schemeClr>
              </a:solidFill>
              <a:latin typeface="Showcard Gothic" panose="04020904020102020604" pitchFamily="82"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3281362" y="849145"/>
            <a:ext cx="5629275" cy="5629275"/>
          </a:xfrm>
          <a:prstGeom prst="rect">
            <a:avLst/>
          </a:prstGeom>
        </p:spPr>
      </p:pic>
      <p:sp>
        <p:nvSpPr>
          <p:cNvPr id="9" name="Content Placeholder 8"/>
          <p:cNvSpPr>
            <a:spLocks noGrp="1"/>
          </p:cNvSpPr>
          <p:nvPr>
            <p:ph idx="1"/>
          </p:nvPr>
        </p:nvSpPr>
        <p:spPr>
          <a:xfrm>
            <a:off x="4432113" y="849145"/>
            <a:ext cx="3327772" cy="575547"/>
          </a:xfrm>
        </p:spPr>
        <p:txBody>
          <a:bodyPr>
            <a:noAutofit/>
          </a:bodyPr>
          <a:lstStyle/>
          <a:p>
            <a:pPr marL="0" indent="0">
              <a:buNone/>
            </a:pPr>
            <a:r>
              <a:rPr lang="en-US" sz="4000" b="1" dirty="0" smtClean="0">
                <a:solidFill>
                  <a:schemeClr val="bg1"/>
                </a:solidFill>
                <a:latin typeface="Showcard Gothic" panose="04020904020102020604" pitchFamily="82" charset="0"/>
                <a:cs typeface="Times New Roman" panose="02020603050405020304" pitchFamily="18" charset="0"/>
              </a:rPr>
              <a:t>Thank you!</a:t>
            </a:r>
            <a:endParaRPr lang="en-US" sz="4000" b="1" dirty="0">
              <a:solidFill>
                <a:schemeClr val="bg1"/>
              </a:solidFill>
              <a:latin typeface="Showcard Gothic" panose="04020904020102020604" pitchFamily="82"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275440" y="5177481"/>
            <a:ext cx="3546388" cy="770354"/>
          </a:xfrm>
        </p:spPr>
        <p:txBody>
          <a:bodyPr>
            <a:noAutofit/>
          </a:bodyPr>
          <a:lstStyle/>
          <a:p>
            <a:r>
              <a:rPr lang="en-US" sz="4400" i="1" dirty="0" smtClean="0">
                <a:solidFill>
                  <a:schemeClr val="bg1"/>
                </a:solidFill>
                <a:latin typeface="Times New Roman" panose="02020603050405020304" pitchFamily="18" charset="0"/>
                <a:cs typeface="Times New Roman" panose="02020603050405020304" pitchFamily="18" charset="0"/>
              </a:rPr>
              <a:t>GROUP 1</a:t>
            </a:r>
          </a:p>
        </p:txBody>
      </p:sp>
      <p:sp>
        <p:nvSpPr>
          <p:cNvPr id="3" name="Title 2"/>
          <p:cNvSpPr>
            <a:spLocks noGrp="1"/>
          </p:cNvSpPr>
          <p:nvPr>
            <p:ph type="title"/>
          </p:nvPr>
        </p:nvSpPr>
        <p:spPr>
          <a:xfrm>
            <a:off x="1506828" y="1495169"/>
            <a:ext cx="9231193" cy="4452666"/>
          </a:xfrm>
        </p:spPr>
        <p:txBody>
          <a:bodyPr>
            <a:noAutofit/>
          </a:bodyPr>
          <a:lstStyle/>
          <a:p>
            <a:r>
              <a:rPr lang="en-US" sz="6300" i="1" dirty="0" smtClean="0">
                <a:latin typeface="Times New Roman" panose="02020603050405020304" pitchFamily="18" charset="0"/>
                <a:cs typeface="Times New Roman" panose="02020603050405020304" pitchFamily="18" charset="0"/>
              </a:rPr>
              <a:t>Information Assurance</a:t>
            </a:r>
            <a:br>
              <a:rPr lang="en-US" sz="6300" i="1" dirty="0" smtClean="0">
                <a:latin typeface="Times New Roman" panose="02020603050405020304" pitchFamily="18" charset="0"/>
                <a:cs typeface="Times New Roman" panose="02020603050405020304" pitchFamily="18" charset="0"/>
              </a:rPr>
            </a:br>
            <a:r>
              <a:rPr lang="en-US" sz="6300" i="1" dirty="0">
                <a:latin typeface="Times New Roman" panose="02020603050405020304" pitchFamily="18" charset="0"/>
                <a:cs typeface="Times New Roman" panose="02020603050405020304" pitchFamily="18" charset="0"/>
              </a:rPr>
              <a:t>and </a:t>
            </a:r>
            <a:r>
              <a:rPr lang="en-US" sz="6300" i="1" dirty="0" smtClean="0">
                <a:latin typeface="Times New Roman" panose="02020603050405020304" pitchFamily="18" charset="0"/>
                <a:cs typeface="Times New Roman" panose="02020603050405020304" pitchFamily="18" charset="0"/>
              </a:rPr>
              <a:t>Security 2:</a:t>
            </a:r>
            <a:r>
              <a:rPr lang="en-US" sz="6300" i="1" dirty="0">
                <a:latin typeface="Times New Roman" panose="02020603050405020304" pitchFamily="18" charset="0"/>
                <a:cs typeface="Times New Roman" panose="02020603050405020304" pitchFamily="18" charset="0"/>
              </a:rPr>
              <a:t/>
            </a:r>
            <a:br>
              <a:rPr lang="en-US" sz="6300" i="1" dirty="0">
                <a:latin typeface="Times New Roman" panose="02020603050405020304" pitchFamily="18" charset="0"/>
                <a:cs typeface="Times New Roman" panose="02020603050405020304" pitchFamily="18" charset="0"/>
              </a:rPr>
            </a:br>
            <a:r>
              <a:rPr lang="en-US" sz="6300" b="1" i="1" dirty="0" smtClean="0">
                <a:latin typeface="Times New Roman" panose="02020603050405020304" pitchFamily="18" charset="0"/>
                <a:cs typeface="Times New Roman" panose="02020603050405020304" pitchFamily="18" charset="0"/>
              </a:rPr>
              <a:t>Security Mindset</a:t>
            </a:r>
            <a:endParaRPr lang="en-US" sz="63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9573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noAutofit/>
          </a:bodyPr>
          <a:lstStyle/>
          <a:p>
            <a:r>
              <a:rPr lang="en-GB" sz="6000" b="1" dirty="0">
                <a:latin typeface="Times New Roman" panose="02020603050405020304" pitchFamily="18" charset="0"/>
                <a:cs typeface="Times New Roman" panose="02020603050405020304" pitchFamily="18" charset="0"/>
              </a:rPr>
              <a:t>Security </a:t>
            </a:r>
            <a:r>
              <a:rPr lang="en-GB" sz="6000" b="1" dirty="0" err="1">
                <a:latin typeface="Times New Roman" panose="02020603050405020304" pitchFamily="18" charset="0"/>
                <a:cs typeface="Times New Roman" panose="02020603050405020304" pitchFamily="18" charset="0"/>
              </a:rPr>
              <a:t>Mindset</a:t>
            </a:r>
            <a:endParaRPr lang="en-PH" sz="6000" dirty="0"/>
          </a:p>
        </p:txBody>
      </p:sp>
      <p:sp>
        <p:nvSpPr>
          <p:cNvPr id="1048598" name="Content Placeholder 2"/>
          <p:cNvSpPr>
            <a:spLocks noGrp="1"/>
          </p:cNvSpPr>
          <p:nvPr>
            <p:ph idx="1"/>
          </p:nvPr>
        </p:nvSpPr>
        <p:spPr>
          <a:xfrm>
            <a:off x="1133341" y="1043189"/>
            <a:ext cx="10617935" cy="4984124"/>
          </a:xfrm>
        </p:spPr>
        <p:txBody>
          <a:bodyPr>
            <a:normAutofit lnSpcReduction="10000"/>
          </a:bodyPr>
          <a:lstStyle/>
          <a:p>
            <a:pPr marL="0" indent="0">
              <a:buNone/>
            </a:pPr>
            <a:r>
              <a:rPr lang="en-US" sz="6600" b="1" dirty="0">
                <a:latin typeface="Times New Roman" panose="02020603050405020304" pitchFamily="18" charset="0"/>
                <a:cs typeface="Times New Roman" panose="02020603050405020304" pitchFamily="18" charset="0"/>
              </a:rPr>
              <a:t>What is it ?</a:t>
            </a:r>
            <a:endParaRPr lang="en-US" sz="6600" b="1" dirty="0" smtClean="0">
              <a:latin typeface="Times New Roman" panose="02020603050405020304" pitchFamily="18" charset="0"/>
              <a:cs typeface="Times New Roman" panose="02020603050405020304" pitchFamily="18" charset="0"/>
            </a:endParaRPr>
          </a:p>
          <a:p>
            <a:endParaRPr lang="en-US" b="1" u="sng" dirty="0" smtClean="0"/>
          </a:p>
          <a:p>
            <a:pPr algn="just"/>
            <a:r>
              <a:rPr lang="en-US" sz="3600" b="1" u="sng" dirty="0" smtClean="0">
                <a:latin typeface="Times New Roman" panose="02020603050405020304" pitchFamily="18" charset="0"/>
                <a:cs typeface="Times New Roman" panose="02020603050405020304" pitchFamily="18" charset="0"/>
              </a:rPr>
              <a:t>Security </a:t>
            </a:r>
            <a:r>
              <a:rPr lang="en-US" sz="3600" b="1" u="sng" dirty="0">
                <a:latin typeface="Times New Roman" panose="02020603050405020304" pitchFamily="18" charset="0"/>
                <a:cs typeface="Times New Roman" panose="02020603050405020304" pitchFamily="18" charset="0"/>
              </a:rPr>
              <a:t>Mindset </a:t>
            </a:r>
            <a:r>
              <a:rPr lang="en-US" sz="3600" dirty="0">
                <a:latin typeface="Times New Roman" panose="02020603050405020304" pitchFamily="18" charset="0"/>
                <a:cs typeface="Times New Roman" panose="02020603050405020304" pitchFamily="18" charset="0"/>
              </a:rPr>
              <a:t>: is the ability to be able to look for and identify potential or actual compromise. This could be compromise or potential compromise of a process, system, application, operating system, platform, infrastructure and even a person / human being </a:t>
            </a:r>
          </a:p>
          <a:p>
            <a:pPr marL="0" indent="0">
              <a:buNone/>
            </a:pP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377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Security </a:t>
            </a:r>
            <a:r>
              <a:rPr lang="en-GB" sz="6000" b="1" dirty="0" err="1">
                <a:latin typeface="Times New Roman" panose="02020603050405020304" pitchFamily="18" charset="0"/>
                <a:cs typeface="Times New Roman" panose="02020603050405020304" pitchFamily="18" charset="0"/>
              </a:rPr>
              <a:t>Mindset</a:t>
            </a:r>
            <a:endParaRPr lang="en-GB" sz="6000" b="1" dirty="0">
              <a:latin typeface="Times New Roman" panose="02020603050405020304" pitchFamily="18" charset="0"/>
              <a:cs typeface="Times New Roman" panose="02020603050405020304" pitchFamily="18" charset="0"/>
            </a:endParaRPr>
          </a:p>
        </p:txBody>
      </p:sp>
      <p:sp>
        <p:nvSpPr>
          <p:cNvPr id="1048600" name="Content Placeholder 2"/>
          <p:cNvSpPr>
            <a:spLocks noGrp="1"/>
          </p:cNvSpPr>
          <p:nvPr>
            <p:ph idx="1"/>
          </p:nvPr>
        </p:nvSpPr>
        <p:spPr>
          <a:xfrm>
            <a:off x="940527" y="1043189"/>
            <a:ext cx="10810750" cy="4984124"/>
          </a:xfrm>
        </p:spPr>
        <p:txBody>
          <a:bodyPr>
            <a:normAutofit/>
          </a:bodyPr>
          <a:lstStyle/>
          <a:p>
            <a:pPr marL="0" indent="0" algn="just">
              <a:buNone/>
            </a:pPr>
            <a:r>
              <a:rPr lang="en-US" sz="6000" b="1" dirty="0">
                <a:latin typeface="Times New Roman" panose="02020603050405020304" pitchFamily="18" charset="0"/>
                <a:cs typeface="Times New Roman" panose="02020603050405020304" pitchFamily="18" charset="0"/>
              </a:rPr>
              <a:t>Why a person or human being is </a:t>
            </a:r>
            <a:r>
              <a:rPr lang="en-US" sz="6000" b="1" dirty="0" smtClean="0">
                <a:latin typeface="Times New Roman" panose="02020603050405020304" pitchFamily="18" charset="0"/>
                <a:cs typeface="Times New Roman" panose="02020603050405020304" pitchFamily="18" charset="0"/>
              </a:rPr>
              <a:t>included on this compromises?</a:t>
            </a:r>
            <a:endParaRPr lang="en-US" sz="6000" b="1"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sz="3600" dirty="0" smtClean="0">
                <a:latin typeface="Times New Roman" panose="02020603050405020304" pitchFamily="18" charset="0"/>
                <a:cs typeface="Times New Roman" panose="02020603050405020304" pitchFamily="18" charset="0"/>
              </a:rPr>
              <a:t>Humans </a:t>
            </a:r>
            <a:r>
              <a:rPr lang="en-US" sz="3600" dirty="0">
                <a:latin typeface="Times New Roman" panose="02020603050405020304" pitchFamily="18" charset="0"/>
                <a:cs typeface="Times New Roman" panose="02020603050405020304" pitchFamily="18" charset="0"/>
              </a:rPr>
              <a:t>are included because security compromises are not limited to just technology; they also involve people. In </a:t>
            </a:r>
            <a:r>
              <a:rPr lang="en-US" sz="3600" dirty="0" err="1">
                <a:latin typeface="Times New Roman" panose="02020603050405020304" pitchFamily="18" charset="0"/>
                <a:cs typeface="Times New Roman" panose="02020603050405020304" pitchFamily="18" charset="0"/>
              </a:rPr>
              <a:t>cybersecurity</a:t>
            </a:r>
            <a:r>
              <a:rPr lang="en-US" sz="3600" dirty="0">
                <a:latin typeface="Times New Roman" panose="02020603050405020304" pitchFamily="18" charset="0"/>
                <a:cs typeface="Times New Roman" panose="02020603050405020304" pitchFamily="18" charset="0"/>
              </a:rPr>
              <a:t>, this is often referred to as </a:t>
            </a:r>
            <a:r>
              <a:rPr lang="en-US" sz="3600" b="1" dirty="0">
                <a:latin typeface="Times New Roman" panose="02020603050405020304" pitchFamily="18" charset="0"/>
                <a:cs typeface="Times New Roman" panose="02020603050405020304" pitchFamily="18" charset="0"/>
              </a:rPr>
              <a:t>"human factor security"</a:t>
            </a:r>
            <a:r>
              <a:rPr lang="en-US" sz="3600" dirty="0">
                <a:latin typeface="Times New Roman" panose="02020603050405020304" pitchFamily="18" charset="0"/>
                <a:cs typeface="Times New Roman" panose="02020603050405020304" pitchFamily="18" charset="0"/>
              </a:rPr>
              <a:t> or </a:t>
            </a:r>
            <a:r>
              <a:rPr lang="en-US" sz="3600" b="1" dirty="0">
                <a:latin typeface="Times New Roman" panose="02020603050405020304" pitchFamily="18" charset="0"/>
                <a:cs typeface="Times New Roman" panose="02020603050405020304" pitchFamily="18" charset="0"/>
              </a:rPr>
              <a:t>"social engineering."</a:t>
            </a:r>
            <a:endParaRPr lang="en-US" sz="3600" dirty="0">
              <a:latin typeface="Times New Roman" panose="02020603050405020304" pitchFamily="18" charset="0"/>
              <a:cs typeface="Times New Roman" panose="02020603050405020304" pitchFamily="18" charset="0"/>
            </a:endParaRPr>
          </a:p>
          <a:p>
            <a:pPr marL="0" indent="0" algn="just">
              <a:buNone/>
            </a:pPr>
            <a:endParaRPr lang="en-US" sz="3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890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Security </a:t>
            </a:r>
            <a:r>
              <a:rPr lang="en-GB" sz="6000" b="1" dirty="0" err="1">
                <a:latin typeface="Times New Roman" panose="02020603050405020304" pitchFamily="18" charset="0"/>
                <a:cs typeface="Times New Roman" panose="02020603050405020304" pitchFamily="18" charset="0"/>
              </a:rPr>
              <a:t>Mindset</a:t>
            </a:r>
            <a:endParaRPr lang="en-GB" sz="6000" b="1" dirty="0">
              <a:latin typeface="Times New Roman" panose="02020603050405020304" pitchFamily="18" charset="0"/>
              <a:cs typeface="Times New Roman" panose="02020603050405020304" pitchFamily="18" charset="0"/>
            </a:endParaRPr>
          </a:p>
        </p:txBody>
      </p:sp>
      <p:sp>
        <p:nvSpPr>
          <p:cNvPr id="1048602" name="Content Placeholder 2"/>
          <p:cNvSpPr>
            <a:spLocks noGrp="1"/>
          </p:cNvSpPr>
          <p:nvPr>
            <p:ph idx="1"/>
          </p:nvPr>
        </p:nvSpPr>
        <p:spPr>
          <a:xfrm>
            <a:off x="809897" y="1043189"/>
            <a:ext cx="11260183" cy="4984124"/>
          </a:xfrm>
        </p:spPr>
        <p:txBody>
          <a:bodyPr>
            <a:normAutofit/>
          </a:bodyPr>
          <a:lstStyle/>
          <a:p>
            <a:pPr marL="0" indent="0" algn="just">
              <a:buNone/>
            </a:pPr>
            <a:r>
              <a:rPr lang="en-US" sz="6000" b="1" dirty="0" smtClean="0">
                <a:latin typeface="Times New Roman" panose="02020603050405020304" pitchFamily="18" charset="0"/>
                <a:cs typeface="Times New Roman" panose="02020603050405020304" pitchFamily="18" charset="0"/>
              </a:rPr>
              <a:t>What is human factor security?</a:t>
            </a:r>
            <a:endParaRPr lang="en-US" sz="6000" b="1"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sz="3600" dirty="0" smtClean="0">
                <a:latin typeface="Times New Roman" panose="02020603050405020304" pitchFamily="18" charset="0"/>
                <a:cs typeface="Times New Roman" panose="02020603050405020304" pitchFamily="18" charset="0"/>
              </a:rPr>
              <a:t>      Refers </a:t>
            </a:r>
            <a:r>
              <a:rPr lang="en-US" sz="3600" dirty="0">
                <a:latin typeface="Times New Roman" panose="02020603050405020304" pitchFamily="18" charset="0"/>
                <a:cs typeface="Times New Roman" panose="02020603050405020304" pitchFamily="18" charset="0"/>
              </a:rPr>
              <a:t>to the aspect of security that focuses on how human behavior, decision-making, and interactions with technology can contribute to security vulnerabilities or defenses. It recognizes that people, not just systems, play a critical role in maintaining security.</a:t>
            </a:r>
            <a:endParaRPr lang="en-US" sz="3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128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History of IAS</a:t>
            </a:r>
          </a:p>
        </p:txBody>
      </p:sp>
      <p:sp>
        <p:nvSpPr>
          <p:cNvPr id="3" name="Content Placeholder 2"/>
          <p:cNvSpPr>
            <a:spLocks noGrp="1"/>
          </p:cNvSpPr>
          <p:nvPr>
            <p:ph idx="1"/>
          </p:nvPr>
        </p:nvSpPr>
        <p:spPr>
          <a:xfrm>
            <a:off x="1133341" y="1043189"/>
            <a:ext cx="10617935" cy="4984124"/>
          </a:xfrm>
        </p:spPr>
        <p:txBody>
          <a:bodyPr>
            <a:normAutofit lnSpcReduction="10000"/>
          </a:bodyPr>
          <a:lstStyle/>
          <a:p>
            <a:pPr marL="0" indent="0" algn="ctr">
              <a:buNone/>
            </a:pPr>
            <a:r>
              <a:rPr lang="en-US" sz="4800" b="1" dirty="0" smtClean="0">
                <a:latin typeface="Times New Roman" panose="02020603050405020304" pitchFamily="18" charset="0"/>
                <a:cs typeface="Times New Roman" panose="02020603050405020304" pitchFamily="18" charset="0"/>
              </a:rPr>
              <a:t>How </a:t>
            </a:r>
            <a:r>
              <a:rPr lang="en-US" sz="4800" b="1" dirty="0">
                <a:latin typeface="Times New Roman" panose="02020603050405020304" pitchFamily="18" charset="0"/>
                <a:cs typeface="Times New Roman" panose="02020603050405020304" pitchFamily="18" charset="0"/>
              </a:rPr>
              <a:t>Did Malware </a:t>
            </a:r>
            <a:r>
              <a:rPr lang="en-US" sz="4800" b="1" dirty="0" smtClean="0">
                <a:latin typeface="Times New Roman" panose="02020603050405020304" pitchFamily="18" charset="0"/>
                <a:cs typeface="Times New Roman" panose="02020603050405020304" pitchFamily="18" charset="0"/>
              </a:rPr>
              <a:t>Start?</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first malware appeared in the early 1970s when Bob Thomas created a self-replicating program called "Creeper." It moved between computers, leaving a message behind. Later, Ray Tomlinson created "Reaper," the first program designed to remove malware. This marked the beginning of a never-ending battle </a:t>
            </a:r>
            <a:r>
              <a:rPr lang="en-US" dirty="0" smtClean="0">
                <a:latin typeface="Times New Roman" panose="02020603050405020304" pitchFamily="18" charset="0"/>
                <a:cs typeface="Times New Roman" panose="02020603050405020304" pitchFamily="18" charset="0"/>
              </a:rPr>
              <a:t>between </a:t>
            </a:r>
            <a:r>
              <a:rPr lang="en-US" dirty="0">
                <a:latin typeface="Times New Roman" panose="02020603050405020304" pitchFamily="18" charset="0"/>
                <a:cs typeface="Times New Roman" panose="02020603050405020304" pitchFamily="18" charset="0"/>
              </a:rPr>
              <a:t>cyber threats and security measures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ctr">
              <a:buNone/>
            </a:pPr>
            <a:r>
              <a:rPr lang="en-US" sz="4800" b="1" dirty="0">
                <a:latin typeface="Times New Roman" panose="02020603050405020304" pitchFamily="18" charset="0"/>
                <a:cs typeface="Times New Roman" panose="02020603050405020304" pitchFamily="18" charset="0"/>
              </a:rPr>
              <a:t>The First Computer </a:t>
            </a:r>
            <a:r>
              <a:rPr lang="en-US" sz="4800" b="1" dirty="0" smtClean="0">
                <a:latin typeface="Times New Roman" panose="02020603050405020304" pitchFamily="18" charset="0"/>
                <a:cs typeface="Times New Roman" panose="02020603050405020304" pitchFamily="18" charset="0"/>
              </a:rPr>
              <a:t>Virus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first actual computer virus, "Elk Cloner," was created in 1982 by a high school student named Rich </a:t>
            </a:r>
            <a:r>
              <a:rPr lang="en-US" dirty="0" err="1">
                <a:latin typeface="Times New Roman" panose="02020603050405020304" pitchFamily="18" charset="0"/>
                <a:cs typeface="Times New Roman" panose="02020603050405020304" pitchFamily="18" charset="0"/>
              </a:rPr>
              <a:t>Skrenta</a:t>
            </a:r>
            <a:r>
              <a:rPr lang="en-US" dirty="0">
                <a:latin typeface="Times New Roman" panose="02020603050405020304" pitchFamily="18" charset="0"/>
                <a:cs typeface="Times New Roman" panose="02020603050405020304" pitchFamily="18" charset="0"/>
              </a:rPr>
              <a:t>. It spread via infected floppy disks and displayed a short poem when triggered.</a:t>
            </a:r>
          </a:p>
          <a:p>
            <a:pPr marL="0" indent="0" algn="just">
              <a:buNone/>
            </a:pP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Security </a:t>
            </a:r>
            <a:r>
              <a:rPr lang="en-GB" sz="6000" b="1" dirty="0" err="1">
                <a:latin typeface="Times New Roman" panose="02020603050405020304" pitchFamily="18" charset="0"/>
                <a:cs typeface="Times New Roman" panose="02020603050405020304" pitchFamily="18" charset="0"/>
              </a:rPr>
              <a:t>Mindset</a:t>
            </a:r>
            <a:endParaRPr lang="en-GB" sz="6000" b="1" dirty="0">
              <a:latin typeface="Times New Roman" panose="02020603050405020304" pitchFamily="18" charset="0"/>
              <a:cs typeface="Times New Roman" panose="02020603050405020304" pitchFamily="18" charset="0"/>
            </a:endParaRPr>
          </a:p>
        </p:txBody>
      </p:sp>
      <p:sp>
        <p:nvSpPr>
          <p:cNvPr id="1048604" name="Content Placeholder 2"/>
          <p:cNvSpPr>
            <a:spLocks noGrp="1"/>
          </p:cNvSpPr>
          <p:nvPr>
            <p:ph idx="1"/>
          </p:nvPr>
        </p:nvSpPr>
        <p:spPr>
          <a:xfrm>
            <a:off x="809897" y="1043189"/>
            <a:ext cx="11260183" cy="4984124"/>
          </a:xfrm>
        </p:spPr>
        <p:txBody>
          <a:bodyPr>
            <a:normAutofit lnSpcReduction="10000"/>
          </a:bodyPr>
          <a:lstStyle/>
          <a:p>
            <a:pPr marL="0" indent="0" algn="just">
              <a:buNone/>
            </a:pPr>
            <a:r>
              <a:rPr lang="en-US" sz="6000" b="1" dirty="0" smtClean="0">
                <a:latin typeface="Times New Roman" panose="02020603050405020304" pitchFamily="18" charset="0"/>
                <a:cs typeface="Times New Roman" panose="02020603050405020304" pitchFamily="18" charset="0"/>
              </a:rPr>
              <a:t>Why is it important?</a:t>
            </a:r>
            <a:endParaRPr lang="en-US" dirty="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Technology </a:t>
            </a:r>
            <a:r>
              <a:rPr lang="en-US" sz="3600" dirty="0">
                <a:latin typeface="Times New Roman" panose="02020603050405020304" pitchFamily="18" charset="0"/>
                <a:cs typeface="Times New Roman" panose="02020603050405020304" pitchFamily="18" charset="0"/>
              </a:rPr>
              <a:t>alone cannot prevent security breaches—</a:t>
            </a:r>
            <a:r>
              <a:rPr lang="en-US" sz="3600" b="1" dirty="0">
                <a:latin typeface="Times New Roman" panose="02020603050405020304" pitchFamily="18" charset="0"/>
                <a:cs typeface="Times New Roman" panose="02020603050405020304" pitchFamily="18" charset="0"/>
              </a:rPr>
              <a:t>human actions </a:t>
            </a:r>
            <a:r>
              <a:rPr lang="en-US" sz="3600" b="1" dirty="0" smtClean="0">
                <a:latin typeface="Times New Roman" panose="02020603050405020304" pitchFamily="18" charset="0"/>
                <a:cs typeface="Times New Roman" panose="02020603050405020304" pitchFamily="18" charset="0"/>
              </a:rPr>
              <a:t>and </a:t>
            </a:r>
            <a:r>
              <a:rPr lang="en-US" sz="3600" b="1" dirty="0">
                <a:latin typeface="Times New Roman" panose="02020603050405020304" pitchFamily="18" charset="0"/>
                <a:cs typeface="Times New Roman" panose="02020603050405020304" pitchFamily="18" charset="0"/>
              </a:rPr>
              <a:t>awareness are equally crucial</a:t>
            </a:r>
            <a:r>
              <a:rPr lang="en-US" sz="3600" b="1" dirty="0" smtClean="0">
                <a:latin typeface="Times New Roman" panose="02020603050405020304" pitchFamily="18" charset="0"/>
                <a:cs typeface="Times New Roman" panose="02020603050405020304" pitchFamily="18" charset="0"/>
              </a:rPr>
              <a:t>.</a:t>
            </a:r>
          </a:p>
          <a:p>
            <a:pPr marL="742950" indent="-742950" algn="just">
              <a:buFont typeface="+mj-lt"/>
              <a:buAutoNum type="arabicPeriod"/>
            </a:pPr>
            <a:r>
              <a:rPr lang="en-US" sz="3400" dirty="0">
                <a:latin typeface="Times New Roman" panose="02020603050405020304" pitchFamily="18" charset="0"/>
                <a:cs typeface="Times New Roman" panose="02020603050405020304" pitchFamily="18" charset="0"/>
              </a:rPr>
              <a:t>Technology Can Be Tricked by Human </a:t>
            </a:r>
            <a:r>
              <a:rPr lang="en-US" sz="3400" dirty="0" smtClean="0">
                <a:latin typeface="Times New Roman" panose="02020603050405020304" pitchFamily="18" charset="0"/>
                <a:cs typeface="Times New Roman" panose="02020603050405020304" pitchFamily="18" charset="0"/>
              </a:rPr>
              <a:t>Behavior</a:t>
            </a:r>
          </a:p>
          <a:p>
            <a:pPr marL="742950" indent="-742950" algn="just">
              <a:buFont typeface="+mj-lt"/>
              <a:buAutoNum type="arabicPeriod"/>
            </a:pPr>
            <a:r>
              <a:rPr lang="en-US" sz="3400" dirty="0">
                <a:latin typeface="Times New Roman" panose="02020603050405020304" pitchFamily="18" charset="0"/>
                <a:cs typeface="Times New Roman" panose="02020603050405020304" pitchFamily="18" charset="0"/>
              </a:rPr>
              <a:t>Social Engineering Attacks Bypass </a:t>
            </a:r>
            <a:r>
              <a:rPr lang="en-US" sz="3400" dirty="0" smtClean="0">
                <a:latin typeface="Times New Roman" panose="02020603050405020304" pitchFamily="18" charset="0"/>
                <a:cs typeface="Times New Roman" panose="02020603050405020304" pitchFamily="18" charset="0"/>
              </a:rPr>
              <a:t>Technology</a:t>
            </a:r>
          </a:p>
          <a:p>
            <a:pPr marL="742950" indent="-742950" algn="just">
              <a:buFont typeface="+mj-lt"/>
              <a:buAutoNum type="arabicPeriod"/>
            </a:pPr>
            <a:r>
              <a:rPr lang="en-US" sz="3400" dirty="0">
                <a:latin typeface="Times New Roman" panose="02020603050405020304" pitchFamily="18" charset="0"/>
                <a:cs typeface="Times New Roman" panose="02020603050405020304" pitchFamily="18" charset="0"/>
              </a:rPr>
              <a:t>Human Error is a Major Security </a:t>
            </a:r>
            <a:r>
              <a:rPr lang="en-US" sz="3400" dirty="0" smtClean="0">
                <a:latin typeface="Times New Roman" panose="02020603050405020304" pitchFamily="18" charset="0"/>
                <a:cs typeface="Times New Roman" panose="02020603050405020304" pitchFamily="18" charset="0"/>
              </a:rPr>
              <a:t>Risk</a:t>
            </a:r>
          </a:p>
          <a:p>
            <a:pPr marL="742950" indent="-742950" algn="just">
              <a:buFont typeface="+mj-lt"/>
              <a:buAutoNum type="arabicPeriod"/>
            </a:pPr>
            <a:r>
              <a:rPr lang="en-US" sz="3400" dirty="0">
                <a:latin typeface="Times New Roman" panose="02020603050405020304" pitchFamily="18" charset="0"/>
                <a:cs typeface="Times New Roman" panose="02020603050405020304" pitchFamily="18" charset="0"/>
              </a:rPr>
              <a:t>Insider Threats Can Evade Security </a:t>
            </a:r>
            <a:r>
              <a:rPr lang="en-US" sz="3400" dirty="0" smtClean="0">
                <a:latin typeface="Times New Roman" panose="02020603050405020304" pitchFamily="18" charset="0"/>
                <a:cs typeface="Times New Roman" panose="02020603050405020304" pitchFamily="18" charset="0"/>
              </a:rPr>
              <a:t>Systems</a:t>
            </a:r>
          </a:p>
          <a:p>
            <a:pPr marL="742950" indent="-742950" algn="just">
              <a:buFont typeface="+mj-lt"/>
              <a:buAutoNum type="arabicPeriod"/>
            </a:pPr>
            <a:r>
              <a:rPr lang="en-US" sz="3600" dirty="0">
                <a:latin typeface="Times New Roman" panose="02020603050405020304" pitchFamily="18" charset="0"/>
                <a:cs typeface="Times New Roman" panose="02020603050405020304" pitchFamily="18" charset="0"/>
              </a:rPr>
              <a:t>Lack of Security Awareness Weakens Defenses</a:t>
            </a:r>
            <a:endParaRPr lang="en-US" sz="3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5095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Security </a:t>
            </a:r>
            <a:r>
              <a:rPr lang="en-GB" sz="6000" b="1" dirty="0" err="1">
                <a:latin typeface="Times New Roman" panose="02020603050405020304" pitchFamily="18" charset="0"/>
                <a:cs typeface="Times New Roman" panose="02020603050405020304" pitchFamily="18" charset="0"/>
              </a:rPr>
              <a:t>Mindset</a:t>
            </a:r>
            <a:endParaRPr lang="en-GB" sz="6000" b="1" dirty="0">
              <a:latin typeface="Times New Roman" panose="02020603050405020304" pitchFamily="18" charset="0"/>
              <a:cs typeface="Times New Roman" panose="02020603050405020304" pitchFamily="18" charset="0"/>
            </a:endParaRPr>
          </a:p>
        </p:txBody>
      </p:sp>
      <p:sp>
        <p:nvSpPr>
          <p:cNvPr id="1048606" name="Content Placeholder 2"/>
          <p:cNvSpPr>
            <a:spLocks noGrp="1"/>
          </p:cNvSpPr>
          <p:nvPr>
            <p:ph idx="1"/>
          </p:nvPr>
        </p:nvSpPr>
        <p:spPr>
          <a:xfrm>
            <a:off x="1133341" y="1043189"/>
            <a:ext cx="10617935" cy="4984124"/>
          </a:xfrm>
        </p:spPr>
        <p:txBody>
          <a:bodyPr>
            <a:noAutofit/>
          </a:bodyPr>
          <a:lstStyle/>
          <a:p>
            <a:pPr algn="just"/>
            <a:r>
              <a:rPr lang="en-US" sz="3200" b="1" dirty="0" smtClean="0">
                <a:latin typeface="Times New Roman" panose="02020603050405020304" pitchFamily="18" charset="0"/>
                <a:cs typeface="Times New Roman" panose="02020603050405020304" pitchFamily="18" charset="0"/>
              </a:rPr>
              <a:t>Social </a:t>
            </a:r>
            <a:r>
              <a:rPr lang="en-US" sz="3200" b="1" dirty="0">
                <a:latin typeface="Times New Roman" panose="02020603050405020304" pitchFamily="18" charset="0"/>
                <a:cs typeface="Times New Roman" panose="02020603050405020304" pitchFamily="18" charset="0"/>
              </a:rPr>
              <a:t>Engineering Attacks</a:t>
            </a:r>
            <a:r>
              <a:rPr lang="en-US" sz="3200" dirty="0">
                <a:latin typeface="Times New Roman" panose="02020603050405020304" pitchFamily="18" charset="0"/>
                <a:cs typeface="Times New Roman" panose="02020603050405020304" pitchFamily="18" charset="0"/>
              </a:rPr>
              <a:t> – Attackers manipulate individuals to gain access to sensitive data. </a:t>
            </a:r>
          </a:p>
          <a:p>
            <a:pPr marL="0" indent="0" algn="just">
              <a:buNone/>
            </a:pPr>
            <a:r>
              <a:rPr lang="en-US" sz="3200" dirty="0" smtClean="0">
                <a:latin typeface="Times New Roman" panose="02020603050405020304" pitchFamily="18" charset="0"/>
                <a:cs typeface="Times New Roman" panose="02020603050405020304" pitchFamily="18" charset="0"/>
              </a:rPr>
              <a:t>  Ex.  phishing</a:t>
            </a:r>
            <a:r>
              <a:rPr lang="en-US" sz="3200" dirty="0">
                <a:latin typeface="Times New Roman" panose="02020603050405020304" pitchFamily="18" charset="0"/>
                <a:cs typeface="Times New Roman" panose="02020603050405020304" pitchFamily="18" charset="0"/>
              </a:rPr>
              <a:t>, pretexting, baiting, and impersonation</a:t>
            </a:r>
            <a:r>
              <a:rPr lang="en-US" sz="3200" dirty="0" smtClean="0">
                <a:latin typeface="Times New Roman" panose="02020603050405020304" pitchFamily="18" charset="0"/>
                <a:cs typeface="Times New Roman" panose="02020603050405020304" pitchFamily="18" charset="0"/>
              </a:rPr>
              <a:t>.</a:t>
            </a:r>
          </a:p>
          <a:p>
            <a:pPr marL="0" indent="0" algn="just">
              <a:buNone/>
            </a:pPr>
            <a:endParaRPr lang="en-US" sz="3200" dirty="0">
              <a:latin typeface="Times New Roman" panose="02020603050405020304" pitchFamily="18" charset="0"/>
              <a:cs typeface="Times New Roman" panose="02020603050405020304" pitchFamily="18" charset="0"/>
            </a:endParaRPr>
          </a:p>
          <a:p>
            <a:pPr marL="285750" indent="-285750" algn="just"/>
            <a:r>
              <a:rPr lang="en-US" sz="3200" b="1" dirty="0">
                <a:latin typeface="Times New Roman" panose="02020603050405020304" pitchFamily="18" charset="0"/>
                <a:cs typeface="Times New Roman" panose="02020603050405020304" pitchFamily="18" charset="0"/>
              </a:rPr>
              <a:t>Insider Threats</a:t>
            </a:r>
            <a:r>
              <a:rPr lang="en-US" sz="3200" dirty="0">
                <a:latin typeface="Times New Roman" panose="02020603050405020304" pitchFamily="18" charset="0"/>
                <a:cs typeface="Times New Roman" panose="02020603050405020304" pitchFamily="18" charset="0"/>
              </a:rPr>
              <a:t> – Employees, contractors, or partners might intentionally or unintentionally cause security breaches</a:t>
            </a:r>
            <a:r>
              <a:rPr lang="en-US" sz="3200" dirty="0" smtClean="0">
                <a:latin typeface="Times New Roman" panose="02020603050405020304" pitchFamily="18" charset="0"/>
                <a:cs typeface="Times New Roman" panose="02020603050405020304" pitchFamily="18" charset="0"/>
              </a:rPr>
              <a:t>.</a:t>
            </a:r>
          </a:p>
          <a:p>
            <a:pPr marL="0" indent="0" algn="just">
              <a:buNone/>
            </a:pPr>
            <a:r>
              <a:rPr lang="en-US" sz="3200" dirty="0" smtClean="0">
                <a:latin typeface="Times New Roman" panose="02020603050405020304" pitchFamily="18" charset="0"/>
                <a:cs typeface="Times New Roman" panose="02020603050405020304" pitchFamily="18" charset="0"/>
              </a:rPr>
              <a:t>  Ex. An </a:t>
            </a:r>
            <a:r>
              <a:rPr lang="en-US" sz="3200" dirty="0">
                <a:latin typeface="Times New Roman" panose="02020603050405020304" pitchFamily="18" charset="0"/>
                <a:cs typeface="Times New Roman" panose="02020603050405020304" pitchFamily="18" charset="0"/>
              </a:rPr>
              <a:t>employee accidentally shares sensitive data or a disgruntled employee deliberately leaks information.</a:t>
            </a:r>
          </a:p>
          <a:p>
            <a:pPr marL="285750" indent="-285750"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695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Security </a:t>
            </a:r>
            <a:r>
              <a:rPr lang="en-GB" sz="6000" b="1" dirty="0" err="1">
                <a:latin typeface="Times New Roman" panose="02020603050405020304" pitchFamily="18" charset="0"/>
                <a:cs typeface="Times New Roman" panose="02020603050405020304" pitchFamily="18" charset="0"/>
              </a:rPr>
              <a:t>Mindset</a:t>
            </a:r>
            <a:endParaRPr lang="en-GB" sz="6000" b="1" dirty="0">
              <a:latin typeface="Times New Roman" panose="02020603050405020304" pitchFamily="18" charset="0"/>
              <a:cs typeface="Times New Roman" panose="02020603050405020304" pitchFamily="18" charset="0"/>
            </a:endParaRPr>
          </a:p>
        </p:txBody>
      </p:sp>
      <p:sp>
        <p:nvSpPr>
          <p:cNvPr id="1048608" name="Content Placeholder 2"/>
          <p:cNvSpPr>
            <a:spLocks noGrp="1"/>
          </p:cNvSpPr>
          <p:nvPr>
            <p:ph idx="1"/>
          </p:nvPr>
        </p:nvSpPr>
        <p:spPr>
          <a:xfrm>
            <a:off x="1133341" y="1043189"/>
            <a:ext cx="10617935" cy="4984124"/>
          </a:xfrm>
        </p:spPr>
        <p:txBody>
          <a:bodyPr>
            <a:noAutofit/>
          </a:bodyPr>
          <a:lstStyle/>
          <a:p>
            <a:pPr marL="285750" indent="-285750" algn="just"/>
            <a:r>
              <a:rPr lang="en-US" sz="3200" b="1" dirty="0">
                <a:latin typeface="Times New Roman" panose="02020603050405020304" pitchFamily="18" charset="0"/>
                <a:cs typeface="Times New Roman" panose="02020603050405020304" pitchFamily="18" charset="0"/>
              </a:rPr>
              <a:t>Human Errors</a:t>
            </a:r>
            <a:r>
              <a:rPr lang="en-US" sz="3200" dirty="0">
                <a:latin typeface="Times New Roman" panose="02020603050405020304" pitchFamily="18" charset="0"/>
                <a:cs typeface="Times New Roman" panose="02020603050405020304" pitchFamily="18" charset="0"/>
              </a:rPr>
              <a:t> – Mistakes such as weak passwords, misconfigurations, or accidental data leaks can lead to security incidents</a:t>
            </a:r>
            <a:r>
              <a:rPr lang="en-US" sz="3200" dirty="0" smtClean="0">
                <a:latin typeface="Times New Roman" panose="02020603050405020304" pitchFamily="18" charset="0"/>
                <a:cs typeface="Times New Roman" panose="02020603050405020304" pitchFamily="18" charset="0"/>
              </a:rPr>
              <a:t>.</a:t>
            </a:r>
          </a:p>
          <a:p>
            <a:pPr marL="0" indent="0" algn="just">
              <a:buNone/>
            </a:pPr>
            <a:r>
              <a:rPr lang="en-US" sz="3200" dirty="0" smtClean="0">
                <a:latin typeface="Times New Roman" panose="02020603050405020304" pitchFamily="18" charset="0"/>
                <a:cs typeface="Times New Roman" panose="02020603050405020304" pitchFamily="18" charset="0"/>
              </a:rPr>
              <a:t>   Ex. </a:t>
            </a:r>
            <a:r>
              <a:rPr lang="en-US" sz="3200" dirty="0">
                <a:latin typeface="Times New Roman" panose="02020603050405020304" pitchFamily="18" charset="0"/>
                <a:cs typeface="Times New Roman" panose="02020603050405020304" pitchFamily="18" charset="0"/>
              </a:rPr>
              <a:t>A system administrator forgets to apply a security patch, </a:t>
            </a:r>
            <a:r>
              <a:rPr lang="en-US" sz="3200" dirty="0" smtClean="0">
                <a:latin typeface="Times New Roman" panose="02020603050405020304" pitchFamily="18" charset="0"/>
                <a:cs typeface="Times New Roman" panose="02020603050405020304" pitchFamily="18" charset="0"/>
              </a:rPr>
              <a:t>    leaving </a:t>
            </a:r>
            <a:r>
              <a:rPr lang="en-US" sz="3200" dirty="0">
                <a:latin typeface="Times New Roman" panose="02020603050405020304" pitchFamily="18" charset="0"/>
                <a:cs typeface="Times New Roman" panose="02020603050405020304" pitchFamily="18" charset="0"/>
              </a:rPr>
              <a:t>a system vulnerable to attacks.</a:t>
            </a:r>
          </a:p>
          <a:p>
            <a:pPr algn="just"/>
            <a:r>
              <a:rPr lang="en-US" sz="3200" b="1" dirty="0">
                <a:latin typeface="Times New Roman" panose="02020603050405020304" pitchFamily="18" charset="0"/>
                <a:cs typeface="Times New Roman" panose="02020603050405020304" pitchFamily="18" charset="0"/>
              </a:rPr>
              <a:t>Lack of Awareness or </a:t>
            </a:r>
            <a:r>
              <a:rPr lang="en-US" sz="3200" b="1" dirty="0" smtClean="0">
                <a:latin typeface="Times New Roman" panose="02020603050405020304" pitchFamily="18" charset="0"/>
                <a:cs typeface="Times New Roman" panose="02020603050405020304" pitchFamily="18" charset="0"/>
              </a:rPr>
              <a:t>Training</a:t>
            </a:r>
            <a:r>
              <a:rPr lang="en-US" sz="3200" dirty="0" smtClean="0"/>
              <a:t> </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Without proper security training, employees may not recognize threats or know how to respond.</a:t>
            </a:r>
            <a:endParaRPr lang="en-US" sz="3200" dirty="0" smtClean="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   Ex.	Clicking </a:t>
            </a:r>
            <a:r>
              <a:rPr lang="en-US" sz="3200" dirty="0">
                <a:latin typeface="Times New Roman" panose="02020603050405020304" pitchFamily="18" charset="0"/>
                <a:cs typeface="Times New Roman" panose="02020603050405020304" pitchFamily="18" charset="0"/>
              </a:rPr>
              <a:t>on malicious links or downloading unsafe attachments.</a:t>
            </a:r>
          </a:p>
          <a:p>
            <a:pPr algn="just"/>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2142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Security </a:t>
            </a:r>
            <a:r>
              <a:rPr lang="en-GB" sz="6000" b="1" dirty="0" err="1">
                <a:latin typeface="Times New Roman" panose="02020603050405020304" pitchFamily="18" charset="0"/>
                <a:cs typeface="Times New Roman" panose="02020603050405020304" pitchFamily="18" charset="0"/>
              </a:rPr>
              <a:t>Mindset</a:t>
            </a:r>
            <a:endParaRPr lang="en-GB" sz="6000" b="1" dirty="0">
              <a:latin typeface="Times New Roman" panose="02020603050405020304" pitchFamily="18" charset="0"/>
              <a:cs typeface="Times New Roman" panose="02020603050405020304" pitchFamily="18" charset="0"/>
            </a:endParaRPr>
          </a:p>
        </p:txBody>
      </p:sp>
      <p:sp>
        <p:nvSpPr>
          <p:cNvPr id="1048610" name="Content Placeholder 2"/>
          <p:cNvSpPr>
            <a:spLocks noGrp="1"/>
          </p:cNvSpPr>
          <p:nvPr>
            <p:ph idx="1"/>
          </p:nvPr>
        </p:nvSpPr>
        <p:spPr>
          <a:xfrm>
            <a:off x="1133341" y="1043189"/>
            <a:ext cx="10617935" cy="4984124"/>
          </a:xfrm>
        </p:spPr>
        <p:txBody>
          <a:bodyPr>
            <a:noAutofit/>
          </a:bodyPr>
          <a:lstStyle/>
          <a:p>
            <a:pPr marL="285750" indent="-285750" algn="just"/>
            <a:r>
              <a:rPr lang="en-US" sz="3200" b="1" dirty="0">
                <a:latin typeface="Times New Roman" panose="02020603050405020304" pitchFamily="18" charset="0"/>
                <a:cs typeface="Times New Roman" panose="02020603050405020304" pitchFamily="18" charset="0"/>
              </a:rPr>
              <a:t>Physical Security </a:t>
            </a:r>
            <a:r>
              <a:rPr lang="en-US" sz="3200" b="1" dirty="0" smtClean="0">
                <a:latin typeface="Times New Roman" panose="02020603050405020304" pitchFamily="18" charset="0"/>
                <a:cs typeface="Times New Roman" panose="02020603050405020304" pitchFamily="18" charset="0"/>
              </a:rPr>
              <a:t>Vulnerabilities </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Individuals can compromise security by allowing unauthorized persons into secure areas</a:t>
            </a:r>
            <a:r>
              <a:rPr lang="en-US" sz="3200" dirty="0"/>
              <a:t>.</a:t>
            </a:r>
            <a:endParaRPr lang="en-US" sz="3200" dirty="0" smtClean="0">
              <a:latin typeface="Times New Roman" panose="02020603050405020304" pitchFamily="18" charset="0"/>
              <a:cs typeface="Times New Roman" panose="02020603050405020304" pitchFamily="18" charset="0"/>
            </a:endParaRPr>
          </a:p>
          <a:p>
            <a:pPr marL="0" indent="0" algn="just">
              <a:buNone/>
            </a:pPr>
            <a:r>
              <a:rPr lang="en-US" sz="3200" dirty="0" smtClean="0">
                <a:latin typeface="Times New Roman" panose="02020603050405020304" pitchFamily="18" charset="0"/>
                <a:cs typeface="Times New Roman" panose="02020603050405020304" pitchFamily="18" charset="0"/>
              </a:rPr>
              <a:t>   Ex. </a:t>
            </a:r>
            <a:r>
              <a:rPr lang="en-US" sz="3200" dirty="0">
                <a:latin typeface="Times New Roman" panose="02020603050405020304" pitchFamily="18" charset="0"/>
                <a:cs typeface="Times New Roman" panose="02020603050405020304" pitchFamily="18" charset="0"/>
              </a:rPr>
              <a:t>Someone holding a door open for a stranger without verifying their credentials (</a:t>
            </a:r>
            <a:r>
              <a:rPr lang="en-US" sz="3200" dirty="0" smtClean="0">
                <a:latin typeface="Times New Roman" panose="02020603050405020304" pitchFamily="18" charset="0"/>
                <a:cs typeface="Times New Roman" panose="02020603050405020304" pitchFamily="18" charset="0"/>
              </a:rPr>
              <a:t>tailgating</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245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Security </a:t>
            </a:r>
            <a:r>
              <a:rPr lang="en-GB" sz="6000" b="1" dirty="0" err="1">
                <a:latin typeface="Times New Roman" panose="02020603050405020304" pitchFamily="18" charset="0"/>
                <a:cs typeface="Times New Roman" panose="02020603050405020304" pitchFamily="18" charset="0"/>
              </a:rPr>
              <a:t>Mindset</a:t>
            </a:r>
            <a:endParaRPr lang="en-GB" sz="6000" b="1" dirty="0">
              <a:latin typeface="Times New Roman" panose="02020603050405020304" pitchFamily="18" charset="0"/>
              <a:cs typeface="Times New Roman" panose="02020603050405020304" pitchFamily="18" charset="0"/>
            </a:endParaRPr>
          </a:p>
        </p:txBody>
      </p:sp>
      <p:sp>
        <p:nvSpPr>
          <p:cNvPr id="1048612" name="Content Placeholder 2"/>
          <p:cNvSpPr>
            <a:spLocks noGrp="1"/>
          </p:cNvSpPr>
          <p:nvPr>
            <p:ph idx="1"/>
          </p:nvPr>
        </p:nvSpPr>
        <p:spPr>
          <a:xfrm>
            <a:off x="862149" y="888643"/>
            <a:ext cx="10889127" cy="5138670"/>
          </a:xfrm>
        </p:spPr>
        <p:txBody>
          <a:bodyPr>
            <a:noAutofit/>
          </a:bodyPr>
          <a:lstStyle/>
          <a:p>
            <a:pPr marL="0" indent="0" algn="just">
              <a:buNone/>
            </a:pPr>
            <a:r>
              <a:rPr lang="en-US" sz="4500" b="1" dirty="0">
                <a:latin typeface="Times New Roman" panose="02020603050405020304" pitchFamily="18" charset="0"/>
                <a:cs typeface="Times New Roman" panose="02020603050405020304" pitchFamily="18" charset="0"/>
              </a:rPr>
              <a:t>Key Aspects of Human Factor </a:t>
            </a:r>
            <a:r>
              <a:rPr lang="en-US" sz="4500" b="1" dirty="0" smtClean="0">
                <a:latin typeface="Times New Roman" panose="02020603050405020304" pitchFamily="18" charset="0"/>
                <a:cs typeface="Times New Roman" panose="02020603050405020304" pitchFamily="18" charset="0"/>
              </a:rPr>
              <a:t>Security</a:t>
            </a:r>
          </a:p>
          <a:p>
            <a:pPr marL="0" indent="0" algn="just">
              <a:buNone/>
            </a:pPr>
            <a:endParaRPr lang="en-US" sz="4500" b="1" dirty="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Social Engineering Prevention: </a:t>
            </a:r>
            <a:r>
              <a:rPr lang="en-US" sz="3200" dirty="0" smtClean="0">
                <a:latin typeface="Times New Roman" panose="02020603050405020304" pitchFamily="18" charset="0"/>
                <a:cs typeface="Times New Roman" panose="02020603050405020304" pitchFamily="18" charset="0"/>
              </a:rPr>
              <a:t>Training individuals to recognize phishing, baiting, pretexting, and tailgating.</a:t>
            </a:r>
          </a:p>
          <a:p>
            <a:r>
              <a:rPr lang="en-US" sz="3200" b="1" dirty="0" smtClean="0">
                <a:latin typeface="Times New Roman" panose="02020603050405020304" pitchFamily="18" charset="0"/>
                <a:cs typeface="Times New Roman" panose="02020603050405020304" pitchFamily="18" charset="0"/>
              </a:rPr>
              <a:t>Password Management:</a:t>
            </a:r>
            <a:r>
              <a:rPr lang="en-US" sz="3200" dirty="0" smtClean="0">
                <a:latin typeface="Times New Roman" panose="02020603050405020304" pitchFamily="18" charset="0"/>
                <a:cs typeface="Times New Roman" panose="02020603050405020304" pitchFamily="18" charset="0"/>
              </a:rPr>
              <a:t> Promoting </a:t>
            </a:r>
            <a:r>
              <a:rPr lang="en-US" sz="3200" dirty="0">
                <a:latin typeface="Times New Roman" panose="02020603050405020304" pitchFamily="18" charset="0"/>
                <a:cs typeface="Times New Roman" panose="02020603050405020304" pitchFamily="18" charset="0"/>
              </a:rPr>
              <a:t>the use of strong, unique passwords and multi-factor authentication (MFA</a:t>
            </a:r>
            <a:r>
              <a:rPr lang="en-US" sz="3200" dirty="0" smtClean="0">
                <a:latin typeface="Times New Roman" panose="02020603050405020304" pitchFamily="18" charset="0"/>
                <a:cs typeface="Times New Roman" panose="02020603050405020304" pitchFamily="18" charset="0"/>
              </a:rPr>
              <a:t>).</a:t>
            </a:r>
          </a:p>
          <a:p>
            <a:r>
              <a:rPr lang="en-US" sz="3200" b="1" dirty="0" smtClean="0">
                <a:latin typeface="Times New Roman" panose="02020603050405020304" pitchFamily="18" charset="0"/>
                <a:cs typeface="Times New Roman" panose="02020603050405020304" pitchFamily="18" charset="0"/>
              </a:rPr>
              <a:t>Security Awareness Training: </a:t>
            </a:r>
            <a:r>
              <a:rPr lang="en-US" sz="3200" dirty="0" smtClean="0">
                <a:latin typeface="Times New Roman" panose="02020603050405020304" pitchFamily="18" charset="0"/>
                <a:cs typeface="Times New Roman" panose="02020603050405020304" pitchFamily="18" charset="0"/>
              </a:rPr>
              <a:t>Regular training programs to educate users about security best practices and threats.</a:t>
            </a:r>
          </a:p>
          <a:p>
            <a:endParaRPr lang="en-US" sz="36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309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Security </a:t>
            </a:r>
            <a:r>
              <a:rPr lang="en-GB" sz="6000" b="1" dirty="0" err="1">
                <a:latin typeface="Times New Roman" panose="02020603050405020304" pitchFamily="18" charset="0"/>
                <a:cs typeface="Times New Roman" panose="02020603050405020304" pitchFamily="18" charset="0"/>
              </a:rPr>
              <a:t>Mindset</a:t>
            </a:r>
            <a:endParaRPr lang="en-GB" sz="6000" b="1" dirty="0">
              <a:latin typeface="Times New Roman" panose="02020603050405020304" pitchFamily="18" charset="0"/>
              <a:cs typeface="Times New Roman" panose="02020603050405020304" pitchFamily="18" charset="0"/>
            </a:endParaRPr>
          </a:p>
        </p:txBody>
      </p:sp>
      <p:sp>
        <p:nvSpPr>
          <p:cNvPr id="1048614" name="Content Placeholder 2"/>
          <p:cNvSpPr>
            <a:spLocks noGrp="1"/>
          </p:cNvSpPr>
          <p:nvPr>
            <p:ph idx="1"/>
          </p:nvPr>
        </p:nvSpPr>
        <p:spPr>
          <a:xfrm>
            <a:off x="862149" y="1071523"/>
            <a:ext cx="10889127" cy="5138670"/>
          </a:xfrm>
        </p:spPr>
        <p:txBody>
          <a:bodyPr>
            <a:noAutofit/>
          </a:bodyPr>
          <a:lstStyle/>
          <a:p>
            <a:r>
              <a:rPr lang="en-US" sz="3200" b="1" dirty="0">
                <a:latin typeface="Times New Roman" panose="02020603050405020304" pitchFamily="18" charset="0"/>
                <a:cs typeface="Times New Roman" panose="02020603050405020304" pitchFamily="18" charset="0"/>
              </a:rPr>
              <a:t>Access Control and Privilege </a:t>
            </a:r>
            <a:r>
              <a:rPr lang="en-US" sz="3200" b="1" dirty="0" smtClean="0">
                <a:latin typeface="Times New Roman" panose="02020603050405020304" pitchFamily="18" charset="0"/>
                <a:cs typeface="Times New Roman" panose="02020603050405020304" pitchFamily="18" charset="0"/>
              </a:rPr>
              <a:t>Management: </a:t>
            </a:r>
            <a:r>
              <a:rPr lang="en-US" sz="3200" dirty="0" smtClean="0">
                <a:latin typeface="Times New Roman" panose="02020603050405020304" pitchFamily="18" charset="0"/>
                <a:cs typeface="Times New Roman" panose="02020603050405020304" pitchFamily="18" charset="0"/>
              </a:rPr>
              <a:t>Limiting </a:t>
            </a:r>
            <a:r>
              <a:rPr lang="en-US" sz="3200" dirty="0">
                <a:latin typeface="Times New Roman" panose="02020603050405020304" pitchFamily="18" charset="0"/>
                <a:cs typeface="Times New Roman" panose="02020603050405020304" pitchFamily="18" charset="0"/>
              </a:rPr>
              <a:t>access to sensitive data based on roles and responsibilities.</a:t>
            </a:r>
          </a:p>
          <a:p>
            <a:r>
              <a:rPr lang="en-US" sz="3200" b="1" dirty="0">
                <a:latin typeface="Times New Roman" panose="02020603050405020304" pitchFamily="18" charset="0"/>
                <a:cs typeface="Times New Roman" panose="02020603050405020304" pitchFamily="18" charset="0"/>
              </a:rPr>
              <a:t>Monitoring and </a:t>
            </a:r>
            <a:r>
              <a:rPr lang="en-US" sz="3200" b="1" dirty="0" smtClean="0">
                <a:latin typeface="Times New Roman" panose="02020603050405020304" pitchFamily="18" charset="0"/>
                <a:cs typeface="Times New Roman" panose="02020603050405020304" pitchFamily="18" charset="0"/>
              </a:rPr>
              <a:t>Reporting:</a:t>
            </a:r>
            <a:r>
              <a:rPr lang="en-US" sz="3200" dirty="0" smtClean="0">
                <a:latin typeface="Times New Roman" panose="02020603050405020304" pitchFamily="18" charset="0"/>
                <a:cs typeface="Times New Roman" panose="02020603050405020304" pitchFamily="18" charset="0"/>
              </a:rPr>
              <a:t> Encouraging </a:t>
            </a:r>
            <a:r>
              <a:rPr lang="en-US" sz="3200" dirty="0">
                <a:latin typeface="Times New Roman" panose="02020603050405020304" pitchFamily="18" charset="0"/>
                <a:cs typeface="Times New Roman" panose="02020603050405020304" pitchFamily="18" charset="0"/>
              </a:rPr>
              <a:t>users to report suspicious activity and having clear incident response procedures.</a:t>
            </a:r>
          </a:p>
          <a:p>
            <a:r>
              <a:rPr lang="en-US" sz="3200" b="1" dirty="0">
                <a:latin typeface="Times New Roman" panose="02020603050405020304" pitchFamily="18" charset="0"/>
                <a:cs typeface="Times New Roman" panose="02020603050405020304" pitchFamily="18" charset="0"/>
              </a:rPr>
              <a:t>Physical </a:t>
            </a:r>
            <a:r>
              <a:rPr lang="en-US" sz="3200" b="1" dirty="0" smtClean="0">
                <a:latin typeface="Times New Roman" panose="02020603050405020304" pitchFamily="18" charset="0"/>
                <a:cs typeface="Times New Roman" panose="02020603050405020304" pitchFamily="18" charset="0"/>
              </a:rPr>
              <a:t>Security: </a:t>
            </a:r>
            <a:r>
              <a:rPr lang="en-US" sz="3200" dirty="0" smtClean="0">
                <a:latin typeface="Times New Roman" panose="02020603050405020304" pitchFamily="18" charset="0"/>
                <a:cs typeface="Times New Roman" panose="02020603050405020304" pitchFamily="18" charset="0"/>
              </a:rPr>
              <a:t>Protecting </a:t>
            </a:r>
            <a:r>
              <a:rPr lang="en-US" sz="3200" dirty="0">
                <a:latin typeface="Times New Roman" panose="02020603050405020304" pitchFamily="18" charset="0"/>
                <a:cs typeface="Times New Roman" panose="02020603050405020304" pitchFamily="18" charset="0"/>
              </a:rPr>
              <a:t>access to physical spaces such as server rooms</a:t>
            </a:r>
            <a:r>
              <a:rPr lang="en-US" sz="3200" dirty="0" smtClean="0">
                <a:latin typeface="Times New Roman" panose="02020603050405020304" pitchFamily="18" charset="0"/>
                <a:cs typeface="Times New Roman" panose="02020603050405020304" pitchFamily="18" charset="0"/>
              </a:rPr>
              <a:t>.</a:t>
            </a:r>
          </a:p>
          <a:p>
            <a:r>
              <a:rPr lang="en-US" sz="3200" b="1" dirty="0">
                <a:latin typeface="Times New Roman" panose="02020603050405020304" pitchFamily="18" charset="0"/>
                <a:cs typeface="Times New Roman" panose="02020603050405020304" pitchFamily="18" charset="0"/>
              </a:rPr>
              <a:t>Human Error </a:t>
            </a:r>
            <a:r>
              <a:rPr lang="en-US" sz="3200" b="1" dirty="0" smtClean="0">
                <a:latin typeface="Times New Roman" panose="02020603050405020304" pitchFamily="18" charset="0"/>
                <a:cs typeface="Times New Roman" panose="02020603050405020304" pitchFamily="18" charset="0"/>
              </a:rPr>
              <a:t>Management:</a:t>
            </a:r>
            <a:r>
              <a:rPr lang="en-US" sz="3200" dirty="0" smtClean="0">
                <a:latin typeface="Times New Roman" panose="02020603050405020304" pitchFamily="18" charset="0"/>
                <a:cs typeface="Times New Roman" panose="02020603050405020304" pitchFamily="18" charset="0"/>
              </a:rPr>
              <a:t> Reducing </a:t>
            </a:r>
            <a:r>
              <a:rPr lang="en-US" sz="3200" dirty="0">
                <a:latin typeface="Times New Roman" panose="02020603050405020304" pitchFamily="18" charset="0"/>
                <a:cs typeface="Times New Roman" panose="02020603050405020304" pitchFamily="18" charset="0"/>
              </a:rPr>
              <a:t>mistakes through clear protocols and automated security measures.</a:t>
            </a:r>
          </a:p>
          <a:p>
            <a:endParaRPr lang="en-US" sz="3600" dirty="0"/>
          </a:p>
          <a:p>
            <a:endParaRPr lang="en-US" sz="3600" dirty="0">
              <a:latin typeface="Times New Roman" panose="02020603050405020304" pitchFamily="18" charset="0"/>
              <a:cs typeface="Times New Roman" panose="02020603050405020304" pitchFamily="18" charset="0"/>
            </a:endParaRPr>
          </a:p>
          <a:p>
            <a:pPr marL="0" indent="0" algn="just">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721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Security </a:t>
            </a:r>
            <a:r>
              <a:rPr lang="en-GB" sz="6000" b="1" dirty="0" err="1">
                <a:latin typeface="Times New Roman" panose="02020603050405020304" pitchFamily="18" charset="0"/>
                <a:cs typeface="Times New Roman" panose="02020603050405020304" pitchFamily="18" charset="0"/>
              </a:rPr>
              <a:t>Mindset</a:t>
            </a:r>
            <a:endParaRPr lang="en-GB" sz="6000" b="1" dirty="0">
              <a:latin typeface="Times New Roman" panose="02020603050405020304" pitchFamily="18" charset="0"/>
              <a:cs typeface="Times New Roman" panose="02020603050405020304" pitchFamily="18" charset="0"/>
            </a:endParaRPr>
          </a:p>
        </p:txBody>
      </p:sp>
      <p:sp>
        <p:nvSpPr>
          <p:cNvPr id="1048616" name="Content Placeholder 2"/>
          <p:cNvSpPr>
            <a:spLocks noGrp="1"/>
          </p:cNvSpPr>
          <p:nvPr>
            <p:ph idx="1"/>
          </p:nvPr>
        </p:nvSpPr>
        <p:spPr>
          <a:xfrm>
            <a:off x="195944" y="1043189"/>
            <a:ext cx="11996056" cy="4984124"/>
          </a:xfrm>
        </p:spPr>
        <p:txBody>
          <a:bodyPr>
            <a:normAutofit fontScale="77500" lnSpcReduction="20000"/>
          </a:bodyPr>
          <a:lstStyle/>
          <a:p>
            <a:pPr marL="0" indent="0" algn="just">
              <a:buNone/>
            </a:pPr>
            <a:r>
              <a:rPr lang="en-US" sz="5800" b="1" dirty="0">
                <a:latin typeface="Times New Roman" panose="02020603050405020304" pitchFamily="18" charset="0"/>
                <a:cs typeface="Times New Roman" panose="02020603050405020304" pitchFamily="18" charset="0"/>
              </a:rPr>
              <a:t>Why </a:t>
            </a:r>
            <a:r>
              <a:rPr lang="en-US" sz="5800" b="1" dirty="0" smtClean="0">
                <a:latin typeface="Times New Roman" panose="02020603050405020304" pitchFamily="18" charset="0"/>
                <a:cs typeface="Times New Roman" panose="02020603050405020304" pitchFamily="18" charset="0"/>
              </a:rPr>
              <a:t>having a Security Mindset is Important ?</a:t>
            </a:r>
          </a:p>
          <a:p>
            <a:pPr marL="0" indent="0" algn="just">
              <a:buNone/>
            </a:pPr>
            <a:endParaRPr lang="en-US" sz="3500" dirty="0" smtClean="0">
              <a:latin typeface="Times New Roman" panose="02020603050405020304" pitchFamily="18" charset="0"/>
              <a:cs typeface="Times New Roman" panose="02020603050405020304" pitchFamily="18" charset="0"/>
            </a:endParaRPr>
          </a:p>
          <a:p>
            <a:pPr marL="0" indent="0" algn="just">
              <a:buNone/>
            </a:pPr>
            <a:r>
              <a:rPr lang="en-US" sz="3500" dirty="0" smtClean="0">
                <a:latin typeface="Times New Roman" panose="02020603050405020304" pitchFamily="18" charset="0"/>
                <a:cs typeface="Times New Roman" panose="02020603050405020304" pitchFamily="18" charset="0"/>
              </a:rPr>
              <a:t>Having </a:t>
            </a:r>
            <a:r>
              <a:rPr lang="en-US" sz="3500" dirty="0">
                <a:latin typeface="Times New Roman" panose="02020603050405020304" pitchFamily="18" charset="0"/>
                <a:cs typeface="Times New Roman" panose="02020603050405020304" pitchFamily="18" charset="0"/>
              </a:rPr>
              <a:t>a </a:t>
            </a:r>
            <a:r>
              <a:rPr lang="en-US" sz="3500" b="1" dirty="0">
                <a:latin typeface="Times New Roman" panose="02020603050405020304" pitchFamily="18" charset="0"/>
                <a:cs typeface="Times New Roman" panose="02020603050405020304" pitchFamily="18" charset="0"/>
              </a:rPr>
              <a:t>SECURITY MINDSET</a:t>
            </a:r>
            <a:r>
              <a:rPr lang="en-US" sz="3500" dirty="0">
                <a:latin typeface="Times New Roman" panose="02020603050405020304" pitchFamily="18" charset="0"/>
                <a:cs typeface="Times New Roman" panose="02020603050405020304" pitchFamily="18" charset="0"/>
              </a:rPr>
              <a:t> is crucial because it helps organizations and individuals proactively </a:t>
            </a:r>
            <a:r>
              <a:rPr lang="en-US" sz="3500" b="1" dirty="0">
                <a:latin typeface="Times New Roman" panose="02020603050405020304" pitchFamily="18" charset="0"/>
                <a:cs typeface="Times New Roman" panose="02020603050405020304" pitchFamily="18" charset="0"/>
              </a:rPr>
              <a:t>identify, prevent, and mitigate security risks</a:t>
            </a:r>
            <a:r>
              <a:rPr lang="en-US" sz="3500" dirty="0">
                <a:latin typeface="Times New Roman" panose="02020603050405020304" pitchFamily="18" charset="0"/>
                <a:cs typeface="Times New Roman" panose="02020603050405020304" pitchFamily="18" charset="0"/>
              </a:rPr>
              <a:t> before they lead to significant damage.  </a:t>
            </a:r>
            <a:endParaRPr lang="en-US" sz="3500" dirty="0" smtClean="0">
              <a:latin typeface="Times New Roman" panose="02020603050405020304" pitchFamily="18" charset="0"/>
              <a:cs typeface="Times New Roman" panose="02020603050405020304" pitchFamily="18" charset="0"/>
            </a:endParaRPr>
          </a:p>
          <a:p>
            <a:pPr marL="0" indent="0" algn="just">
              <a:buNone/>
            </a:pPr>
            <a:endParaRPr lang="en-US" sz="3500" dirty="0">
              <a:latin typeface="Times New Roman" panose="02020603050405020304" pitchFamily="18" charset="0"/>
              <a:cs typeface="Times New Roman" panose="02020603050405020304" pitchFamily="18" charset="0"/>
            </a:endParaRPr>
          </a:p>
          <a:p>
            <a:pPr marL="285750" indent="-285750" algn="just"/>
            <a:r>
              <a:rPr lang="en-US" sz="3500" b="1" dirty="0">
                <a:latin typeface="Times New Roman" panose="02020603050405020304" pitchFamily="18" charset="0"/>
                <a:cs typeface="Times New Roman" panose="02020603050405020304" pitchFamily="18" charset="0"/>
              </a:rPr>
              <a:t>Prevents Security Breaches - </a:t>
            </a:r>
            <a:r>
              <a:rPr lang="en-US" sz="3500" dirty="0">
                <a:latin typeface="Times New Roman" panose="02020603050405020304" pitchFamily="18" charset="0"/>
                <a:cs typeface="Times New Roman" panose="02020603050405020304" pitchFamily="18" charset="0"/>
              </a:rPr>
              <a:t>security-conscious approach helps detect vulnerabilities early, reducing the risk of </a:t>
            </a:r>
            <a:r>
              <a:rPr lang="en-US" sz="3500" dirty="0" smtClean="0">
                <a:latin typeface="Times New Roman" panose="02020603050405020304" pitchFamily="18" charset="0"/>
                <a:cs typeface="Times New Roman" panose="02020603050405020304" pitchFamily="18" charset="0"/>
              </a:rPr>
              <a:t>cyber attacks </a:t>
            </a:r>
            <a:r>
              <a:rPr lang="en-US" sz="3500" dirty="0">
                <a:latin typeface="Times New Roman" panose="02020603050405020304" pitchFamily="18" charset="0"/>
                <a:cs typeface="Times New Roman" panose="02020603050405020304" pitchFamily="18" charset="0"/>
              </a:rPr>
              <a:t>such as </a:t>
            </a:r>
            <a:r>
              <a:rPr lang="en-US" sz="3500" b="1" dirty="0">
                <a:latin typeface="Times New Roman" panose="02020603050405020304" pitchFamily="18" charset="0"/>
                <a:cs typeface="Times New Roman" panose="02020603050405020304" pitchFamily="18" charset="0"/>
              </a:rPr>
              <a:t>malware, phishing, or unauthorized access.</a:t>
            </a:r>
          </a:p>
          <a:p>
            <a:pPr marL="285750" indent="-285750" algn="just"/>
            <a:r>
              <a:rPr lang="en-US" sz="3500" b="1" dirty="0">
                <a:latin typeface="Times New Roman" panose="02020603050405020304" pitchFamily="18" charset="0"/>
                <a:cs typeface="Times New Roman" panose="02020603050405020304" pitchFamily="18" charset="0"/>
              </a:rPr>
              <a:t>Protects Sensitive Data - </a:t>
            </a:r>
            <a:r>
              <a:rPr lang="en-US" sz="3500" dirty="0">
                <a:latin typeface="Times New Roman" panose="02020603050405020304" pitchFamily="18" charset="0"/>
                <a:cs typeface="Times New Roman" panose="02020603050405020304" pitchFamily="18" charset="0"/>
              </a:rPr>
              <a:t>Ensuring </a:t>
            </a:r>
            <a:r>
              <a:rPr lang="en-US" sz="3500" b="1" i="1" dirty="0">
                <a:latin typeface="Times New Roman" panose="02020603050405020304" pitchFamily="18" charset="0"/>
                <a:cs typeface="Times New Roman" panose="02020603050405020304" pitchFamily="18" charset="0"/>
              </a:rPr>
              <a:t>confidentiality, integrity, and availability </a:t>
            </a:r>
            <a:r>
              <a:rPr lang="en-US" sz="3500" dirty="0">
                <a:latin typeface="Times New Roman" panose="02020603050405020304" pitchFamily="18" charset="0"/>
                <a:cs typeface="Times New Roman" panose="02020603050405020304" pitchFamily="18" charset="0"/>
              </a:rPr>
              <a:t>of data is essential to avoid financial losses, identity theft, and legal consequences</a:t>
            </a:r>
          </a:p>
          <a:p>
            <a:pPr algn="just"/>
            <a:endParaRPr lang="en-US" sz="3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27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Security </a:t>
            </a:r>
            <a:r>
              <a:rPr lang="en-GB" sz="6000" b="1" dirty="0" err="1">
                <a:latin typeface="Times New Roman" panose="02020603050405020304" pitchFamily="18" charset="0"/>
                <a:cs typeface="Times New Roman" panose="02020603050405020304" pitchFamily="18" charset="0"/>
              </a:rPr>
              <a:t>Mindset</a:t>
            </a:r>
            <a:endParaRPr lang="en-GB" sz="6000" b="1" dirty="0">
              <a:latin typeface="Times New Roman" panose="02020603050405020304" pitchFamily="18" charset="0"/>
              <a:cs typeface="Times New Roman" panose="02020603050405020304" pitchFamily="18" charset="0"/>
            </a:endParaRPr>
          </a:p>
        </p:txBody>
      </p:sp>
      <p:sp>
        <p:nvSpPr>
          <p:cNvPr id="1048618" name="Content Placeholder 2"/>
          <p:cNvSpPr>
            <a:spLocks noGrp="1"/>
          </p:cNvSpPr>
          <p:nvPr>
            <p:ph idx="1"/>
          </p:nvPr>
        </p:nvSpPr>
        <p:spPr>
          <a:xfrm>
            <a:off x="1133341" y="1043189"/>
            <a:ext cx="10617935" cy="4984124"/>
          </a:xfrm>
        </p:spPr>
        <p:txBody>
          <a:bodyPr>
            <a:noAutofit/>
          </a:bodyPr>
          <a:lstStyle/>
          <a:p>
            <a:pPr marL="285750" indent="-285750" algn="just"/>
            <a:r>
              <a:rPr lang="en-US" sz="3000" b="1" dirty="0">
                <a:latin typeface="Times New Roman" panose="02020603050405020304" pitchFamily="18" charset="0"/>
                <a:cs typeface="Times New Roman" panose="02020603050405020304" pitchFamily="18" charset="0"/>
              </a:rPr>
              <a:t>Mitigates Human Errors - </a:t>
            </a:r>
            <a:r>
              <a:rPr lang="en-US" sz="3000" dirty="0">
                <a:latin typeface="Times New Roman" panose="02020603050405020304" pitchFamily="18" charset="0"/>
                <a:cs typeface="Times New Roman" panose="02020603050405020304" pitchFamily="18" charset="0"/>
              </a:rPr>
              <a:t>Many security incidents occur due to </a:t>
            </a:r>
            <a:r>
              <a:rPr lang="en-US" sz="3000" b="1" dirty="0">
                <a:latin typeface="Times New Roman" panose="02020603050405020304" pitchFamily="18" charset="0"/>
                <a:cs typeface="Times New Roman" panose="02020603050405020304" pitchFamily="18" charset="0"/>
              </a:rPr>
              <a:t>human mistakes</a:t>
            </a:r>
            <a:r>
              <a:rPr lang="en-US" sz="3000" dirty="0">
                <a:latin typeface="Times New Roman" panose="02020603050405020304" pitchFamily="18" charset="0"/>
                <a:cs typeface="Times New Roman" panose="02020603050405020304" pitchFamily="18" charset="0"/>
              </a:rPr>
              <a:t> (e.g., weak passwords, clicking on malicious links). </a:t>
            </a:r>
            <a:r>
              <a:rPr lang="en-US" sz="3000" i="1" dirty="0">
                <a:latin typeface="Times New Roman" panose="02020603050405020304" pitchFamily="18" charset="0"/>
                <a:cs typeface="Times New Roman" panose="02020603050405020304" pitchFamily="18" charset="0"/>
              </a:rPr>
              <a:t>Security mindset </a:t>
            </a:r>
            <a:r>
              <a:rPr lang="en-US" sz="3000" dirty="0">
                <a:latin typeface="Times New Roman" panose="02020603050405020304" pitchFamily="18" charset="0"/>
                <a:cs typeface="Times New Roman" panose="02020603050405020304" pitchFamily="18" charset="0"/>
              </a:rPr>
              <a:t>encourages caution and awareness.</a:t>
            </a:r>
          </a:p>
          <a:p>
            <a:pPr marL="285750" indent="-285750" algn="just"/>
            <a:r>
              <a:rPr lang="en-US" sz="3000" b="1" dirty="0">
                <a:latin typeface="Times New Roman" panose="02020603050405020304" pitchFamily="18" charset="0"/>
                <a:cs typeface="Times New Roman" panose="02020603050405020304" pitchFamily="18" charset="0"/>
              </a:rPr>
              <a:t>Defends Against Social Engineering - </a:t>
            </a:r>
            <a:r>
              <a:rPr lang="en-US" sz="3000" dirty="0">
                <a:latin typeface="Times New Roman" panose="02020603050405020304" pitchFamily="18" charset="0"/>
                <a:cs typeface="Times New Roman" panose="02020603050405020304" pitchFamily="18" charset="0"/>
              </a:rPr>
              <a:t>Attackers often exploit </a:t>
            </a:r>
            <a:r>
              <a:rPr lang="en-US" sz="3000" b="1" dirty="0">
                <a:latin typeface="Times New Roman" panose="02020603050405020304" pitchFamily="18" charset="0"/>
                <a:cs typeface="Times New Roman" panose="02020603050405020304" pitchFamily="18" charset="0"/>
              </a:rPr>
              <a:t>human psychology</a:t>
            </a:r>
            <a:r>
              <a:rPr lang="en-US" sz="3000" dirty="0">
                <a:latin typeface="Times New Roman" panose="02020603050405020304" pitchFamily="18" charset="0"/>
                <a:cs typeface="Times New Roman" panose="02020603050405020304" pitchFamily="18" charset="0"/>
              </a:rPr>
              <a:t> (e.g., phishing, pretexting). A security mindset helps individuals </a:t>
            </a:r>
            <a:r>
              <a:rPr lang="en-US" sz="3000" b="1" dirty="0">
                <a:latin typeface="Times New Roman" panose="02020603050405020304" pitchFamily="18" charset="0"/>
                <a:cs typeface="Times New Roman" panose="02020603050405020304" pitchFamily="18" charset="0"/>
              </a:rPr>
              <a:t>recognize and resist manipulation.</a:t>
            </a:r>
            <a:endParaRPr lang="en-US" sz="3000" dirty="0">
              <a:latin typeface="Times New Roman" panose="02020603050405020304" pitchFamily="18" charset="0"/>
              <a:cs typeface="Times New Roman" panose="02020603050405020304" pitchFamily="18" charset="0"/>
            </a:endParaRPr>
          </a:p>
          <a:p>
            <a:pPr marL="285750" indent="-285750" algn="just"/>
            <a:r>
              <a:rPr lang="en-US" sz="3000" b="1" dirty="0">
                <a:latin typeface="Times New Roman" panose="02020603050405020304" pitchFamily="18" charset="0"/>
                <a:cs typeface="Times New Roman" panose="02020603050405020304" pitchFamily="18" charset="0"/>
              </a:rPr>
              <a:t>Enhances Organizational Security Culture - </a:t>
            </a:r>
            <a:r>
              <a:rPr lang="en-US" sz="3000" dirty="0">
                <a:latin typeface="Times New Roman" panose="02020603050405020304" pitchFamily="18" charset="0"/>
                <a:cs typeface="Times New Roman" panose="02020603050405020304" pitchFamily="18" charset="0"/>
              </a:rPr>
              <a:t>In businesses, security-conscious employees </a:t>
            </a:r>
            <a:r>
              <a:rPr lang="en-US" sz="3000" b="1" dirty="0">
                <a:latin typeface="Times New Roman" panose="02020603050405020304" pitchFamily="18" charset="0"/>
                <a:cs typeface="Times New Roman" panose="02020603050405020304" pitchFamily="18" charset="0"/>
              </a:rPr>
              <a:t>reduce the overall risk</a:t>
            </a:r>
            <a:r>
              <a:rPr lang="en-US" sz="3000" dirty="0">
                <a:latin typeface="Times New Roman" panose="02020603050405020304" pitchFamily="18" charset="0"/>
                <a:cs typeface="Times New Roman" panose="02020603050405020304" pitchFamily="18" charset="0"/>
              </a:rPr>
              <a:t> and ensure compliance with security policies and regulations.</a:t>
            </a:r>
          </a:p>
          <a:p>
            <a:pPr marL="285750" indent="-285750" algn="just"/>
            <a:r>
              <a:rPr lang="en-US" sz="3000" b="1" dirty="0">
                <a:latin typeface="Times New Roman" panose="02020603050405020304" pitchFamily="18" charset="0"/>
                <a:cs typeface="Times New Roman" panose="02020603050405020304" pitchFamily="18" charset="0"/>
              </a:rPr>
              <a:t>Adapts to Emerging Threats - </a:t>
            </a:r>
            <a:r>
              <a:rPr lang="en-US" sz="3000" dirty="0">
                <a:latin typeface="Times New Roman" panose="02020603050405020304" pitchFamily="18" charset="0"/>
                <a:cs typeface="Times New Roman" panose="02020603050405020304" pitchFamily="18" charset="0"/>
              </a:rPr>
              <a:t>Cyber threats constantly evolve. A security mindset ensures </a:t>
            </a:r>
            <a:r>
              <a:rPr lang="en-US" sz="3000" b="1" dirty="0">
                <a:latin typeface="Times New Roman" panose="02020603050405020304" pitchFamily="18" charset="0"/>
                <a:cs typeface="Times New Roman" panose="02020603050405020304" pitchFamily="18" charset="0"/>
              </a:rPr>
              <a:t>continuous learning and adaptation</a:t>
            </a:r>
            <a:r>
              <a:rPr lang="en-US" sz="3000" dirty="0">
                <a:latin typeface="Times New Roman" panose="02020603050405020304" pitchFamily="18" charset="0"/>
                <a:cs typeface="Times New Roman" panose="02020603050405020304" pitchFamily="18" charset="0"/>
              </a:rPr>
              <a:t> to stay ahead of attackers.</a:t>
            </a:r>
          </a:p>
        </p:txBody>
      </p:sp>
    </p:spTree>
    <p:extLst>
      <p:ext uri="{BB962C8B-B14F-4D97-AF65-F5344CB8AC3E}">
        <p14:creationId xmlns:p14="http://schemas.microsoft.com/office/powerpoint/2010/main" val="2582945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noAutofit/>
          </a:bodyPr>
          <a:lstStyle/>
          <a:p>
            <a:pPr marL="0" indent="0"/>
            <a:r>
              <a:rPr lang="en-GB" sz="6000" b="1" dirty="0" smtClean="0">
                <a:latin typeface="Times New Roman" panose="02020603050405020304" pitchFamily="18" charset="0"/>
                <a:cs typeface="Times New Roman" panose="02020603050405020304" pitchFamily="18" charset="0"/>
              </a:rPr>
              <a:t>Security </a:t>
            </a:r>
            <a:r>
              <a:rPr lang="en-GB" sz="6000" b="1" dirty="0" err="1" smtClean="0">
                <a:latin typeface="Times New Roman" panose="02020603050405020304" pitchFamily="18" charset="0"/>
                <a:cs typeface="Times New Roman" panose="02020603050405020304" pitchFamily="18" charset="0"/>
              </a:rPr>
              <a:t>Mindset</a:t>
            </a:r>
            <a:endParaRPr lang="en-GB" sz="6000" b="1" dirty="0">
              <a:latin typeface="Times New Roman" panose="02020603050405020304" pitchFamily="18" charset="0"/>
              <a:cs typeface="Times New Roman" panose="02020603050405020304" pitchFamily="18" charset="0"/>
            </a:endParaRPr>
          </a:p>
        </p:txBody>
      </p:sp>
      <p:sp>
        <p:nvSpPr>
          <p:cNvPr id="1048620" name="Content Placeholder 2"/>
          <p:cNvSpPr>
            <a:spLocks noGrp="1"/>
          </p:cNvSpPr>
          <p:nvPr>
            <p:ph idx="1"/>
          </p:nvPr>
        </p:nvSpPr>
        <p:spPr>
          <a:xfrm>
            <a:off x="1133341" y="1043189"/>
            <a:ext cx="10617935" cy="4984124"/>
          </a:xfrm>
        </p:spPr>
        <p:txBody>
          <a:bodyPr>
            <a:normAutofit fontScale="92500"/>
          </a:bodyPr>
          <a:lstStyle/>
          <a:p>
            <a:pPr marL="0" indent="0">
              <a:buNone/>
            </a:pPr>
            <a:r>
              <a:rPr lang="en-US" sz="6000" b="1" dirty="0" smtClean="0">
                <a:latin typeface="Times New Roman" panose="02020603050405020304" pitchFamily="18" charset="0"/>
                <a:cs typeface="Times New Roman" panose="02020603050405020304" pitchFamily="18" charset="0"/>
              </a:rPr>
              <a:t>Conclusion</a:t>
            </a:r>
            <a:endParaRPr lang="en-US" sz="6000" b="1" dirty="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In </a:t>
            </a:r>
            <a:r>
              <a:rPr lang="en-US" sz="3000" dirty="0">
                <a:latin typeface="Times New Roman" panose="02020603050405020304" pitchFamily="18" charset="0"/>
                <a:cs typeface="Times New Roman" panose="02020603050405020304" pitchFamily="18" charset="0"/>
              </a:rPr>
              <a:t>conclusion, since humans interact with technology, they often represent the weakest link in security. Developing a </a:t>
            </a:r>
            <a:r>
              <a:rPr lang="en-US" sz="3000" b="1" dirty="0">
                <a:latin typeface="Times New Roman" panose="02020603050405020304" pitchFamily="18" charset="0"/>
                <a:cs typeface="Times New Roman" panose="02020603050405020304" pitchFamily="18" charset="0"/>
              </a:rPr>
              <a:t>security mindset</a:t>
            </a:r>
            <a:r>
              <a:rPr lang="en-US" sz="3000" dirty="0">
                <a:latin typeface="Times New Roman" panose="02020603050405020304" pitchFamily="18" charset="0"/>
                <a:cs typeface="Times New Roman" panose="02020603050405020304" pitchFamily="18" charset="0"/>
              </a:rPr>
              <a:t> is essential, as it encourages vigilance, proactive risk identification, and adherence to best security practices. By incorporating human factors into risk assessments and security strategies, organizations can mitigate potential threats more effectively. By adopting an attacker’s mindset and practicing strong security habits, both individuals and organizations can reduce risks and build a more resilient defense against evolving cyber threats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16340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275440" y="5177481"/>
            <a:ext cx="3546388" cy="770354"/>
          </a:xfrm>
        </p:spPr>
        <p:txBody>
          <a:bodyPr>
            <a:noAutofit/>
          </a:bodyPr>
          <a:lstStyle/>
          <a:p>
            <a:r>
              <a:rPr lang="en-US" sz="4400" i="1" dirty="0" smtClean="0">
                <a:solidFill>
                  <a:schemeClr val="bg1"/>
                </a:solidFill>
                <a:latin typeface="Times New Roman" panose="02020603050405020304" pitchFamily="18" charset="0"/>
                <a:cs typeface="Times New Roman" panose="02020603050405020304" pitchFamily="18" charset="0"/>
              </a:rPr>
              <a:t>GROUP 1</a:t>
            </a:r>
          </a:p>
        </p:txBody>
      </p:sp>
      <p:sp>
        <p:nvSpPr>
          <p:cNvPr id="3" name="Title 2"/>
          <p:cNvSpPr>
            <a:spLocks noGrp="1"/>
          </p:cNvSpPr>
          <p:nvPr>
            <p:ph type="title"/>
          </p:nvPr>
        </p:nvSpPr>
        <p:spPr>
          <a:xfrm>
            <a:off x="1506828" y="1495169"/>
            <a:ext cx="9231193" cy="4452666"/>
          </a:xfrm>
        </p:spPr>
        <p:txBody>
          <a:bodyPr>
            <a:noAutofit/>
          </a:bodyPr>
          <a:lstStyle/>
          <a:p>
            <a:r>
              <a:rPr lang="en-US" sz="6300" i="1" dirty="0" smtClean="0">
                <a:latin typeface="Times New Roman" panose="02020603050405020304" pitchFamily="18" charset="0"/>
                <a:cs typeface="Times New Roman" panose="02020603050405020304" pitchFamily="18" charset="0"/>
              </a:rPr>
              <a:t>Information Assurance</a:t>
            </a:r>
            <a:br>
              <a:rPr lang="en-US" sz="6300" i="1" dirty="0" smtClean="0">
                <a:latin typeface="Times New Roman" panose="02020603050405020304" pitchFamily="18" charset="0"/>
                <a:cs typeface="Times New Roman" panose="02020603050405020304" pitchFamily="18" charset="0"/>
              </a:rPr>
            </a:br>
            <a:r>
              <a:rPr lang="en-US" sz="6300" i="1" dirty="0">
                <a:latin typeface="Times New Roman" panose="02020603050405020304" pitchFamily="18" charset="0"/>
                <a:cs typeface="Times New Roman" panose="02020603050405020304" pitchFamily="18" charset="0"/>
              </a:rPr>
              <a:t>and </a:t>
            </a:r>
            <a:r>
              <a:rPr lang="en-US" sz="6300" i="1" dirty="0" smtClean="0">
                <a:latin typeface="Times New Roman" panose="02020603050405020304" pitchFamily="18" charset="0"/>
                <a:cs typeface="Times New Roman" panose="02020603050405020304" pitchFamily="18" charset="0"/>
              </a:rPr>
              <a:t>Security 2:</a:t>
            </a:r>
            <a:r>
              <a:rPr lang="en-US" sz="6300" i="1" dirty="0">
                <a:latin typeface="Times New Roman" panose="02020603050405020304" pitchFamily="18" charset="0"/>
                <a:cs typeface="Times New Roman" panose="02020603050405020304" pitchFamily="18" charset="0"/>
              </a:rPr>
              <a:t/>
            </a:r>
            <a:br>
              <a:rPr lang="en-US" sz="6300" i="1" dirty="0">
                <a:latin typeface="Times New Roman" panose="02020603050405020304" pitchFamily="18" charset="0"/>
                <a:cs typeface="Times New Roman" panose="02020603050405020304" pitchFamily="18" charset="0"/>
              </a:rPr>
            </a:br>
            <a:r>
              <a:rPr lang="en-US" sz="6300" b="1" i="1" dirty="0" smtClean="0">
                <a:latin typeface="Times New Roman" panose="02020603050405020304" pitchFamily="18" charset="0"/>
                <a:cs typeface="Times New Roman" panose="02020603050405020304" pitchFamily="18" charset="0"/>
              </a:rPr>
              <a:t>Design Principle</a:t>
            </a:r>
            <a:endParaRPr lang="en-US" sz="63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9955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History of IAS</a:t>
            </a:r>
          </a:p>
        </p:txBody>
      </p:sp>
      <p:sp>
        <p:nvSpPr>
          <p:cNvPr id="3" name="Content Placeholder 2"/>
          <p:cNvSpPr>
            <a:spLocks noGrp="1"/>
          </p:cNvSpPr>
          <p:nvPr>
            <p:ph idx="1"/>
          </p:nvPr>
        </p:nvSpPr>
        <p:spPr>
          <a:xfrm>
            <a:off x="1133341" y="1043189"/>
            <a:ext cx="10617935" cy="4984124"/>
          </a:xfrm>
        </p:spPr>
        <p:txBody>
          <a:bodyPr>
            <a:normAutofit/>
          </a:bodyPr>
          <a:lstStyle/>
          <a:p>
            <a:pPr marL="0" indent="0" algn="ctr">
              <a:buNone/>
            </a:pPr>
            <a:r>
              <a:rPr lang="en-US" sz="4800" b="1" dirty="0">
                <a:latin typeface="Times New Roman" panose="02020603050405020304" pitchFamily="18" charset="0"/>
                <a:cs typeface="Times New Roman" panose="02020603050405020304" pitchFamily="18" charset="0"/>
              </a:rPr>
              <a:t>How Did Information Security Start</a:t>
            </a:r>
            <a:r>
              <a:rPr lang="en-US" sz="4800" b="1" dirty="0" smtClean="0">
                <a:latin typeface="Times New Roman" panose="02020603050405020304" pitchFamily="18" charset="0"/>
                <a:cs typeface="Times New Roman" panose="02020603050405020304" pitchFamily="18" charset="0"/>
              </a:rPr>
              <a:t>?</a:t>
            </a:r>
          </a:p>
          <a:p>
            <a:pPr marL="0" indent="0" algn="ctr">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Information security dates back to 1883 when </a:t>
            </a:r>
            <a:r>
              <a:rPr lang="en-US" dirty="0" err="1">
                <a:latin typeface="Times New Roman" panose="02020603050405020304" pitchFamily="18" charset="0"/>
                <a:cs typeface="Times New Roman" panose="02020603050405020304" pitchFamily="18" charset="0"/>
              </a:rPr>
              <a:t>Auguste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Kerckhoffs</a:t>
            </a:r>
            <a:r>
              <a:rPr lang="en-US" dirty="0">
                <a:latin typeface="Times New Roman" panose="02020603050405020304" pitchFamily="18" charset="0"/>
                <a:cs typeface="Times New Roman" panose="02020603050405020304" pitchFamily="18" charset="0"/>
              </a:rPr>
              <a:t> wrote about encryption principles. He emphasized that encrypted messages should remain secure even if the method used to encrypt them was known. His ideas laid the foundation for modern security, influencing password protection and digital encryption.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noAutofit/>
          </a:bodyPr>
          <a:lstStyle/>
          <a:p>
            <a:pPr marL="0" indent="0"/>
            <a:r>
              <a:rPr lang="en-US" sz="6000" b="1" dirty="0">
                <a:latin typeface="Arial Narrow" panose="020B0606020202030204" pitchFamily="34" charset="0"/>
              </a:rPr>
              <a:t>Design </a:t>
            </a:r>
            <a:r>
              <a:rPr lang="en-GB" sz="6000" b="1" dirty="0">
                <a:latin typeface="Arial Narrow" panose="020B0606020202030204" pitchFamily="34" charset="0"/>
              </a:rPr>
              <a:t>Principles </a:t>
            </a:r>
            <a:endParaRPr lang="en-GB" sz="6000" b="1" dirty="0">
              <a:latin typeface="Times New Roman" panose="02020603050405020304" pitchFamily="18" charset="0"/>
              <a:cs typeface="Times New Roman" panose="02020603050405020304" pitchFamily="18" charset="0"/>
            </a:endParaRPr>
          </a:p>
        </p:txBody>
      </p:sp>
      <p:sp>
        <p:nvSpPr>
          <p:cNvPr id="1048624" name="Content Placeholder 2"/>
          <p:cNvSpPr>
            <a:spLocks noGrp="1"/>
          </p:cNvSpPr>
          <p:nvPr>
            <p:ph idx="1"/>
          </p:nvPr>
        </p:nvSpPr>
        <p:spPr>
          <a:xfrm>
            <a:off x="1133341" y="1043189"/>
            <a:ext cx="10617935" cy="4984124"/>
          </a:xfrm>
        </p:spPr>
        <p:txBody>
          <a:bodyPr>
            <a:normAutofit/>
          </a:bodyPr>
          <a:lstStyle/>
          <a:p>
            <a:pPr marL="0" indent="0" algn="just">
              <a:buNone/>
            </a:pPr>
            <a:r>
              <a:rPr lang="en-US" sz="6000" b="1" dirty="0" smtClean="0">
                <a:latin typeface="Times New Roman" panose="02020603050405020304" pitchFamily="18" charset="0"/>
                <a:cs typeface="Times New Roman" panose="02020603050405020304" pitchFamily="18" charset="0"/>
              </a:rPr>
              <a:t>What is it?</a:t>
            </a:r>
          </a:p>
          <a:p>
            <a:pPr marL="0" indent="0" algn="just">
              <a:buNone/>
            </a:pPr>
            <a:r>
              <a:rPr lang="en-US" sz="3600" b="1" dirty="0">
                <a:latin typeface="Times New Roman" panose="02020603050405020304" pitchFamily="18" charset="0"/>
                <a:cs typeface="Times New Roman" panose="02020603050405020304" pitchFamily="18" charset="0"/>
              </a:rPr>
              <a:t>	</a:t>
            </a:r>
          </a:p>
          <a:p>
            <a:pPr marL="0" indent="0" algn="just">
              <a:buNone/>
            </a:pPr>
            <a:r>
              <a:rPr lang="en-US" sz="3600" b="1" i="1" dirty="0">
                <a:latin typeface="Times New Roman" panose="02020603050405020304" pitchFamily="18" charset="0"/>
                <a:cs typeface="Times New Roman" panose="02020603050405020304" pitchFamily="18" charset="0"/>
              </a:rPr>
              <a:t>Design principles </a:t>
            </a:r>
            <a:r>
              <a:rPr lang="en-US" sz="3600" dirty="0">
                <a:latin typeface="Times New Roman" panose="02020603050405020304" pitchFamily="18" charset="0"/>
                <a:cs typeface="Times New Roman" panose="02020603050405020304" pitchFamily="18" charset="0"/>
              </a:rPr>
              <a:t>in IAS are </a:t>
            </a:r>
            <a:r>
              <a:rPr lang="en-US" sz="3600" b="1" i="1" dirty="0">
                <a:latin typeface="Times New Roman" panose="02020603050405020304" pitchFamily="18" charset="0"/>
                <a:cs typeface="Times New Roman" panose="02020603050405020304" pitchFamily="18" charset="0"/>
              </a:rPr>
              <a:t>basic rules or guidelines </a:t>
            </a:r>
            <a:r>
              <a:rPr lang="en-US" sz="3600" dirty="0">
                <a:latin typeface="Times New Roman" panose="02020603050405020304" pitchFamily="18" charset="0"/>
                <a:cs typeface="Times New Roman" panose="02020603050405020304" pitchFamily="18" charset="0"/>
              </a:rPr>
              <a:t>used to create systems that </a:t>
            </a:r>
            <a:r>
              <a:rPr lang="en-US" sz="3600" b="1" i="1" dirty="0">
                <a:latin typeface="Times New Roman" panose="02020603050405020304" pitchFamily="18" charset="0"/>
                <a:cs typeface="Times New Roman" panose="02020603050405020304" pitchFamily="18" charset="0"/>
              </a:rPr>
              <a:t>protect information </a:t>
            </a:r>
            <a:r>
              <a:rPr lang="en-US" sz="3600" dirty="0">
                <a:latin typeface="Times New Roman" panose="02020603050405020304" pitchFamily="18" charset="0"/>
                <a:cs typeface="Times New Roman" panose="02020603050405020304" pitchFamily="18" charset="0"/>
              </a:rPr>
              <a:t>from </a:t>
            </a:r>
            <a:r>
              <a:rPr lang="en-US" sz="3600" b="1" i="1" dirty="0">
                <a:latin typeface="Times New Roman" panose="02020603050405020304" pitchFamily="18" charset="0"/>
                <a:cs typeface="Times New Roman" panose="02020603050405020304" pitchFamily="18" charset="0"/>
              </a:rPr>
              <a:t>threats</a:t>
            </a:r>
            <a:r>
              <a:rPr lang="en-US" sz="3600" dirty="0">
                <a:latin typeface="Times New Roman" panose="02020603050405020304" pitchFamily="18" charset="0"/>
                <a:cs typeface="Times New Roman" panose="02020603050405020304" pitchFamily="18" charset="0"/>
              </a:rPr>
              <a:t> like </a:t>
            </a:r>
            <a:r>
              <a:rPr lang="en-US" sz="3600" b="1" i="1" dirty="0">
                <a:latin typeface="Times New Roman" panose="02020603050405020304" pitchFamily="18" charset="0"/>
                <a:cs typeface="Times New Roman" panose="02020603050405020304" pitchFamily="18" charset="0"/>
              </a:rPr>
              <a:t>hacking, data theft, or damage</a:t>
            </a:r>
            <a:r>
              <a:rPr lang="en-US" sz="3600" dirty="0">
                <a:latin typeface="Times New Roman" panose="02020603050405020304" pitchFamily="18" charset="0"/>
                <a:cs typeface="Times New Roman" panose="02020603050405020304" pitchFamily="18" charset="0"/>
              </a:rPr>
              <a:t>. These principles help ensure that systems are secure, reliable, and trustworthy.</a:t>
            </a:r>
            <a:endParaRPr lang="en-GB" sz="3600" dirty="0"/>
          </a:p>
        </p:txBody>
      </p:sp>
    </p:spTree>
    <p:extLst>
      <p:ext uri="{BB962C8B-B14F-4D97-AF65-F5344CB8AC3E}">
        <p14:creationId xmlns:p14="http://schemas.microsoft.com/office/powerpoint/2010/main" val="2831993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noAutofit/>
          </a:bodyPr>
          <a:lstStyle/>
          <a:p>
            <a:pPr marL="0" indent="0"/>
            <a:r>
              <a:rPr lang="en-US" sz="6000" b="1" dirty="0">
                <a:latin typeface="Arial Narrow" panose="020B0606020202030204" pitchFamily="34" charset="0"/>
              </a:rPr>
              <a:t>Design </a:t>
            </a:r>
            <a:r>
              <a:rPr lang="en-GB" sz="6000" b="1" dirty="0">
                <a:latin typeface="Arial Narrow" panose="020B0606020202030204" pitchFamily="34" charset="0"/>
              </a:rPr>
              <a:t>Principles </a:t>
            </a:r>
            <a:endParaRPr lang="en-GB" sz="6000" b="1" dirty="0">
              <a:latin typeface="Times New Roman" panose="02020603050405020304" pitchFamily="18" charset="0"/>
              <a:cs typeface="Times New Roman" panose="02020603050405020304" pitchFamily="18" charset="0"/>
            </a:endParaRPr>
          </a:p>
        </p:txBody>
      </p:sp>
      <p:sp>
        <p:nvSpPr>
          <p:cNvPr id="1048624" name="Content Placeholder 2"/>
          <p:cNvSpPr>
            <a:spLocks noGrp="1"/>
          </p:cNvSpPr>
          <p:nvPr>
            <p:ph idx="1"/>
          </p:nvPr>
        </p:nvSpPr>
        <p:spPr>
          <a:xfrm>
            <a:off x="1133341" y="1043189"/>
            <a:ext cx="10617935" cy="4984124"/>
          </a:xfrm>
        </p:spPr>
        <p:txBody>
          <a:bodyPr>
            <a:normAutofit/>
          </a:bodyPr>
          <a:lstStyle/>
          <a:p>
            <a:pPr marL="0" indent="0" algn="just">
              <a:buNone/>
            </a:pPr>
            <a:r>
              <a:rPr lang="en-US" sz="3300" dirty="0">
                <a:latin typeface="Times New Roman" panose="02020603050405020304" pitchFamily="18" charset="0"/>
                <a:cs typeface="Times New Roman" panose="02020603050405020304" pitchFamily="18" charset="0"/>
              </a:rPr>
              <a:t>	</a:t>
            </a:r>
          </a:p>
          <a:p>
            <a:pPr marL="0" indent="0" algn="just">
              <a:buNone/>
            </a:pPr>
            <a:r>
              <a:rPr lang="en-US" sz="3300" dirty="0">
                <a:latin typeface="Times New Roman" panose="02020603050405020304" pitchFamily="18" charset="0"/>
                <a:cs typeface="Times New Roman" panose="02020603050405020304" pitchFamily="18" charset="0"/>
              </a:rPr>
              <a:t>When talking about secure design principles, most of security experts immediately mention the paper “</a:t>
            </a:r>
            <a:r>
              <a:rPr lang="en-US" sz="3300" b="1" i="1" dirty="0">
                <a:latin typeface="Times New Roman" panose="02020603050405020304" pitchFamily="18" charset="0"/>
                <a:cs typeface="Times New Roman" panose="02020603050405020304" pitchFamily="18" charset="0"/>
              </a:rPr>
              <a:t>The Protection of Information in Computer Systems</a:t>
            </a:r>
            <a:r>
              <a:rPr lang="en-US" sz="3300" dirty="0">
                <a:latin typeface="Times New Roman" panose="02020603050405020304" pitchFamily="18" charset="0"/>
                <a:cs typeface="Times New Roman" panose="02020603050405020304" pitchFamily="18" charset="0"/>
              </a:rPr>
              <a:t>”. The </a:t>
            </a:r>
            <a:r>
              <a:rPr lang="en-US" sz="3300" dirty="0" smtClean="0">
                <a:latin typeface="Times New Roman" panose="02020603050405020304" pitchFamily="18" charset="0"/>
                <a:cs typeface="Times New Roman" panose="02020603050405020304" pitchFamily="18" charset="0"/>
              </a:rPr>
              <a:t>paper </a:t>
            </a:r>
            <a:r>
              <a:rPr lang="en-US" sz="3300" dirty="0">
                <a:latin typeface="Times New Roman" panose="02020603050405020304" pitchFamily="18" charset="0"/>
                <a:cs typeface="Times New Roman" panose="02020603050405020304" pitchFamily="18" charset="0"/>
              </a:rPr>
              <a:t>written by </a:t>
            </a:r>
            <a:r>
              <a:rPr lang="en-US" sz="3300" b="1" i="1" dirty="0">
                <a:latin typeface="Times New Roman" panose="02020603050405020304" pitchFamily="18" charset="0"/>
                <a:cs typeface="Times New Roman" panose="02020603050405020304" pitchFamily="18" charset="0"/>
              </a:rPr>
              <a:t>Jerome H. </a:t>
            </a:r>
            <a:r>
              <a:rPr lang="en-US" sz="3300" b="1" i="1" dirty="0" err="1">
                <a:latin typeface="Times New Roman" panose="02020603050405020304" pitchFamily="18" charset="0"/>
                <a:cs typeface="Times New Roman" panose="02020603050405020304" pitchFamily="18" charset="0"/>
              </a:rPr>
              <a:t>Saltzer</a:t>
            </a:r>
            <a:r>
              <a:rPr lang="en-US" sz="3300" b="1" i="1" dirty="0">
                <a:latin typeface="Times New Roman" panose="02020603050405020304" pitchFamily="18" charset="0"/>
                <a:cs typeface="Times New Roman" panose="02020603050405020304" pitchFamily="18" charset="0"/>
              </a:rPr>
              <a:t> and Michael D. Schroeder </a:t>
            </a:r>
            <a:r>
              <a:rPr lang="en-US" sz="3300" dirty="0">
                <a:latin typeface="Times New Roman" panose="02020603050405020304" pitchFamily="18" charset="0"/>
                <a:cs typeface="Times New Roman" panose="02020603050405020304" pitchFamily="18" charset="0"/>
              </a:rPr>
              <a:t>in </a:t>
            </a:r>
            <a:r>
              <a:rPr lang="en-US" sz="3300" b="1" i="1" dirty="0">
                <a:latin typeface="Times New Roman" panose="02020603050405020304" pitchFamily="18" charset="0"/>
                <a:cs typeface="Times New Roman" panose="02020603050405020304" pitchFamily="18" charset="0"/>
              </a:rPr>
              <a:t>1975</a:t>
            </a:r>
            <a:r>
              <a:rPr lang="en-US" sz="3300" dirty="0">
                <a:latin typeface="Times New Roman" panose="02020603050405020304" pitchFamily="18" charset="0"/>
                <a:cs typeface="Times New Roman" panose="02020603050405020304" pitchFamily="18" charset="0"/>
              </a:rPr>
              <a:t>– explores the mechanisms of protecting computer-stored information from unauthorized use or modification. </a:t>
            </a:r>
            <a:endParaRPr lang="en-GB" sz="3300" dirty="0"/>
          </a:p>
        </p:txBody>
      </p:sp>
    </p:spTree>
    <p:extLst>
      <p:ext uri="{BB962C8B-B14F-4D97-AF65-F5344CB8AC3E}">
        <p14:creationId xmlns:p14="http://schemas.microsoft.com/office/powerpoint/2010/main" val="3490965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noAutofit/>
          </a:bodyPr>
          <a:lstStyle/>
          <a:p>
            <a:pPr marL="0" indent="0">
              <a:tabLst>
                <a:tab pos="3052763" algn="l"/>
              </a:tabLst>
            </a:pPr>
            <a:r>
              <a:rPr lang="en-GB" sz="6000" b="1" dirty="0" smtClean="0">
                <a:latin typeface="Times New Roman" panose="02020603050405020304" pitchFamily="18" charset="0"/>
                <a:cs typeface="Times New Roman" panose="02020603050405020304" pitchFamily="18" charset="0"/>
              </a:rPr>
              <a:t>Design Principles</a:t>
            </a:r>
            <a:endParaRPr lang="en-GB" sz="6000" b="1" dirty="0">
              <a:latin typeface="Times New Roman" panose="02020603050405020304" pitchFamily="18" charset="0"/>
              <a:cs typeface="Times New Roman" panose="02020603050405020304" pitchFamily="18" charset="0"/>
            </a:endParaRPr>
          </a:p>
        </p:txBody>
      </p:sp>
      <p:sp>
        <p:nvSpPr>
          <p:cNvPr id="1048592" name="Content Placeholder 2"/>
          <p:cNvSpPr>
            <a:spLocks noGrp="1"/>
          </p:cNvSpPr>
          <p:nvPr>
            <p:ph idx="1"/>
          </p:nvPr>
        </p:nvSpPr>
        <p:spPr>
          <a:xfrm>
            <a:off x="336177" y="1043189"/>
            <a:ext cx="11415100" cy="4984124"/>
          </a:xfrm>
        </p:spPr>
        <p:txBody>
          <a:bodyPr>
            <a:normAutofit fontScale="96970"/>
          </a:bodyPr>
          <a:lstStyle/>
          <a:p>
            <a:pPr marL="0" indent="0">
              <a:buNone/>
            </a:pPr>
            <a:r>
              <a:rPr lang="en-PH" sz="6500" b="1" dirty="0">
                <a:latin typeface="Times New Roman" panose="02020603050405020304" pitchFamily="18" charset="0"/>
                <a:cs typeface="Times New Roman" panose="02020603050405020304" pitchFamily="18" charset="0"/>
              </a:rPr>
              <a:t>Key IAS Design </a:t>
            </a:r>
            <a:r>
              <a:rPr lang="en-PH" sz="6500" b="1" dirty="0" smtClean="0">
                <a:latin typeface="Times New Roman" panose="02020603050405020304" pitchFamily="18" charset="0"/>
                <a:cs typeface="Times New Roman" panose="02020603050405020304" pitchFamily="18" charset="0"/>
              </a:rPr>
              <a:t>Principles</a:t>
            </a:r>
            <a:endParaRPr lang="en-GB" sz="6500" b="1" dirty="0" smtClean="0"/>
          </a:p>
          <a:p>
            <a:pPr lvl="1" algn="just"/>
            <a:r>
              <a:rPr lang="en-GB" sz="3400" dirty="0">
                <a:latin typeface="Times New Roman" panose="02020603050405020304" pitchFamily="18" charset="0"/>
                <a:cs typeface="Times New Roman" panose="02020603050405020304" pitchFamily="18" charset="0"/>
              </a:rPr>
              <a:t>Accountability – Everyone should take responsibility for their actions when using company systems</a:t>
            </a:r>
            <a:r>
              <a:rPr lang="en-GB" sz="3400" dirty="0" smtClean="0">
                <a:latin typeface="Times New Roman" panose="02020603050405020304" pitchFamily="18" charset="0"/>
                <a:cs typeface="Times New Roman" panose="02020603050405020304" pitchFamily="18" charset="0"/>
              </a:rPr>
              <a:t>.</a:t>
            </a:r>
          </a:p>
          <a:p>
            <a:pPr lvl="1" algn="just"/>
            <a:r>
              <a:rPr lang="en-GB" sz="3400" dirty="0" smtClean="0">
                <a:latin typeface="Times New Roman" panose="02020603050405020304" pitchFamily="18" charset="0"/>
                <a:cs typeface="Times New Roman" panose="02020603050405020304" pitchFamily="18" charset="0"/>
              </a:rPr>
              <a:t>Awareness </a:t>
            </a:r>
            <a:r>
              <a:rPr lang="en-GB" sz="3400" dirty="0">
                <a:latin typeface="Times New Roman" panose="02020603050405020304" pitchFamily="18" charset="0"/>
                <a:cs typeface="Times New Roman" panose="02020603050405020304" pitchFamily="18" charset="0"/>
              </a:rPr>
              <a:t>– People must be informed about security rules so they can follow them</a:t>
            </a:r>
            <a:r>
              <a:rPr lang="en-GB" sz="3400" dirty="0" smtClean="0">
                <a:latin typeface="Times New Roman" panose="02020603050405020304" pitchFamily="18" charset="0"/>
                <a:cs typeface="Times New Roman" panose="02020603050405020304" pitchFamily="18" charset="0"/>
              </a:rPr>
              <a:t>.</a:t>
            </a:r>
          </a:p>
          <a:p>
            <a:pPr lvl="1" algn="just"/>
            <a:r>
              <a:rPr lang="en-GB" sz="3400" dirty="0" smtClean="0">
                <a:latin typeface="Times New Roman" panose="02020603050405020304" pitchFamily="18" charset="0"/>
                <a:cs typeface="Times New Roman" panose="02020603050405020304" pitchFamily="18" charset="0"/>
              </a:rPr>
              <a:t>Ethics </a:t>
            </a:r>
            <a:r>
              <a:rPr lang="en-GB" sz="3400" dirty="0">
                <a:latin typeface="Times New Roman" panose="02020603050405020304" pitchFamily="18" charset="0"/>
                <a:cs typeface="Times New Roman" panose="02020603050405020304" pitchFamily="18" charset="0"/>
              </a:rPr>
              <a:t>– Security should follow moral values, like protecting customer data and being honest</a:t>
            </a:r>
            <a:r>
              <a:rPr lang="en-GB" sz="3400" dirty="0" smtClean="0">
                <a:latin typeface="Times New Roman" panose="02020603050405020304" pitchFamily="18" charset="0"/>
                <a:cs typeface="Times New Roman" panose="02020603050405020304" pitchFamily="18" charset="0"/>
              </a:rPr>
              <a:t>.</a:t>
            </a:r>
          </a:p>
          <a:p>
            <a:pPr lvl="1" algn="just"/>
            <a:r>
              <a:rPr lang="en-GB" sz="3400" dirty="0" smtClean="0">
                <a:latin typeface="Times New Roman" panose="02020603050405020304" pitchFamily="18" charset="0"/>
                <a:cs typeface="Times New Roman" panose="02020603050405020304" pitchFamily="18" charset="0"/>
              </a:rPr>
              <a:t>Multidisciplinary </a:t>
            </a:r>
            <a:r>
              <a:rPr lang="en-GB" sz="3400" dirty="0">
                <a:latin typeface="Times New Roman" panose="02020603050405020304" pitchFamily="18" charset="0"/>
                <a:cs typeface="Times New Roman" panose="02020603050405020304" pitchFamily="18" charset="0"/>
              </a:rPr>
              <a:t>– Security rules should consider everyone affected, including IT, legal, and management teams</a:t>
            </a:r>
            <a:r>
              <a:rPr lang="en-GB" sz="3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91002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Design Principles</a:t>
            </a:r>
          </a:p>
        </p:txBody>
      </p:sp>
      <p:sp>
        <p:nvSpPr>
          <p:cNvPr id="1048590" name="Content Placeholder 2"/>
          <p:cNvSpPr>
            <a:spLocks noGrp="1"/>
          </p:cNvSpPr>
          <p:nvPr>
            <p:ph idx="1"/>
          </p:nvPr>
        </p:nvSpPr>
        <p:spPr>
          <a:xfrm>
            <a:off x="1133341" y="1043189"/>
            <a:ext cx="10617935" cy="4984124"/>
          </a:xfrm>
        </p:spPr>
        <p:txBody>
          <a:bodyPr>
            <a:noAutofit/>
          </a:bodyPr>
          <a:lstStyle/>
          <a:p>
            <a:pPr algn="just"/>
            <a:r>
              <a:rPr lang="en-GB" sz="3300" dirty="0">
                <a:latin typeface="Times New Roman" panose="02020603050405020304" pitchFamily="18" charset="0"/>
                <a:cs typeface="Times New Roman" panose="02020603050405020304" pitchFamily="18" charset="0"/>
              </a:rPr>
              <a:t>Proportionality – Security should match the value of what’s being protected. Don’t spend more than necessary</a:t>
            </a:r>
            <a:r>
              <a:rPr lang="en-GB" sz="3300" dirty="0" smtClean="0">
                <a:latin typeface="Times New Roman" panose="02020603050405020304" pitchFamily="18" charset="0"/>
                <a:cs typeface="Times New Roman" panose="02020603050405020304" pitchFamily="18" charset="0"/>
              </a:rPr>
              <a:t>.</a:t>
            </a:r>
          </a:p>
          <a:p>
            <a:pPr algn="just"/>
            <a:r>
              <a:rPr lang="en-GB" sz="3300" dirty="0" smtClean="0">
                <a:latin typeface="Times New Roman" panose="02020603050405020304" pitchFamily="18" charset="0"/>
                <a:cs typeface="Times New Roman" panose="02020603050405020304" pitchFamily="18" charset="0"/>
              </a:rPr>
              <a:t>Integration </a:t>
            </a:r>
            <a:r>
              <a:rPr lang="en-GB" sz="3300" dirty="0">
                <a:latin typeface="Times New Roman" panose="02020603050405020304" pitchFamily="18" charset="0"/>
                <a:cs typeface="Times New Roman" panose="02020603050405020304" pitchFamily="18" charset="0"/>
              </a:rPr>
              <a:t>– Security measures should work well together, not separately</a:t>
            </a:r>
            <a:r>
              <a:rPr lang="en-GB" sz="3300" dirty="0" smtClean="0">
                <a:latin typeface="Times New Roman" panose="02020603050405020304" pitchFamily="18" charset="0"/>
                <a:cs typeface="Times New Roman" panose="02020603050405020304" pitchFamily="18" charset="0"/>
              </a:rPr>
              <a:t>.</a:t>
            </a:r>
          </a:p>
          <a:p>
            <a:pPr algn="just"/>
            <a:r>
              <a:rPr lang="en-GB" sz="3300" dirty="0" err="1" smtClean="0">
                <a:latin typeface="Times New Roman" panose="02020603050405020304" pitchFamily="18" charset="0"/>
                <a:cs typeface="Times New Roman" panose="02020603050405020304" pitchFamily="18" charset="0"/>
              </a:rPr>
              <a:t>Defense</a:t>
            </a:r>
            <a:r>
              <a:rPr lang="en-GB" sz="3300" dirty="0" smtClean="0">
                <a:latin typeface="Times New Roman" panose="02020603050405020304" pitchFamily="18" charset="0"/>
                <a:cs typeface="Times New Roman" panose="02020603050405020304" pitchFamily="18" charset="0"/>
              </a:rPr>
              <a:t>-in-Depth </a:t>
            </a:r>
            <a:r>
              <a:rPr lang="en-GB" sz="3300" dirty="0">
                <a:latin typeface="Times New Roman" panose="02020603050405020304" pitchFamily="18" charset="0"/>
                <a:cs typeface="Times New Roman" panose="02020603050405020304" pitchFamily="18" charset="0"/>
              </a:rPr>
              <a:t>– Use multiple layers of protection, so if one fails, others still protect the system</a:t>
            </a:r>
            <a:r>
              <a:rPr lang="en-GB" sz="3300" dirty="0" smtClean="0">
                <a:latin typeface="Times New Roman" panose="02020603050405020304" pitchFamily="18" charset="0"/>
                <a:cs typeface="Times New Roman" panose="02020603050405020304" pitchFamily="18" charset="0"/>
              </a:rPr>
              <a:t>.</a:t>
            </a:r>
          </a:p>
          <a:p>
            <a:pPr algn="just"/>
            <a:r>
              <a:rPr lang="en-GB" sz="3300" dirty="0" smtClean="0">
                <a:latin typeface="Times New Roman" panose="02020603050405020304" pitchFamily="18" charset="0"/>
                <a:cs typeface="Times New Roman" panose="02020603050405020304" pitchFamily="18" charset="0"/>
              </a:rPr>
              <a:t>Timeliness </a:t>
            </a:r>
            <a:r>
              <a:rPr lang="en-GB" sz="3300" dirty="0">
                <a:latin typeface="Times New Roman" panose="02020603050405020304" pitchFamily="18" charset="0"/>
                <a:cs typeface="Times New Roman" panose="02020603050405020304" pitchFamily="18" charset="0"/>
              </a:rPr>
              <a:t>– Act quickly to prevent or fix security problems</a:t>
            </a:r>
            <a:r>
              <a:rPr lang="en-GB" sz="3300" dirty="0" smtClean="0">
                <a:latin typeface="Times New Roman" panose="02020603050405020304" pitchFamily="18" charset="0"/>
                <a:cs typeface="Times New Roman" panose="02020603050405020304" pitchFamily="18" charset="0"/>
              </a:rPr>
              <a:t>.</a:t>
            </a:r>
          </a:p>
          <a:p>
            <a:pPr algn="just"/>
            <a:r>
              <a:rPr lang="en-GB" sz="3300" dirty="0">
                <a:latin typeface="Times New Roman" panose="02020603050405020304" pitchFamily="18" charset="0"/>
                <a:cs typeface="Times New Roman" panose="02020603050405020304" pitchFamily="18" charset="0"/>
              </a:rPr>
              <a:t>Reassessment – Regularly check and update security rules to keep up with new threats.</a:t>
            </a:r>
          </a:p>
        </p:txBody>
      </p:sp>
    </p:spTree>
    <p:extLst>
      <p:ext uri="{BB962C8B-B14F-4D97-AF65-F5344CB8AC3E}">
        <p14:creationId xmlns:p14="http://schemas.microsoft.com/office/powerpoint/2010/main" val="3655890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Design Principles</a:t>
            </a:r>
          </a:p>
        </p:txBody>
      </p:sp>
      <p:sp>
        <p:nvSpPr>
          <p:cNvPr id="1048587" name="Content Placeholder 2"/>
          <p:cNvSpPr>
            <a:spLocks noGrp="1"/>
          </p:cNvSpPr>
          <p:nvPr>
            <p:ph idx="1"/>
          </p:nvPr>
        </p:nvSpPr>
        <p:spPr>
          <a:xfrm>
            <a:off x="1133341" y="1043189"/>
            <a:ext cx="10617935" cy="4984124"/>
          </a:xfrm>
        </p:spPr>
        <p:txBody>
          <a:bodyPr>
            <a:normAutofit/>
          </a:bodyPr>
          <a:lstStyle/>
          <a:p>
            <a:pPr algn="just"/>
            <a:r>
              <a:rPr lang="en-GB" sz="3400" dirty="0">
                <a:latin typeface="Times New Roman" panose="02020603050405020304" pitchFamily="18" charset="0"/>
                <a:cs typeface="Times New Roman" panose="02020603050405020304" pitchFamily="18" charset="0"/>
              </a:rPr>
              <a:t>Privacy – Protect people’s personal information and only collect what is </a:t>
            </a:r>
            <a:r>
              <a:rPr lang="en-GB" sz="3400" dirty="0" smtClean="0">
                <a:latin typeface="Times New Roman" panose="02020603050405020304" pitchFamily="18" charset="0"/>
                <a:cs typeface="Times New Roman" panose="02020603050405020304" pitchFamily="18" charset="0"/>
              </a:rPr>
              <a:t>needed.</a:t>
            </a:r>
          </a:p>
          <a:p>
            <a:pPr algn="just"/>
            <a:r>
              <a:rPr lang="en-GB" sz="3400" dirty="0" smtClean="0">
                <a:latin typeface="Times New Roman" panose="02020603050405020304" pitchFamily="18" charset="0"/>
                <a:cs typeface="Times New Roman" panose="02020603050405020304" pitchFamily="18" charset="0"/>
              </a:rPr>
              <a:t>Internal </a:t>
            </a:r>
            <a:r>
              <a:rPr lang="en-GB" sz="3400" dirty="0">
                <a:latin typeface="Times New Roman" panose="02020603050405020304" pitchFamily="18" charset="0"/>
                <a:cs typeface="Times New Roman" panose="02020603050405020304" pitchFamily="18" charset="0"/>
              </a:rPr>
              <a:t>Control – Keep accurate records and make sure security rules are being followed</a:t>
            </a:r>
            <a:r>
              <a:rPr lang="en-GB" sz="3400" dirty="0" smtClean="0">
                <a:latin typeface="Times New Roman" panose="02020603050405020304" pitchFamily="18" charset="0"/>
                <a:cs typeface="Times New Roman" panose="02020603050405020304" pitchFamily="18" charset="0"/>
              </a:rPr>
              <a:t>.</a:t>
            </a:r>
          </a:p>
          <a:p>
            <a:pPr algn="just"/>
            <a:r>
              <a:rPr lang="en-GB" sz="3400" dirty="0" smtClean="0">
                <a:latin typeface="Times New Roman" panose="02020603050405020304" pitchFamily="18" charset="0"/>
                <a:cs typeface="Times New Roman" panose="02020603050405020304" pitchFamily="18" charset="0"/>
              </a:rPr>
              <a:t>Adversary </a:t>
            </a:r>
            <a:r>
              <a:rPr lang="en-GB" sz="3400" dirty="0">
                <a:latin typeface="Times New Roman" panose="02020603050405020304" pitchFamily="18" charset="0"/>
                <a:cs typeface="Times New Roman" panose="02020603050405020304" pitchFamily="18" charset="0"/>
              </a:rPr>
              <a:t>Anticipation – Expect that hackers or bad actors will try to attack, and prepare for them</a:t>
            </a:r>
            <a:r>
              <a:rPr lang="en-GB" sz="3400" dirty="0" smtClean="0">
                <a:latin typeface="Times New Roman" panose="02020603050405020304" pitchFamily="18" charset="0"/>
                <a:cs typeface="Times New Roman" panose="02020603050405020304" pitchFamily="18" charset="0"/>
              </a:rPr>
              <a:t>.</a:t>
            </a:r>
          </a:p>
          <a:p>
            <a:pPr algn="just"/>
            <a:r>
              <a:rPr lang="en-GB" sz="3400" dirty="0" smtClean="0">
                <a:latin typeface="Times New Roman" panose="02020603050405020304" pitchFamily="18" charset="0"/>
                <a:cs typeface="Times New Roman" panose="02020603050405020304" pitchFamily="18" charset="0"/>
              </a:rPr>
              <a:t>Least </a:t>
            </a:r>
            <a:r>
              <a:rPr lang="en-GB" sz="3400" dirty="0">
                <a:latin typeface="Times New Roman" panose="02020603050405020304" pitchFamily="18" charset="0"/>
                <a:cs typeface="Times New Roman" panose="02020603050405020304" pitchFamily="18" charset="0"/>
              </a:rPr>
              <a:t>Privilege – Only give people the access they need to do their jobs—no more, no less.</a:t>
            </a:r>
          </a:p>
        </p:txBody>
      </p:sp>
    </p:spTree>
    <p:extLst>
      <p:ext uri="{BB962C8B-B14F-4D97-AF65-F5344CB8AC3E}">
        <p14:creationId xmlns:p14="http://schemas.microsoft.com/office/powerpoint/2010/main" val="17527435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Design Principles</a:t>
            </a:r>
          </a:p>
        </p:txBody>
      </p:sp>
      <p:sp>
        <p:nvSpPr>
          <p:cNvPr id="1048584" name="Content Placeholder 2"/>
          <p:cNvSpPr>
            <a:spLocks noGrp="1"/>
          </p:cNvSpPr>
          <p:nvPr>
            <p:ph idx="1"/>
          </p:nvPr>
        </p:nvSpPr>
        <p:spPr>
          <a:xfrm>
            <a:off x="1133341" y="1043189"/>
            <a:ext cx="10617935" cy="4984124"/>
          </a:xfrm>
        </p:spPr>
        <p:txBody>
          <a:bodyPr>
            <a:normAutofit/>
          </a:bodyPr>
          <a:lstStyle/>
          <a:p>
            <a:pPr marL="0" indent="0">
              <a:buNone/>
            </a:pPr>
            <a:r>
              <a:rPr lang="en-GB" sz="7100" b="1" dirty="0" smtClean="0">
                <a:latin typeface="Times New Roman" panose="02020603050405020304" pitchFamily="18" charset="0"/>
                <a:cs typeface="Times New Roman" panose="02020603050405020304" pitchFamily="18" charset="0"/>
              </a:rPr>
              <a:t>Conclusion</a:t>
            </a:r>
          </a:p>
          <a:p>
            <a:pPr marL="0" indent="0" algn="just">
              <a:buNone/>
            </a:pPr>
            <a:r>
              <a:rPr lang="en-GB" sz="3900" dirty="0" smtClean="0">
                <a:latin typeface="Times New Roman" panose="02020603050405020304" pitchFamily="18" charset="0"/>
                <a:cs typeface="Times New Roman" panose="02020603050405020304" pitchFamily="18" charset="0"/>
              </a:rPr>
              <a:t>Implementing </a:t>
            </a:r>
            <a:r>
              <a:rPr lang="en-GB" sz="3900" dirty="0">
                <a:latin typeface="Times New Roman" panose="02020603050405020304" pitchFamily="18" charset="0"/>
                <a:cs typeface="Times New Roman" panose="02020603050405020304" pitchFamily="18" charset="0"/>
              </a:rPr>
              <a:t>these security principles helps organizations</a:t>
            </a:r>
            <a:r>
              <a:rPr lang="en-US" altLang="en-GB" sz="3900" dirty="0">
                <a:latin typeface="Times New Roman" panose="02020603050405020304" pitchFamily="18" charset="0"/>
                <a:cs typeface="Times New Roman" panose="02020603050405020304" pitchFamily="18" charset="0"/>
              </a:rPr>
              <a:t> to</a:t>
            </a:r>
            <a:r>
              <a:rPr lang="en-GB" sz="3900" dirty="0">
                <a:latin typeface="Times New Roman" panose="02020603050405020304" pitchFamily="18" charset="0"/>
                <a:cs typeface="Times New Roman" panose="02020603050405020304" pitchFamily="18" charset="0"/>
              </a:rPr>
              <a:t> build </a:t>
            </a:r>
            <a:r>
              <a:rPr lang="en-US" altLang="en-GB" sz="3900" dirty="0">
                <a:latin typeface="Times New Roman" panose="02020603050405020304" pitchFamily="18" charset="0"/>
                <a:cs typeface="Times New Roman" panose="02020603050405020304" pitchFamily="18" charset="0"/>
              </a:rPr>
              <a:t>strong </a:t>
            </a:r>
            <a:r>
              <a:rPr lang="en-GB" sz="3900" dirty="0" err="1">
                <a:latin typeface="Times New Roman" panose="02020603050405020304" pitchFamily="18" charset="0"/>
                <a:cs typeface="Times New Roman" panose="02020603050405020304" pitchFamily="18" charset="0"/>
              </a:rPr>
              <a:t>defense</a:t>
            </a:r>
            <a:r>
              <a:rPr lang="en-GB" sz="3900" dirty="0">
                <a:latin typeface="Times New Roman" panose="02020603050405020304" pitchFamily="18" charset="0"/>
                <a:cs typeface="Times New Roman" panose="02020603050405020304" pitchFamily="18" charset="0"/>
              </a:rPr>
              <a:t> strategies against cyber threats. By following these guidelines, companies can reduce risks, protect sensitive data, and maintain operational integrity</a:t>
            </a:r>
            <a:r>
              <a:rPr lang="en-GB" sz="4800" dirty="0"/>
              <a:t>.</a:t>
            </a:r>
            <a:endParaRPr lang="zh-CN" altLang="en-US"/>
          </a:p>
        </p:txBody>
      </p:sp>
    </p:spTree>
    <p:extLst>
      <p:ext uri="{BB962C8B-B14F-4D97-AF65-F5344CB8AC3E}">
        <p14:creationId xmlns:p14="http://schemas.microsoft.com/office/powerpoint/2010/main" val="409307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133341" y="1043189"/>
            <a:ext cx="10617935" cy="4984124"/>
          </a:xfrm>
        </p:spPr>
        <p:txBody>
          <a:bodyPr>
            <a:normAutofit/>
          </a:bodyPr>
          <a:lstStyle/>
          <a:p>
            <a:pPr algn="just"/>
            <a:r>
              <a:rPr lang="en-US" sz="1500" dirty="0">
                <a:latin typeface="Times New Roman" panose="02020603050405020304" pitchFamily="18" charset="0"/>
                <a:cs typeface="Times New Roman" panose="02020603050405020304" pitchFamily="18" charset="0"/>
              </a:rPr>
              <a:t>Securityintelligence.com - Security mindset â€“ What is it? Why is it important? What does Bruce </a:t>
            </a:r>
            <a:r>
              <a:rPr lang="en-US" sz="1500" dirty="0" err="1">
                <a:latin typeface="Times New Roman" panose="02020603050405020304" pitchFamily="18" charset="0"/>
                <a:cs typeface="Times New Roman" panose="02020603050405020304" pitchFamily="18" charset="0"/>
              </a:rPr>
              <a:t>Schneier</a:t>
            </a:r>
            <a:r>
              <a:rPr lang="en-US" sz="1500" dirty="0">
                <a:latin typeface="Times New Roman" panose="02020603050405020304" pitchFamily="18" charset="0"/>
                <a:cs typeface="Times New Roman" panose="02020603050405020304" pitchFamily="18" charset="0"/>
              </a:rPr>
              <a:t> think? Link</a:t>
            </a:r>
            <a:r>
              <a:rPr lang="en-US" sz="1500" dirty="0" smtClean="0">
                <a:latin typeface="Times New Roman" panose="02020603050405020304" pitchFamily="18" charset="0"/>
                <a:cs typeface="Times New Roman" panose="02020603050405020304" pitchFamily="18" charset="0"/>
              </a:rPr>
              <a:t>: https</a:t>
            </a:r>
            <a:r>
              <a:rPr lang="en-US" sz="1500" dirty="0">
                <a:latin typeface="Times New Roman" panose="02020603050405020304" pitchFamily="18" charset="0"/>
                <a:cs typeface="Times New Roman" panose="02020603050405020304" pitchFamily="18" charset="0"/>
              </a:rPr>
              <a:t>://www.linkedin.com/pulse/security-mindset-what-why-important-does-bruce-think-theo-nassiokas</a:t>
            </a:r>
            <a:r>
              <a:rPr lang="en-US" sz="1500" dirty="0" smtClean="0">
                <a:latin typeface="Times New Roman" panose="02020603050405020304" pitchFamily="18" charset="0"/>
                <a:cs typeface="Times New Roman" panose="02020603050405020304" pitchFamily="18" charset="0"/>
              </a:rPr>
              <a:t>#</a:t>
            </a:r>
          </a:p>
          <a:p>
            <a:pPr algn="just"/>
            <a:r>
              <a:rPr lang="en-US" sz="1500" dirty="0" smtClean="0">
                <a:latin typeface="Times New Roman" panose="02020603050405020304" pitchFamily="18" charset="0"/>
                <a:cs typeface="Times New Roman" panose="02020603050405020304" pitchFamily="18" charset="0"/>
              </a:rPr>
              <a:t>National </a:t>
            </a:r>
            <a:r>
              <a:rPr lang="en-US" sz="1500" dirty="0">
                <a:latin typeface="Times New Roman" panose="02020603050405020304" pitchFamily="18" charset="0"/>
                <a:cs typeface="Times New Roman" panose="02020603050405020304" pitchFamily="18" charset="0"/>
              </a:rPr>
              <a:t>Institute of Standards and Technology (NIST) NIST Special Publication 800-53: Security and Privacy Controls for Federal Information Systems and Organizations Link: https://csrc.nist.gov/publications/sp800-53 </a:t>
            </a:r>
            <a:endParaRPr lang="en-US" sz="1500" dirty="0" smtClean="0">
              <a:latin typeface="Times New Roman" panose="02020603050405020304" pitchFamily="18" charset="0"/>
              <a:cs typeface="Times New Roman" panose="02020603050405020304" pitchFamily="18" charset="0"/>
            </a:endParaRPr>
          </a:p>
          <a:p>
            <a:pPr algn="just"/>
            <a:r>
              <a:rPr lang="en-US" sz="1500" dirty="0" smtClean="0">
                <a:latin typeface="Times New Roman" panose="02020603050405020304" pitchFamily="18" charset="0"/>
                <a:cs typeface="Times New Roman" panose="02020603050405020304" pitchFamily="18" charset="0"/>
              </a:rPr>
              <a:t>SANS </a:t>
            </a:r>
            <a:r>
              <a:rPr lang="en-US" sz="1500" dirty="0">
                <a:latin typeface="Times New Roman" panose="02020603050405020304" pitchFamily="18" charset="0"/>
                <a:cs typeface="Times New Roman" panose="02020603050405020304" pitchFamily="18" charset="0"/>
              </a:rPr>
              <a:t>Institute - Security Awareness The Human Factor in Cybersecurity Link: https://www.sans.org/security-awareness-training</a:t>
            </a:r>
            <a:r>
              <a:rPr lang="en-US" sz="1500" dirty="0" smtClean="0">
                <a:latin typeface="Times New Roman" panose="02020603050405020304" pitchFamily="18" charset="0"/>
                <a:cs typeface="Times New Roman" panose="02020603050405020304" pitchFamily="18" charset="0"/>
              </a:rPr>
              <a:t>/</a:t>
            </a:r>
          </a:p>
          <a:p>
            <a:pPr algn="just"/>
            <a:r>
              <a:rPr lang="en-US" sz="1500" dirty="0" smtClean="0">
                <a:latin typeface="Times New Roman" panose="02020603050405020304" pitchFamily="18" charset="0"/>
                <a:cs typeface="Times New Roman" panose="02020603050405020304" pitchFamily="18" charset="0"/>
              </a:rPr>
              <a:t>Cybersecurity </a:t>
            </a:r>
            <a:r>
              <a:rPr lang="en-US" sz="1500" dirty="0">
                <a:latin typeface="Times New Roman" panose="02020603050405020304" pitchFamily="18" charset="0"/>
                <a:cs typeface="Times New Roman" panose="02020603050405020304" pitchFamily="18" charset="0"/>
              </a:rPr>
              <a:t>&amp; Infrastructure Security Agency (CISA) Cyber Hygiene and Best Practices Link: https://</a:t>
            </a:r>
            <a:r>
              <a:rPr lang="en-US" sz="1500" dirty="0" smtClean="0">
                <a:latin typeface="Times New Roman" panose="02020603050405020304" pitchFamily="18" charset="0"/>
                <a:cs typeface="Times New Roman" panose="02020603050405020304" pitchFamily="18" charset="0"/>
              </a:rPr>
              <a:t>www.cisa.gov</a:t>
            </a:r>
          </a:p>
          <a:p>
            <a:pPr algn="just"/>
            <a:r>
              <a:rPr lang="en-US" sz="1500" dirty="0" smtClean="0">
                <a:latin typeface="Times New Roman" panose="02020603050405020304" pitchFamily="18" charset="0"/>
                <a:cs typeface="Times New Roman" panose="02020603050405020304" pitchFamily="18" charset="0"/>
              </a:rPr>
              <a:t>OWASP </a:t>
            </a:r>
            <a:r>
              <a:rPr lang="en-US" sz="1500" dirty="0">
                <a:latin typeface="Times New Roman" panose="02020603050405020304" pitchFamily="18" charset="0"/>
                <a:cs typeface="Times New Roman" panose="02020603050405020304" pitchFamily="18" charset="0"/>
              </a:rPr>
              <a:t>(Open Web Application Security Project) Social Engineering &amp; Security Awareness Link: https://owasp.org/www-project-top-ten</a:t>
            </a:r>
            <a:r>
              <a:rPr lang="en-US" sz="1500" dirty="0" smtClean="0">
                <a:latin typeface="Times New Roman" panose="02020603050405020304" pitchFamily="18" charset="0"/>
                <a:cs typeface="Times New Roman" panose="02020603050405020304" pitchFamily="18" charset="0"/>
              </a:rPr>
              <a:t>/</a:t>
            </a:r>
          </a:p>
          <a:p>
            <a:pPr algn="just"/>
            <a:r>
              <a:rPr lang="en-US" sz="1500" dirty="0">
                <a:latin typeface="Times New Roman" panose="02020603050405020304" pitchFamily="18" charset="0"/>
                <a:cs typeface="Times New Roman" panose="02020603050405020304" pitchFamily="18" charset="0"/>
              </a:rPr>
              <a:t>Whitman, M. E., &amp; </a:t>
            </a:r>
            <a:r>
              <a:rPr lang="en-US" sz="1500" dirty="0" err="1">
                <a:latin typeface="Times New Roman" panose="02020603050405020304" pitchFamily="18" charset="0"/>
                <a:cs typeface="Times New Roman" panose="02020603050405020304" pitchFamily="18" charset="0"/>
              </a:rPr>
              <a:t>Mattord</a:t>
            </a:r>
            <a:r>
              <a:rPr lang="en-US" sz="1500" dirty="0">
                <a:latin typeface="Times New Roman" panose="02020603050405020304" pitchFamily="18" charset="0"/>
                <a:cs typeface="Times New Roman" panose="02020603050405020304" pitchFamily="18" charset="0"/>
              </a:rPr>
              <a:t>, H. J. (2021). Principles of Information Security (7th ed.). Cengage Learning</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Link: https://www.cengage.com/c/principles-of-information-security-7e-whitman/9780357506431/</a:t>
            </a:r>
          </a:p>
          <a:p>
            <a:pPr algn="just"/>
            <a:r>
              <a:rPr lang="en-US" sz="1500" dirty="0" smtClean="0">
                <a:latin typeface="Times New Roman" panose="02020603050405020304" pitchFamily="18" charset="0"/>
                <a:cs typeface="Times New Roman" panose="02020603050405020304" pitchFamily="18" charset="0"/>
              </a:rPr>
              <a:t>Stallings</a:t>
            </a:r>
            <a:r>
              <a:rPr lang="en-US" sz="1500" dirty="0">
                <a:latin typeface="Times New Roman" panose="02020603050405020304" pitchFamily="18" charset="0"/>
                <a:cs typeface="Times New Roman" panose="02020603050405020304" pitchFamily="18" charset="0"/>
              </a:rPr>
              <a:t>, W., &amp; Brown, L. (2018). Computer Security: Principles and Practice (4th ed.). </a:t>
            </a:r>
            <a:r>
              <a:rPr lang="en-US" sz="1500" dirty="0" smtClean="0">
                <a:latin typeface="Times New Roman" panose="02020603050405020304" pitchFamily="18" charset="0"/>
                <a:cs typeface="Times New Roman" panose="02020603050405020304" pitchFamily="18" charset="0"/>
              </a:rPr>
              <a:t>Pearson. </a:t>
            </a:r>
            <a:r>
              <a:rPr lang="en-US" sz="1500" dirty="0">
                <a:latin typeface="Times New Roman" panose="02020603050405020304" pitchFamily="18" charset="0"/>
                <a:cs typeface="Times New Roman" panose="02020603050405020304" pitchFamily="18" charset="0"/>
              </a:rPr>
              <a:t>Link: https://www.pearson.com/en-us/subject-catalog/p/computer-security-principles-and-practice/P200000003493/9780137502875</a:t>
            </a:r>
          </a:p>
          <a:p>
            <a:pPr algn="just"/>
            <a:r>
              <a:rPr lang="en-US" sz="1500" dirty="0">
                <a:latin typeface="Times New Roman" panose="02020603050405020304" pitchFamily="18" charset="0"/>
                <a:cs typeface="Times New Roman" panose="02020603050405020304" pitchFamily="18" charset="0"/>
              </a:rPr>
              <a:t>International Organization for Standardization (ISO). (2013). ISO/IEC 27001:2013 - Information technology — Security techniques — Information security management systems — Requirements. ISO</a:t>
            </a:r>
            <a:r>
              <a:rPr lang="en-US" sz="1500" dirty="0" smtClean="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Link: https://www.iso.org/obp/ui/#iso:std:iso-iec:27001:ed-2:v1:en</a:t>
            </a:r>
            <a:endParaRPr lang="en-US" sz="1500" dirty="0" smtClean="0">
              <a:latin typeface="Times New Roman" panose="02020603050405020304" pitchFamily="18" charset="0"/>
              <a:cs typeface="Times New Roman" panose="02020603050405020304" pitchFamily="18" charset="0"/>
            </a:endParaRPr>
          </a:p>
          <a:p>
            <a:pPr algn="just"/>
            <a:r>
              <a:rPr lang="en-US" sz="1500" dirty="0" smtClean="0">
                <a:latin typeface="Times New Roman" panose="02020603050405020304" pitchFamily="18" charset="0"/>
                <a:cs typeface="Times New Roman" panose="02020603050405020304" pitchFamily="18" charset="0"/>
              </a:rPr>
              <a:t>Microsoft Security Principles: link: https</a:t>
            </a:r>
            <a:r>
              <a:rPr lang="en-US" sz="1500" dirty="0">
                <a:latin typeface="Times New Roman" panose="02020603050405020304" pitchFamily="18" charset="0"/>
                <a:cs typeface="Times New Roman" panose="02020603050405020304" pitchFamily="18" charset="0"/>
              </a:rPr>
              <a:t>://</a:t>
            </a:r>
            <a:r>
              <a:rPr lang="en-US" sz="1500" dirty="0" smtClean="0">
                <a:latin typeface="Times New Roman" panose="02020603050405020304" pitchFamily="18" charset="0"/>
                <a:cs typeface="Times New Roman" panose="02020603050405020304" pitchFamily="18" charset="0"/>
              </a:rPr>
              <a:t>learn.microsoft.com/en</a:t>
            </a:r>
            <a:r>
              <a:rPr lang="en-US" sz="1500" dirty="0">
                <a:latin typeface="Times New Roman" panose="02020603050405020304" pitchFamily="18" charset="0"/>
                <a:cs typeface="Times New Roman" panose="02020603050405020304" pitchFamily="18" charset="0"/>
              </a:rPr>
              <a:t>-</a:t>
            </a:r>
            <a:r>
              <a:rPr lang="en-US" sz="1500" dirty="0" smtClean="0">
                <a:latin typeface="Times New Roman" panose="02020603050405020304" pitchFamily="18" charset="0"/>
                <a:cs typeface="Times New Roman" panose="02020603050405020304" pitchFamily="18" charset="0"/>
              </a:rPr>
              <a:t>us/security/engineering/security-principles</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7729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445" y="-459730"/>
            <a:ext cx="8561235" cy="7453653"/>
          </a:xfrm>
          <a:prstGeom prst="rect">
            <a:avLst/>
          </a:prstGeom>
        </p:spPr>
      </p:pic>
      <p:sp>
        <p:nvSpPr>
          <p:cNvPr id="9" name="Content Placeholder 8"/>
          <p:cNvSpPr>
            <a:spLocks noGrp="1"/>
          </p:cNvSpPr>
          <p:nvPr>
            <p:ph idx="1"/>
          </p:nvPr>
        </p:nvSpPr>
        <p:spPr>
          <a:xfrm>
            <a:off x="1071984" y="1628472"/>
            <a:ext cx="6972264" cy="575547"/>
          </a:xfrm>
        </p:spPr>
        <p:txBody>
          <a:bodyPr>
            <a:noAutofit/>
          </a:bodyPr>
          <a:lstStyle/>
          <a:p>
            <a:pPr marL="0" indent="0">
              <a:buNone/>
            </a:pPr>
            <a:r>
              <a:rPr lang="en-US" sz="6600" b="1" dirty="0" smtClean="0">
                <a:solidFill>
                  <a:srgbClr val="99CC0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Any Questions?</a:t>
            </a:r>
            <a:endParaRPr lang="en-US" sz="6600" b="1" dirty="0">
              <a:solidFill>
                <a:srgbClr val="99CC0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20894988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rek-shrek-rizz">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719384" y="853622"/>
            <a:ext cx="4989745" cy="5596605"/>
          </a:xfrm>
          <a:prstGeom prst="rect">
            <a:avLst/>
          </a:prstGeom>
          <a:ln>
            <a:noFill/>
          </a:ln>
          <a:effectLst>
            <a:softEdge rad="112500"/>
          </a:effectLst>
        </p:spPr>
      </p:pic>
      <p:sp>
        <p:nvSpPr>
          <p:cNvPr id="9" name="Content Placeholder 8"/>
          <p:cNvSpPr>
            <a:spLocks noGrp="1"/>
          </p:cNvSpPr>
          <p:nvPr>
            <p:ph idx="1"/>
          </p:nvPr>
        </p:nvSpPr>
        <p:spPr>
          <a:xfrm>
            <a:off x="3978876" y="1087489"/>
            <a:ext cx="3039762" cy="605387"/>
          </a:xfrm>
        </p:spPr>
        <p:txBody>
          <a:bodyPr>
            <a:noAutofit/>
          </a:bodyPr>
          <a:lstStyle/>
          <a:p>
            <a:pPr marL="0" indent="0">
              <a:buNone/>
            </a:pPr>
            <a:r>
              <a:rPr lang="en-US" sz="4000" b="1" dirty="0" smtClean="0">
                <a:solidFill>
                  <a:srgbClr val="99CC0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Thank you!</a:t>
            </a:r>
            <a:endParaRPr lang="en-US" sz="4000" b="1" dirty="0">
              <a:solidFill>
                <a:srgbClr val="99CC0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171944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53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103" y="864973"/>
            <a:ext cx="5777199" cy="5603011"/>
          </a:xfrm>
          <a:prstGeom prst="rect">
            <a:avLst/>
          </a:prstGeom>
        </p:spPr>
      </p:pic>
      <p:sp>
        <p:nvSpPr>
          <p:cNvPr id="9" name="Content Placeholder 8"/>
          <p:cNvSpPr>
            <a:spLocks noGrp="1"/>
          </p:cNvSpPr>
          <p:nvPr>
            <p:ph idx="1"/>
          </p:nvPr>
        </p:nvSpPr>
        <p:spPr>
          <a:xfrm>
            <a:off x="188582" y="1456361"/>
            <a:ext cx="6169985" cy="575547"/>
          </a:xfrm>
        </p:spPr>
        <p:txBody>
          <a:bodyPr>
            <a:noAutofit/>
          </a:bodyPr>
          <a:lstStyle/>
          <a:p>
            <a:pPr marL="0" indent="0" algn="ctr">
              <a:buNone/>
            </a:pPr>
            <a:r>
              <a:rPr lang="en-US" sz="5400" b="1" dirty="0" smtClean="0">
                <a:solidFill>
                  <a:srgbClr val="99CC00"/>
                </a:solidFill>
                <a:effectLst>
                  <a:outerShdw blurRad="38100" dist="38100" dir="2700000" algn="tl">
                    <a:srgbClr val="000000">
                      <a:alpha val="43137"/>
                    </a:srgbClr>
                  </a:outerShdw>
                </a:effectLst>
                <a:latin typeface="Arial Rounded MT Bold" panose="020F0704030504030204" pitchFamily="34" charset="0"/>
                <a:ea typeface="Yu Gothic UI Light" panose="020B0300000000000000" pitchFamily="34" charset="-128"/>
                <a:cs typeface="Times New Roman" panose="02020603050405020304" pitchFamily="18" charset="0"/>
              </a:rPr>
              <a:t>Happy Valentines Day &lt;3</a:t>
            </a:r>
            <a:endParaRPr lang="en-US" sz="5400" b="1" dirty="0">
              <a:solidFill>
                <a:srgbClr val="99CC00"/>
              </a:solidFill>
              <a:effectLst>
                <a:outerShdw blurRad="38100" dist="38100" dir="2700000" algn="tl">
                  <a:srgbClr val="000000">
                    <a:alpha val="43137"/>
                  </a:srgbClr>
                </a:outerShdw>
              </a:effectLst>
              <a:latin typeface="Arial Rounded MT Bold" panose="020F0704030504030204" pitchFamily="34" charset="0"/>
              <a:ea typeface="Yu Gothic UI Light" panose="020B0300000000000000" pitchFamily="34" charset="-128"/>
              <a:cs typeface="Times New Roman" panose="02020603050405020304" pitchFamily="18" charset="0"/>
            </a:endParaRPr>
          </a:p>
        </p:txBody>
      </p:sp>
    </p:spTree>
    <p:extLst>
      <p:ext uri="{BB962C8B-B14F-4D97-AF65-F5344CB8AC3E}">
        <p14:creationId xmlns:p14="http://schemas.microsoft.com/office/powerpoint/2010/main" val="344457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History of IAS</a:t>
            </a:r>
          </a:p>
        </p:txBody>
      </p:sp>
      <p:sp>
        <p:nvSpPr>
          <p:cNvPr id="3" name="Content Placeholder 2"/>
          <p:cNvSpPr>
            <a:spLocks noGrp="1"/>
          </p:cNvSpPr>
          <p:nvPr>
            <p:ph idx="1"/>
          </p:nvPr>
        </p:nvSpPr>
        <p:spPr>
          <a:xfrm>
            <a:off x="1133341" y="1043189"/>
            <a:ext cx="10617935" cy="4984124"/>
          </a:xfrm>
        </p:spPr>
        <p:txBody>
          <a:bodyPr>
            <a:normAutofit fontScale="92500"/>
          </a:bodyPr>
          <a:lstStyle/>
          <a:p>
            <a:pPr marL="0" indent="0" algn="ctr">
              <a:buNone/>
            </a:pPr>
            <a:r>
              <a:rPr lang="en-US" sz="4800" b="1" dirty="0">
                <a:latin typeface="Times New Roman" panose="02020603050405020304" pitchFamily="18" charset="0"/>
                <a:cs typeface="Times New Roman" panose="02020603050405020304" pitchFamily="18" charset="0"/>
              </a:rPr>
              <a:t>The Enigma Machine and Codebreaking</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During World War II (1939-1945), the German military used the Enigma machine to encrypt messages, making them almost impossible to decode without the proper key. The Enigma machine was invented by German engineer Arthur </a:t>
            </a:r>
            <a:r>
              <a:rPr lang="en-US" dirty="0" err="1">
                <a:latin typeface="Times New Roman" panose="02020603050405020304" pitchFamily="18" charset="0"/>
                <a:cs typeface="Times New Roman" panose="02020603050405020304" pitchFamily="18" charset="0"/>
              </a:rPr>
              <a:t>Scherbius</a:t>
            </a:r>
            <a:r>
              <a:rPr lang="en-US" dirty="0">
                <a:latin typeface="Times New Roman" panose="02020603050405020304" pitchFamily="18" charset="0"/>
                <a:cs typeface="Times New Roman" panose="02020603050405020304" pitchFamily="18" charset="0"/>
              </a:rPr>
              <a:t> in the 1910s and was later adopted by the German military for secure </a:t>
            </a:r>
            <a:r>
              <a:rPr lang="en-US" dirty="0" smtClean="0">
                <a:latin typeface="Times New Roman" panose="02020603050405020304" pitchFamily="18" charset="0"/>
                <a:cs typeface="Times New Roman" panose="02020603050405020304" pitchFamily="18" charset="0"/>
              </a:rPr>
              <a:t>communications.</a:t>
            </a:r>
          </a:p>
          <a:p>
            <a:pPr marL="0" indent="0" algn="just">
              <a:buNone/>
            </a:pPr>
            <a:r>
              <a:rPr lang="en-US" dirty="0" smtClean="0">
                <a:latin typeface="Times New Roman" panose="02020603050405020304" pitchFamily="18" charset="0"/>
                <a:cs typeface="Times New Roman" panose="02020603050405020304" pitchFamily="18" charset="0"/>
              </a:rPr>
              <a:t>Alan </a:t>
            </a:r>
            <a:r>
              <a:rPr lang="en-US" dirty="0">
                <a:latin typeface="Times New Roman" panose="02020603050405020304" pitchFamily="18" charset="0"/>
                <a:cs typeface="Times New Roman" panose="02020603050405020304" pitchFamily="18" charset="0"/>
              </a:rPr>
              <a:t>Turing, along with a team of cryptanalysts at Bletchley Park in the United Kingdom, successfully cracked the Enigma code by developing the Bombe machine, an electromechanical device that helped decipher encrypted messages. Their work significantly contributed to the Allied victory by intercepting German military communications and shortening the war.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History of IAS</a:t>
            </a:r>
          </a:p>
        </p:txBody>
      </p:sp>
      <p:sp>
        <p:nvSpPr>
          <p:cNvPr id="3" name="Content Placeholder 2"/>
          <p:cNvSpPr>
            <a:spLocks noGrp="1"/>
          </p:cNvSpPr>
          <p:nvPr>
            <p:ph idx="1"/>
          </p:nvPr>
        </p:nvSpPr>
        <p:spPr>
          <a:xfrm>
            <a:off x="1133341" y="1043189"/>
            <a:ext cx="10617935" cy="4984124"/>
          </a:xfrm>
        </p:spPr>
        <p:txBody>
          <a:bodyPr>
            <a:normAutofit/>
          </a:bodyPr>
          <a:lstStyle/>
          <a:p>
            <a:pPr marL="0" indent="0" algn="ctr">
              <a:buNone/>
            </a:pPr>
            <a:r>
              <a:rPr lang="en-US" sz="4800" b="1" dirty="0" smtClean="0">
                <a:latin typeface="Times New Roman" panose="02020603050405020304" pitchFamily="18" charset="0"/>
                <a:cs typeface="Times New Roman" panose="02020603050405020304" pitchFamily="18" charset="0"/>
              </a:rPr>
              <a:t>How Did Cyber Security Start?</a:t>
            </a:r>
          </a:p>
          <a:p>
            <a:pPr marL="0" indent="0" algn="ctr">
              <a:buNone/>
            </a:pPr>
            <a:endParaRPr lang="en-US" sz="4800" b="1"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In the 1960s and 1970s, as computers became more connected, the need for security grew. The U.S. military created ARPANET, the early version of the internet, and developed encryption to protect its systems. This period also saw the first instances of password protection to prevent unauthorized access.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History of IAS</a:t>
            </a:r>
          </a:p>
        </p:txBody>
      </p:sp>
      <p:sp>
        <p:nvSpPr>
          <p:cNvPr id="3" name="Content Placeholder 2"/>
          <p:cNvSpPr>
            <a:spLocks noGrp="1"/>
          </p:cNvSpPr>
          <p:nvPr>
            <p:ph idx="1"/>
          </p:nvPr>
        </p:nvSpPr>
        <p:spPr>
          <a:xfrm>
            <a:off x="1133341" y="1043189"/>
            <a:ext cx="10617935" cy="4984124"/>
          </a:xfrm>
        </p:spPr>
        <p:txBody>
          <a:bodyPr>
            <a:normAutofit/>
          </a:bodyPr>
          <a:lstStyle/>
          <a:p>
            <a:pPr marL="0" indent="0" algn="ctr">
              <a:buNone/>
            </a:pPr>
            <a:r>
              <a:rPr lang="en-US" sz="4800" b="1" dirty="0">
                <a:latin typeface="Times New Roman" panose="02020603050405020304" pitchFamily="18" charset="0"/>
                <a:cs typeface="Times New Roman" panose="02020603050405020304" pitchFamily="18" charset="0"/>
              </a:rPr>
              <a:t>When Did the First Hacker Attack Take Place?</a:t>
            </a:r>
          </a:p>
          <a:p>
            <a:pPr marL="0" indent="0" algn="just">
              <a:buNone/>
            </a:pPr>
            <a:r>
              <a:rPr lang="en-US" dirty="0">
                <a:latin typeface="Times New Roman" panose="02020603050405020304" pitchFamily="18" charset="0"/>
                <a:cs typeface="Times New Roman" panose="02020603050405020304" pitchFamily="18" charset="0"/>
              </a:rPr>
              <a:t>In the 1970s, hackers began exploiting telephone lines to access computer systems. These "phone phreaks" found ways to make free calls and access restricted systems. By the 1980s, hacking turned into a serious crime when a group of teenagers, known as "The 414s," broke into over 60 systems, including military networks, stealing sensitive information.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History of IAS</a:t>
            </a:r>
          </a:p>
        </p:txBody>
      </p:sp>
      <p:sp>
        <p:nvSpPr>
          <p:cNvPr id="3" name="Content Placeholder 2"/>
          <p:cNvSpPr>
            <a:spLocks noGrp="1"/>
          </p:cNvSpPr>
          <p:nvPr>
            <p:ph idx="1"/>
          </p:nvPr>
        </p:nvSpPr>
        <p:spPr>
          <a:xfrm>
            <a:off x="1133341" y="1043189"/>
            <a:ext cx="10617935" cy="4984124"/>
          </a:xfrm>
        </p:spPr>
        <p:txBody>
          <a:bodyPr>
            <a:normAutofit/>
          </a:bodyPr>
          <a:lstStyle/>
          <a:p>
            <a:pPr marL="0" indent="0" algn="ctr">
              <a:buNone/>
            </a:pPr>
            <a:r>
              <a:rPr lang="en-US" sz="4800" b="1" dirty="0">
                <a:latin typeface="Times New Roman" panose="02020603050405020304" pitchFamily="18" charset="0"/>
                <a:cs typeface="Times New Roman" panose="02020603050405020304" pitchFamily="18" charset="0"/>
              </a:rPr>
              <a:t>Cybersecurity in the </a:t>
            </a:r>
            <a:r>
              <a:rPr lang="en-US" sz="4800" b="1" dirty="0" smtClean="0">
                <a:latin typeface="Times New Roman" panose="02020603050405020304" pitchFamily="18" charset="0"/>
                <a:cs typeface="Times New Roman" panose="02020603050405020304" pitchFamily="18" charset="0"/>
              </a:rPr>
              <a:t>1980s</a:t>
            </a:r>
          </a:p>
          <a:p>
            <a:pPr marL="0" indent="0" algn="ctr">
              <a:buNone/>
            </a:pPr>
            <a:endParaRPr lang="en-US" sz="4800"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rise of hacking forced organizations to develop stronger security measures. Governments started taking cybercrime seriously, introducing the first computer crime laws. Firewalls and antivirus programs were created to defend against threats, but security was still in its early stages.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0" indent="0"/>
            <a:r>
              <a:rPr lang="en-GB" sz="6000" b="1" dirty="0">
                <a:latin typeface="Times New Roman" panose="02020603050405020304" pitchFamily="18" charset="0"/>
                <a:cs typeface="Times New Roman" panose="02020603050405020304" pitchFamily="18" charset="0"/>
              </a:rPr>
              <a:t>History of IAS</a:t>
            </a:r>
          </a:p>
        </p:txBody>
      </p:sp>
      <p:sp>
        <p:nvSpPr>
          <p:cNvPr id="3" name="Content Placeholder 2"/>
          <p:cNvSpPr>
            <a:spLocks noGrp="1"/>
          </p:cNvSpPr>
          <p:nvPr>
            <p:ph idx="1"/>
          </p:nvPr>
        </p:nvSpPr>
        <p:spPr>
          <a:xfrm>
            <a:off x="1133341" y="1043189"/>
            <a:ext cx="10617935" cy="4984124"/>
          </a:xfrm>
        </p:spPr>
        <p:txBody>
          <a:bodyPr>
            <a:normAutofit/>
          </a:bodyPr>
          <a:lstStyle/>
          <a:p>
            <a:pPr marL="0" indent="0" algn="ctr">
              <a:buNone/>
            </a:pPr>
            <a:r>
              <a:rPr lang="en-US" sz="4800" b="1" dirty="0">
                <a:latin typeface="Times New Roman" panose="02020603050405020304" pitchFamily="18" charset="0"/>
                <a:cs typeface="Times New Roman" panose="02020603050405020304" pitchFamily="18" charset="0"/>
              </a:rPr>
              <a:t>Organized Crime and Hacking</a:t>
            </a:r>
          </a:p>
          <a:p>
            <a:pPr marL="0" indent="0" algn="ctr">
              <a:buNone/>
            </a:pPr>
            <a:endParaRPr lang="en-US" sz="4800"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With the spread of the internet in the 1990s, organized crime saw an opportunity to profit from cyber attacks. Criminal groups stole personal data, credit card numbers, and business secrets. Hackers developed more advanced techniques, leading to the need for stronger security tools like intrusion detection systems.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TotalTime>
  <Words>3328</Words>
  <Application>Microsoft Office PowerPoint</Application>
  <PresentationFormat>Widescreen</PresentationFormat>
  <Paragraphs>259</Paragraphs>
  <Slides>49</Slides>
  <Notes>0</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Yu Gothic UI Light</vt:lpstr>
      <vt:lpstr>Arcon</vt:lpstr>
      <vt:lpstr>Arial</vt:lpstr>
      <vt:lpstr>Arial Narrow</vt:lpstr>
      <vt:lpstr>Arial Rounded MT Bold</vt:lpstr>
      <vt:lpstr>Calibri</vt:lpstr>
      <vt:lpstr>Calibri Light</vt:lpstr>
      <vt:lpstr>等线</vt:lpstr>
      <vt:lpstr>Helvetica Compressed</vt:lpstr>
      <vt:lpstr>Showcard Gothic</vt:lpstr>
      <vt:lpstr>Times New Roman</vt:lpstr>
      <vt:lpstr>Office Theme</vt:lpstr>
      <vt:lpstr>Information Assurance and Security 2: History and Terminology</vt:lpstr>
      <vt:lpstr>PowerPoint Presentation</vt:lpstr>
      <vt:lpstr>History of IAS</vt:lpstr>
      <vt:lpstr>History of IAS</vt:lpstr>
      <vt:lpstr>History of IAS</vt:lpstr>
      <vt:lpstr>History of IAS</vt:lpstr>
      <vt:lpstr>History of IAS</vt:lpstr>
      <vt:lpstr>History of IAS</vt:lpstr>
      <vt:lpstr>History of IAS</vt:lpstr>
      <vt:lpstr>History of IAS</vt:lpstr>
      <vt:lpstr>History of IAS</vt:lpstr>
      <vt:lpstr>History of IAS</vt:lpstr>
      <vt:lpstr>History of IAS</vt:lpstr>
      <vt:lpstr>History of IAS</vt:lpstr>
      <vt:lpstr>History of IAS</vt:lpstr>
      <vt:lpstr>Key Terminology</vt:lpstr>
      <vt:lpstr>Key Terminology</vt:lpstr>
      <vt:lpstr>Key Terminology</vt:lpstr>
      <vt:lpstr>Key Terminology</vt:lpstr>
      <vt:lpstr>Why is IAS Important?</vt:lpstr>
      <vt:lpstr>Protect Yourself Online</vt:lpstr>
      <vt:lpstr>Conclusion</vt:lpstr>
      <vt:lpstr>References</vt:lpstr>
      <vt:lpstr>PowerPoint Presentation</vt:lpstr>
      <vt:lpstr>PowerPoint Presentation</vt:lpstr>
      <vt:lpstr>Information Assurance and Security 2: Security Mindset</vt:lpstr>
      <vt:lpstr>Security Mindset</vt:lpstr>
      <vt:lpstr>Security Mindset</vt:lpstr>
      <vt:lpstr>Security Mindset</vt:lpstr>
      <vt:lpstr>Security Mindset</vt:lpstr>
      <vt:lpstr>Security Mindset</vt:lpstr>
      <vt:lpstr>Security Mindset</vt:lpstr>
      <vt:lpstr>Security Mindset</vt:lpstr>
      <vt:lpstr>Security Mindset</vt:lpstr>
      <vt:lpstr>Security Mindset</vt:lpstr>
      <vt:lpstr>Security Mindset</vt:lpstr>
      <vt:lpstr>Security Mindset</vt:lpstr>
      <vt:lpstr>Security Mindset</vt:lpstr>
      <vt:lpstr>Information Assurance and Security 2: Design Principle</vt:lpstr>
      <vt:lpstr>Design Principles </vt:lpstr>
      <vt:lpstr>Design Principles </vt:lpstr>
      <vt:lpstr>Design Principles</vt:lpstr>
      <vt:lpstr>Design Principles</vt:lpstr>
      <vt:lpstr>Design Principles</vt:lpstr>
      <vt:lpstr>Design Principles</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BlackHeart</dc:creator>
  <cp:lastModifiedBy>Hp</cp:lastModifiedBy>
  <cp:revision>171</cp:revision>
  <dcterms:created xsi:type="dcterms:W3CDTF">2021-03-03T03:09:00Z</dcterms:created>
  <dcterms:modified xsi:type="dcterms:W3CDTF">2025-02-20T13:22:26Z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EF59F5C9F8A1495C806E6C62E596CA9B_12</vt:lpwstr>
  </property>
  <property fmtid="{D5CDD505-2E9C-101B-9397-08002B2CF9AE}" pid="3" name="KSOProductBuildVer">
    <vt:lpwstr>1033-12.2.0.19805</vt:lpwstr>
  </property>
</Properties>
</file>