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0" cy="22860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712"/>
  </p:normalViewPr>
  <p:slideViewPr>
    <p:cSldViewPr snapToGrid="0" snapToObjects="1">
      <p:cViewPr>
        <p:scale>
          <a:sx n="32" d="100"/>
          <a:sy n="32" d="100"/>
        </p:scale>
        <p:origin x="1240" y="-24"/>
      </p:cViewPr>
      <p:guideLst>
        <p:guide orient="horz" pos="720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7101422"/>
            <a:ext cx="31089600" cy="49000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2954000"/>
            <a:ext cx="25603200" cy="584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762000"/>
            <a:ext cx="8229600" cy="1625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762000"/>
            <a:ext cx="24079200" cy="1625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4689670"/>
            <a:ext cx="31089600" cy="4540252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9689044"/>
            <a:ext cx="31089600" cy="5000624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445000"/>
            <a:ext cx="16154400" cy="125730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445000"/>
            <a:ext cx="16154400" cy="125730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9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915460"/>
            <a:ext cx="32918400" cy="381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5117046"/>
            <a:ext cx="16160752" cy="2132540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7249584"/>
            <a:ext cx="16160752" cy="13170960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5117046"/>
            <a:ext cx="16167100" cy="2132540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7249584"/>
            <a:ext cx="16167100" cy="13170960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910170"/>
            <a:ext cx="12033252" cy="38735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910168"/>
            <a:ext cx="20447000" cy="19510376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4783670"/>
            <a:ext cx="12033252" cy="15636876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6002000"/>
            <a:ext cx="21945600" cy="1889128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042584"/>
            <a:ext cx="21945600" cy="137160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17891128"/>
            <a:ext cx="21945600" cy="268287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915460"/>
            <a:ext cx="32918400" cy="3810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5334000"/>
            <a:ext cx="32918400" cy="15086544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1187838"/>
            <a:ext cx="8534400" cy="1217084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550A-E8B4-9C43-82D6-18329C2422C3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1187838"/>
            <a:ext cx="11582400" cy="1217084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1187838"/>
            <a:ext cx="8534400" cy="1217084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5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extBox 838"/>
          <p:cNvSpPr txBox="1"/>
          <p:nvPr/>
        </p:nvSpPr>
        <p:spPr>
          <a:xfrm>
            <a:off x="4236273" y="18888531"/>
            <a:ext cx="2984906" cy="163121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mcf7_rnaseq3.fastq</a:t>
            </a:r>
            <a:endParaRPr lang="en-US" sz="1600" b="1" dirty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61208" y="9326880"/>
            <a:ext cx="14412282" cy="295465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                                </a:t>
            </a:r>
            <a:r>
              <a:rPr lang="en-US" sz="2400" b="1" dirty="0" smtClean="0">
                <a:latin typeface="Courier New"/>
                <a:cs typeface="Courier New"/>
              </a:rPr>
              <a:t>loops Object</a:t>
            </a:r>
            <a:endParaRPr lang="en-US" sz="2400" dirty="0" smtClean="0">
              <a:latin typeface="Courier New"/>
              <a:cs typeface="Courier New"/>
            </a:endParaRPr>
          </a:p>
          <a:p>
            <a:endParaRPr lang="en-US" sz="12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sz="3000" dirty="0" smtClean="0"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     anchors      interactions      counts        rowData        colData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789" name="TextBox 788"/>
          <p:cNvSpPr txBox="1"/>
          <p:nvPr/>
        </p:nvSpPr>
        <p:spPr>
          <a:xfrm>
            <a:off x="9815810" y="9760226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/>
                <a:cs typeface="Courier New"/>
              </a:rPr>
              <a:t>Granges Object</a:t>
            </a:r>
          </a:p>
          <a:p>
            <a:pPr algn="ctr"/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chr start  end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[1] 1  10000 11000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[2] 1  12000 13000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[3] 1  17000 17600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[4] 1  21500 22000</a:t>
            </a:r>
          </a:p>
          <a:p>
            <a:pPr algn="ctr"/>
            <a:r>
              <a:rPr lang="is-IS" sz="1600" dirty="0" smtClean="0">
                <a:latin typeface="Courier New"/>
                <a:cs typeface="Courier New"/>
              </a:rPr>
              <a:t>…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01" name="TextBox 800"/>
          <p:cNvSpPr txBox="1"/>
          <p:nvPr/>
        </p:nvSpPr>
        <p:spPr>
          <a:xfrm>
            <a:off x="12600432" y="9760226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/>
                <a:cs typeface="Courier New"/>
              </a:rPr>
              <a:t>Integer Matrix</a:t>
            </a:r>
            <a:endParaRPr lang="en-US" sz="2000" b="1" dirty="0">
              <a:latin typeface="Courier New"/>
              <a:cs typeface="Courier New"/>
            </a:endParaRPr>
          </a:p>
          <a:p>
            <a:pPr algn="ctr"/>
            <a:endParaRPr lang="en-US" sz="12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left  right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[1</a:t>
            </a:r>
            <a:r>
              <a:rPr lang="en-US" sz="1600" dirty="0" smtClean="0">
                <a:latin typeface="Courier New"/>
                <a:cs typeface="Courier New"/>
              </a:rPr>
              <a:t>]    1     2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dirty="0">
                <a:latin typeface="Courier New"/>
                <a:cs typeface="Courier New"/>
              </a:rPr>
              <a:t>2</a:t>
            </a:r>
            <a:r>
              <a:rPr lang="en-US" sz="1600" dirty="0" smtClean="0">
                <a:latin typeface="Courier New"/>
                <a:cs typeface="Courier New"/>
              </a:rPr>
              <a:t>]    1     3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[3</a:t>
            </a:r>
            <a:r>
              <a:rPr lang="en-US" sz="1600" dirty="0" smtClean="0">
                <a:latin typeface="Courier New"/>
                <a:cs typeface="Courier New"/>
              </a:rPr>
              <a:t>]    2     3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[4</a:t>
            </a:r>
            <a:r>
              <a:rPr lang="en-US" sz="1600" dirty="0" smtClean="0">
                <a:latin typeface="Courier New"/>
                <a:cs typeface="Courier New"/>
              </a:rPr>
              <a:t>]    2     4</a:t>
            </a:r>
          </a:p>
          <a:p>
            <a:pPr algn="ctr"/>
            <a:r>
              <a:rPr lang="is-IS" sz="1600" dirty="0" smtClean="0">
                <a:latin typeface="Courier New"/>
                <a:cs typeface="Courier New"/>
              </a:rPr>
              <a:t>…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03" name="TextBox 802"/>
          <p:cNvSpPr txBox="1"/>
          <p:nvPr/>
        </p:nvSpPr>
        <p:spPr>
          <a:xfrm>
            <a:off x="15359833" y="9760226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 New"/>
                <a:cs typeface="Courier New"/>
              </a:rPr>
              <a:t>Integer Matrix</a:t>
            </a:r>
          </a:p>
          <a:p>
            <a:pPr algn="ctr"/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k1  k2  m1  m2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[1]</a:t>
            </a:r>
            <a:r>
              <a:rPr lang="en-US" sz="8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4   3   1   0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[2]</a:t>
            </a:r>
            <a:r>
              <a:rPr lang="en-US" sz="8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1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>
                <a:latin typeface="Courier New"/>
                <a:cs typeface="Courier New"/>
              </a:rPr>
              <a:t>2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>
                <a:latin typeface="Courier New"/>
                <a:cs typeface="Courier New"/>
              </a:rPr>
              <a:t>6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>
                <a:latin typeface="Courier New"/>
                <a:cs typeface="Courier New"/>
              </a:rPr>
              <a:t>2</a:t>
            </a:r>
            <a:r>
              <a:rPr lang="en-US" sz="1600" dirty="0" smtClean="0">
                <a:latin typeface="Courier New"/>
                <a:cs typeface="Courier New"/>
              </a:rPr>
              <a:t>  [3</a:t>
            </a:r>
            <a:r>
              <a:rPr lang="en-US" sz="1600" dirty="0">
                <a:latin typeface="Courier New"/>
                <a:cs typeface="Courier New"/>
              </a:rPr>
              <a:t>]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2   </a:t>
            </a:r>
            <a:r>
              <a:rPr lang="en-US" sz="1600" dirty="0">
                <a:latin typeface="Courier New"/>
                <a:cs typeface="Courier New"/>
              </a:rPr>
              <a:t>0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>
                <a:latin typeface="Courier New"/>
                <a:cs typeface="Courier New"/>
              </a:rPr>
              <a:t>7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>
                <a:latin typeface="Courier New"/>
                <a:cs typeface="Courier New"/>
              </a:rPr>
              <a:t>8</a:t>
            </a:r>
            <a:r>
              <a:rPr lang="en-US" sz="1600" dirty="0" smtClean="0">
                <a:latin typeface="Courier New"/>
                <a:cs typeface="Courier New"/>
              </a:rPr>
              <a:t>  [4</a:t>
            </a:r>
            <a:r>
              <a:rPr lang="en-US" sz="1600" dirty="0">
                <a:latin typeface="Courier New"/>
                <a:cs typeface="Courier New"/>
              </a:rPr>
              <a:t>]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 0</a:t>
            </a:r>
            <a:r>
              <a:rPr lang="en-US" sz="1600" dirty="0" smtClean="0">
                <a:latin typeface="Courier New"/>
                <a:cs typeface="Courier New"/>
              </a:rPr>
              <a:t>   1   </a:t>
            </a:r>
            <a:r>
              <a:rPr lang="en-US" sz="1600" dirty="0">
                <a:latin typeface="Courier New"/>
                <a:cs typeface="Courier New"/>
              </a:rPr>
              <a:t>1   </a:t>
            </a:r>
            <a:r>
              <a:rPr lang="en-US" sz="1600" dirty="0" smtClean="0">
                <a:latin typeface="Courier New"/>
                <a:cs typeface="Courier New"/>
              </a:rPr>
              <a:t>0</a:t>
            </a:r>
          </a:p>
          <a:p>
            <a:pPr algn="ctr"/>
            <a:r>
              <a:rPr lang="is-IS" sz="1600" dirty="0" smtClean="0">
                <a:latin typeface="Courier New"/>
                <a:cs typeface="Courier New"/>
              </a:rPr>
              <a:t>…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804" name="TextBox 803"/>
          <p:cNvSpPr txBox="1"/>
          <p:nvPr/>
        </p:nvSpPr>
        <p:spPr>
          <a:xfrm>
            <a:off x="18105120" y="9760226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/>
                <a:cs typeface="Courier New"/>
              </a:rPr>
              <a:t>data.frame</a:t>
            </a:r>
            <a:endParaRPr lang="en-US" sz="2000" b="1" dirty="0">
              <a:latin typeface="Courier New"/>
              <a:cs typeface="Courier New"/>
            </a:endParaRP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sizeFactor Group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k1    1.267    k562  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k2    1.143    </a:t>
            </a:r>
            <a:r>
              <a:rPr lang="en-US" sz="1600" dirty="0">
                <a:latin typeface="Courier New"/>
                <a:cs typeface="Courier New"/>
              </a:rPr>
              <a:t>k562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m1    0.876    mcf7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m2    0.976    mcf7</a:t>
            </a:r>
          </a:p>
          <a:p>
            <a:pPr algn="ctr"/>
            <a:r>
              <a:rPr lang="is-IS" sz="1600" dirty="0" smtClean="0">
                <a:latin typeface="Courier New"/>
                <a:cs typeface="Courier New"/>
              </a:rPr>
              <a:t>…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06" name="TextBox 805"/>
          <p:cNvSpPr txBox="1"/>
          <p:nvPr/>
        </p:nvSpPr>
        <p:spPr>
          <a:xfrm>
            <a:off x="20894040" y="9760226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/>
                <a:cs typeface="Courier New"/>
              </a:rPr>
              <a:t>data.frame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loop.width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[1]    2000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[2]    6800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[3]    4800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[4]    9250</a:t>
            </a:r>
          </a:p>
          <a:p>
            <a:pPr algn="ctr"/>
            <a:r>
              <a:rPr lang="is-IS" sz="1600" dirty="0" smtClean="0">
                <a:latin typeface="Courier New"/>
                <a:cs typeface="Courier New"/>
              </a:rPr>
              <a:t>…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 rot="3627544">
            <a:off x="10206005" y="8072684"/>
            <a:ext cx="1315354" cy="10332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Right Arrow 806"/>
          <p:cNvSpPr/>
          <p:nvPr/>
        </p:nvSpPr>
        <p:spPr>
          <a:xfrm rot="3627544">
            <a:off x="13928438" y="8164120"/>
            <a:ext cx="1315354" cy="10332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TextBox 807"/>
          <p:cNvSpPr txBox="1"/>
          <p:nvPr/>
        </p:nvSpPr>
        <p:spPr>
          <a:xfrm>
            <a:off x="8869671" y="5349435"/>
            <a:ext cx="3416460" cy="187743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m1.interactions.all.mango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Processed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MCF7 ChIA-PET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Replicate 1</a:t>
            </a:r>
          </a:p>
          <a:p>
            <a:pPr algn="ctr"/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15" name="Right Arrow 814"/>
          <p:cNvSpPr/>
          <p:nvPr/>
        </p:nvSpPr>
        <p:spPr>
          <a:xfrm rot="7228440">
            <a:off x="18034289" y="8074612"/>
            <a:ext cx="1315354" cy="10332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ight Arrow 815"/>
          <p:cNvSpPr/>
          <p:nvPr/>
        </p:nvSpPr>
        <p:spPr>
          <a:xfrm rot="7228440">
            <a:off x="21679300" y="8162191"/>
            <a:ext cx="1315354" cy="10332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ight Arrow 817"/>
          <p:cNvSpPr/>
          <p:nvPr/>
        </p:nvSpPr>
        <p:spPr>
          <a:xfrm rot="5400000">
            <a:off x="10084250" y="3954535"/>
            <a:ext cx="1315354" cy="10332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TextBox 818"/>
          <p:cNvSpPr txBox="1"/>
          <p:nvPr/>
        </p:nvSpPr>
        <p:spPr>
          <a:xfrm>
            <a:off x="8869671" y="1485961"/>
            <a:ext cx="2984906" cy="163121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SRR372741_2.fastq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20" name="TextBox 819"/>
          <p:cNvSpPr txBox="1"/>
          <p:nvPr/>
        </p:nvSpPr>
        <p:spPr>
          <a:xfrm>
            <a:off x="9384256" y="1984889"/>
            <a:ext cx="2984906" cy="16312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SRR372741_1.fastq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Raw MCF7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ChIA-PET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Replicate 1</a:t>
            </a:r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21" name="Right Arrow 820"/>
          <p:cNvSpPr/>
          <p:nvPr/>
        </p:nvSpPr>
        <p:spPr>
          <a:xfrm rot="5400000">
            <a:off x="14081881" y="3954535"/>
            <a:ext cx="1315354" cy="10332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TextBox 821"/>
          <p:cNvSpPr txBox="1"/>
          <p:nvPr/>
        </p:nvSpPr>
        <p:spPr>
          <a:xfrm>
            <a:off x="12867302" y="1485961"/>
            <a:ext cx="2984906" cy="163121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SRR372742_2.fastq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23" name="TextBox 822"/>
          <p:cNvSpPr txBox="1"/>
          <p:nvPr/>
        </p:nvSpPr>
        <p:spPr>
          <a:xfrm>
            <a:off x="13381887" y="1984889"/>
            <a:ext cx="2984906" cy="16312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SRR372742_1.fastq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Raw MCF7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ChIA-PET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Replicate 2</a:t>
            </a:r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24" name="Right Arrow 823"/>
          <p:cNvSpPr/>
          <p:nvPr/>
        </p:nvSpPr>
        <p:spPr>
          <a:xfrm rot="5400000">
            <a:off x="17962390" y="3954535"/>
            <a:ext cx="1315354" cy="10332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TextBox 824"/>
          <p:cNvSpPr txBox="1"/>
          <p:nvPr/>
        </p:nvSpPr>
        <p:spPr>
          <a:xfrm>
            <a:off x="16747811" y="1485961"/>
            <a:ext cx="2984906" cy="163121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SRR372747_2.fastq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26" name="TextBox 825"/>
          <p:cNvSpPr txBox="1"/>
          <p:nvPr/>
        </p:nvSpPr>
        <p:spPr>
          <a:xfrm>
            <a:off x="17262396" y="1984889"/>
            <a:ext cx="2984906" cy="16312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SRR372747_1.fastq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Raw K562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ChIA-PET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Replicate 1</a:t>
            </a:r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27" name="Right Arrow 826"/>
          <p:cNvSpPr/>
          <p:nvPr/>
        </p:nvSpPr>
        <p:spPr>
          <a:xfrm rot="5400000">
            <a:off x="21873051" y="3954535"/>
            <a:ext cx="1315354" cy="10332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TextBox 827"/>
          <p:cNvSpPr txBox="1"/>
          <p:nvPr/>
        </p:nvSpPr>
        <p:spPr>
          <a:xfrm>
            <a:off x="20658472" y="1485961"/>
            <a:ext cx="2984906" cy="163121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SRR372748_2.fastq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29" name="TextBox 828"/>
          <p:cNvSpPr txBox="1"/>
          <p:nvPr/>
        </p:nvSpPr>
        <p:spPr>
          <a:xfrm>
            <a:off x="21173057" y="1984889"/>
            <a:ext cx="2984906" cy="16312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SRR372748_1.fastq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Raw K562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ChIA-PET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Replicate 2</a:t>
            </a:r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33" name="TextBox 832"/>
          <p:cNvSpPr txBox="1"/>
          <p:nvPr/>
        </p:nvSpPr>
        <p:spPr>
          <a:xfrm>
            <a:off x="12918781" y="5349435"/>
            <a:ext cx="3416460" cy="187743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m1.interactions.all.mango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Processed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K562 ChIA-PET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Replicate 2</a:t>
            </a:r>
          </a:p>
          <a:p>
            <a:pPr algn="ctr"/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34" name="TextBox 833"/>
          <p:cNvSpPr txBox="1"/>
          <p:nvPr/>
        </p:nvSpPr>
        <p:spPr>
          <a:xfrm>
            <a:off x="16830842" y="5330366"/>
            <a:ext cx="3416460" cy="187743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k</a:t>
            </a:r>
            <a:r>
              <a:rPr lang="en-US" sz="1600" b="1" dirty="0" smtClean="0">
                <a:latin typeface="Courier New"/>
                <a:cs typeface="Courier New"/>
              </a:rPr>
              <a:t>1.interactions.all.mango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Processed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K562 ChIA-PET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Replicate 1</a:t>
            </a:r>
          </a:p>
          <a:p>
            <a:pPr algn="ctr"/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35" name="TextBox 834"/>
          <p:cNvSpPr txBox="1"/>
          <p:nvPr/>
        </p:nvSpPr>
        <p:spPr>
          <a:xfrm>
            <a:off x="20741503" y="5349435"/>
            <a:ext cx="3416460" cy="187743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k2.interactions.all.mango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Processed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K562 ChIA-PET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Replicate 2</a:t>
            </a:r>
          </a:p>
          <a:p>
            <a:pPr algn="ctr"/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02437" y="7269060"/>
            <a:ext cx="46568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urier New"/>
                <a:cs typeface="Courier New"/>
              </a:rPr>
              <a:t>loopsMake.mango()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836" name="TextBox 835"/>
          <p:cNvSpPr txBox="1"/>
          <p:nvPr/>
        </p:nvSpPr>
        <p:spPr>
          <a:xfrm>
            <a:off x="14479868" y="3872153"/>
            <a:ext cx="46568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urier New"/>
                <a:cs typeface="Courier New"/>
              </a:rPr>
              <a:t>mango</a:t>
            </a:r>
          </a:p>
        </p:txBody>
      </p:sp>
      <p:sp>
        <p:nvSpPr>
          <p:cNvPr id="837" name="TextBox 836"/>
          <p:cNvSpPr txBox="1"/>
          <p:nvPr/>
        </p:nvSpPr>
        <p:spPr>
          <a:xfrm>
            <a:off x="4583615" y="19410024"/>
            <a:ext cx="2984906" cy="187743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mcf7_rnaseq2.fastq</a:t>
            </a:r>
            <a:endParaRPr lang="en-US" sz="1600" b="1" dirty="0">
              <a:latin typeface="Courier New"/>
              <a:cs typeface="Courier New"/>
            </a:endParaRPr>
          </a:p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38" name="TextBox 837"/>
          <p:cNvSpPr txBox="1"/>
          <p:nvPr/>
        </p:nvSpPr>
        <p:spPr>
          <a:xfrm>
            <a:off x="5098200" y="19908952"/>
            <a:ext cx="2984906" cy="16312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mcf7_rnaseq1.fastq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Raw MCF7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RNA-Seq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3 replicates</a:t>
            </a:r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43" name="Right Arrow 842"/>
          <p:cNvSpPr/>
          <p:nvPr/>
        </p:nvSpPr>
        <p:spPr>
          <a:xfrm rot="18033963">
            <a:off x="7313105" y="17443028"/>
            <a:ext cx="1315354" cy="10332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TextBox 862"/>
          <p:cNvSpPr txBox="1"/>
          <p:nvPr/>
        </p:nvSpPr>
        <p:spPr>
          <a:xfrm>
            <a:off x="3668575" y="17376858"/>
            <a:ext cx="46568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urier New"/>
                <a:cs typeface="Courier New"/>
              </a:rPr>
              <a:t>bowtie</a:t>
            </a:r>
          </a:p>
          <a:p>
            <a:pPr algn="ctr"/>
            <a:r>
              <a:rPr lang="en-US" sz="3200" dirty="0" smtClean="0">
                <a:latin typeface="Courier New"/>
                <a:cs typeface="Courier New"/>
              </a:rPr>
              <a:t>HTSeq</a:t>
            </a:r>
          </a:p>
        </p:txBody>
      </p:sp>
      <p:sp>
        <p:nvSpPr>
          <p:cNvPr id="864" name="TextBox 863"/>
          <p:cNvSpPr txBox="1"/>
          <p:nvPr/>
        </p:nvSpPr>
        <p:spPr>
          <a:xfrm>
            <a:off x="14240273" y="466236"/>
            <a:ext cx="4656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ourier New"/>
                <a:cs typeface="Courier New"/>
              </a:rPr>
              <a:t>ChIA-PET</a:t>
            </a:r>
            <a:endParaRPr lang="en-US" sz="4800" b="1" dirty="0">
              <a:latin typeface="Courier New"/>
              <a:cs typeface="Courier New"/>
            </a:endParaRPr>
          </a:p>
        </p:txBody>
      </p:sp>
      <p:sp>
        <p:nvSpPr>
          <p:cNvPr id="865" name="TextBox 864"/>
          <p:cNvSpPr txBox="1"/>
          <p:nvPr/>
        </p:nvSpPr>
        <p:spPr>
          <a:xfrm>
            <a:off x="8402713" y="18888531"/>
            <a:ext cx="2984906" cy="163121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k562_rnaseq3.fastq</a:t>
            </a:r>
            <a:endParaRPr lang="en-US" sz="1600" b="1" dirty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66" name="TextBox 865"/>
          <p:cNvSpPr txBox="1"/>
          <p:nvPr/>
        </p:nvSpPr>
        <p:spPr>
          <a:xfrm>
            <a:off x="8750055" y="19410024"/>
            <a:ext cx="2984906" cy="187743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k562_rnaseq2.fastq</a:t>
            </a:r>
            <a:endParaRPr lang="en-US" sz="1600" b="1" dirty="0">
              <a:latin typeface="Courier New"/>
              <a:cs typeface="Courier New"/>
            </a:endParaRPr>
          </a:p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67" name="TextBox 866"/>
          <p:cNvSpPr txBox="1"/>
          <p:nvPr/>
        </p:nvSpPr>
        <p:spPr>
          <a:xfrm>
            <a:off x="9264640" y="19908952"/>
            <a:ext cx="2984906" cy="16312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k562_rnaseq1.fastq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Raw K562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RNA-Seq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3 replicates</a:t>
            </a:r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68" name="TextBox 867"/>
          <p:cNvSpPr txBox="1"/>
          <p:nvPr/>
        </p:nvSpPr>
        <p:spPr>
          <a:xfrm>
            <a:off x="6256145" y="21711854"/>
            <a:ext cx="4656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ourier New"/>
                <a:cs typeface="Courier New"/>
              </a:rPr>
              <a:t>RNA-Seq</a:t>
            </a:r>
            <a:endParaRPr lang="en-US" sz="4800" b="1" dirty="0">
              <a:latin typeface="Courier New"/>
              <a:cs typeface="Courier New"/>
            </a:endParaRPr>
          </a:p>
        </p:txBody>
      </p:sp>
      <p:sp>
        <p:nvSpPr>
          <p:cNvPr id="869" name="TextBox 868"/>
          <p:cNvSpPr txBox="1"/>
          <p:nvPr/>
        </p:nvSpPr>
        <p:spPr>
          <a:xfrm>
            <a:off x="4737717" y="14226293"/>
            <a:ext cx="2984906" cy="163121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m3.counts.txt</a:t>
            </a:r>
            <a:endParaRPr lang="en-US" sz="1600" b="1" dirty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5085059" y="14747786"/>
            <a:ext cx="2984906" cy="187743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m2.counts.txt</a:t>
            </a:r>
            <a:endParaRPr lang="en-US" sz="1600" b="1" dirty="0">
              <a:latin typeface="Courier New"/>
              <a:cs typeface="Courier New"/>
            </a:endParaRPr>
          </a:p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71" name="TextBox 870"/>
          <p:cNvSpPr txBox="1"/>
          <p:nvPr/>
        </p:nvSpPr>
        <p:spPr>
          <a:xfrm>
            <a:off x="5599644" y="15246714"/>
            <a:ext cx="2984906" cy="16312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m1.counts.txt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Processed MCF7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RNA-Seq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3 replicates</a:t>
            </a:r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72" name="Right Arrow 871"/>
          <p:cNvSpPr/>
          <p:nvPr/>
        </p:nvSpPr>
        <p:spPr>
          <a:xfrm rot="18033963">
            <a:off x="8404353" y="12780791"/>
            <a:ext cx="1315354" cy="10332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TextBox 872"/>
          <p:cNvSpPr txBox="1"/>
          <p:nvPr/>
        </p:nvSpPr>
        <p:spPr>
          <a:xfrm>
            <a:off x="3373346" y="12497595"/>
            <a:ext cx="5376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urier New"/>
                <a:cs typeface="Courier New"/>
              </a:rPr>
              <a:t>DESeq2</a:t>
            </a:r>
          </a:p>
          <a:p>
            <a:pPr algn="ctr"/>
            <a:r>
              <a:rPr lang="en-US" sz="3200" b="1" dirty="0" smtClean="0">
                <a:latin typeface="Courier New"/>
                <a:cs typeface="Courier New"/>
              </a:rPr>
              <a:t>annotateLoops.dge()</a:t>
            </a:r>
          </a:p>
        </p:txBody>
      </p:sp>
      <p:sp>
        <p:nvSpPr>
          <p:cNvPr id="874" name="TextBox 873"/>
          <p:cNvSpPr txBox="1"/>
          <p:nvPr/>
        </p:nvSpPr>
        <p:spPr>
          <a:xfrm>
            <a:off x="8904157" y="14226293"/>
            <a:ext cx="2984906" cy="163121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k3.counts.txt</a:t>
            </a:r>
            <a:endParaRPr lang="en-US" sz="1600" b="1" dirty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75" name="TextBox 874"/>
          <p:cNvSpPr txBox="1"/>
          <p:nvPr/>
        </p:nvSpPr>
        <p:spPr>
          <a:xfrm>
            <a:off x="9251499" y="14747786"/>
            <a:ext cx="2984906" cy="187743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k2.counts.txt</a:t>
            </a:r>
            <a:endParaRPr lang="en-US" sz="1600" b="1" dirty="0">
              <a:latin typeface="Courier New"/>
              <a:cs typeface="Courier New"/>
            </a:endParaRPr>
          </a:p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76" name="TextBox 875"/>
          <p:cNvSpPr txBox="1"/>
          <p:nvPr/>
        </p:nvSpPr>
        <p:spPr>
          <a:xfrm>
            <a:off x="9766084" y="15246714"/>
            <a:ext cx="2984906" cy="16312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k1.counts.txt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Processed K562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RNA-Seq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3 replicates</a:t>
            </a:r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77" name="TextBox 876"/>
          <p:cNvSpPr txBox="1"/>
          <p:nvPr/>
        </p:nvSpPr>
        <p:spPr>
          <a:xfrm>
            <a:off x="13403419" y="15011951"/>
            <a:ext cx="2984906" cy="163121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mcf7.rad21.bigwig</a:t>
            </a:r>
            <a:endParaRPr lang="en-US" sz="1600" b="1" dirty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78" name="TextBox 877"/>
          <p:cNvSpPr txBox="1"/>
          <p:nvPr/>
        </p:nvSpPr>
        <p:spPr>
          <a:xfrm>
            <a:off x="13403419" y="15533444"/>
            <a:ext cx="2984906" cy="187743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mcf7.DNase.bigwig</a:t>
            </a:r>
            <a:endParaRPr lang="en-US" sz="1600" b="1" dirty="0">
              <a:latin typeface="Courier New"/>
              <a:cs typeface="Courier New"/>
            </a:endParaRPr>
          </a:p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13403419" y="16032372"/>
            <a:ext cx="2984906" cy="16312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mcf7.H3K27ac.bigwig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Processed MCF7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ChIP/DNase-Seq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3 Types</a:t>
            </a:r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16996796" y="14993783"/>
            <a:ext cx="2984906" cy="163121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k562.rad21.bigwig</a:t>
            </a:r>
            <a:endParaRPr lang="en-US" sz="1600" b="1" dirty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16996796" y="15515276"/>
            <a:ext cx="2984906" cy="187743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k562.DNase.bigwig</a:t>
            </a:r>
            <a:endParaRPr lang="en-US" sz="1600" b="1" dirty="0">
              <a:latin typeface="Courier New"/>
              <a:cs typeface="Courier New"/>
            </a:endParaRPr>
          </a:p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16996796" y="16014204"/>
            <a:ext cx="2984906" cy="16312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k562.H3K27ac.bigwig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Processed K562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ChIP/DNase-Seq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3 Types</a:t>
            </a:r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86" name="Right Arrow 885"/>
          <p:cNvSpPr/>
          <p:nvPr/>
        </p:nvSpPr>
        <p:spPr>
          <a:xfrm rot="16200000">
            <a:off x="16047720" y="12780790"/>
            <a:ext cx="1315354" cy="10332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TextBox 886"/>
          <p:cNvSpPr txBox="1"/>
          <p:nvPr/>
        </p:nvSpPr>
        <p:spPr>
          <a:xfrm>
            <a:off x="13628278" y="13915071"/>
            <a:ext cx="62390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Courier New"/>
              <a:cs typeface="Courier New"/>
            </a:endParaRPr>
          </a:p>
          <a:p>
            <a:pPr algn="ctr"/>
            <a:r>
              <a:rPr lang="en-US" sz="3200" b="1" dirty="0" smtClean="0">
                <a:latin typeface="Courier New"/>
                <a:cs typeface="Courier New"/>
              </a:rPr>
              <a:t>annotateAnchors.bigwig()</a:t>
            </a:r>
          </a:p>
        </p:txBody>
      </p:sp>
      <p:sp>
        <p:nvSpPr>
          <p:cNvPr id="888" name="TextBox 887"/>
          <p:cNvSpPr txBox="1"/>
          <p:nvPr/>
        </p:nvSpPr>
        <p:spPr>
          <a:xfrm>
            <a:off x="14267656" y="18018745"/>
            <a:ext cx="4656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ourier New"/>
                <a:cs typeface="Courier New"/>
              </a:rPr>
              <a:t>ChIP-Seq</a:t>
            </a:r>
          </a:p>
          <a:p>
            <a:pPr algn="ctr"/>
            <a:r>
              <a:rPr lang="en-US" sz="4800" b="1" dirty="0" smtClean="0">
                <a:latin typeface="Courier New"/>
                <a:cs typeface="Courier New"/>
              </a:rPr>
              <a:t>DNase-Seq</a:t>
            </a:r>
            <a:endParaRPr lang="en-US" sz="4800" b="1" dirty="0">
              <a:latin typeface="Courier New"/>
              <a:cs typeface="Courier New"/>
            </a:endParaRPr>
          </a:p>
        </p:txBody>
      </p:sp>
      <p:sp>
        <p:nvSpPr>
          <p:cNvPr id="890" name="TextBox 889"/>
          <p:cNvSpPr txBox="1"/>
          <p:nvPr/>
        </p:nvSpPr>
        <p:spPr>
          <a:xfrm>
            <a:off x="21114701" y="19160153"/>
            <a:ext cx="2984906" cy="187743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mcf7_red.idat</a:t>
            </a:r>
            <a:endParaRPr lang="en-US" sz="1600" b="1" dirty="0">
              <a:latin typeface="Courier New"/>
              <a:cs typeface="Courier New"/>
            </a:endParaRPr>
          </a:p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91" name="TextBox 890"/>
          <p:cNvSpPr txBox="1"/>
          <p:nvPr/>
        </p:nvSpPr>
        <p:spPr>
          <a:xfrm>
            <a:off x="20553112" y="19659081"/>
            <a:ext cx="2984906" cy="16312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mcf7_green.idat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Raw MCF7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Illumina 450k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Intensities</a:t>
            </a:r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93" name="TextBox 892"/>
          <p:cNvSpPr txBox="1"/>
          <p:nvPr/>
        </p:nvSpPr>
        <p:spPr>
          <a:xfrm>
            <a:off x="25235475" y="19160153"/>
            <a:ext cx="2984906" cy="187743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k562_red.idat</a:t>
            </a:r>
            <a:endParaRPr lang="en-US" sz="1600" b="1" dirty="0">
              <a:latin typeface="Courier New"/>
              <a:cs typeface="Courier New"/>
            </a:endParaRPr>
          </a:p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  <a:p>
            <a:endParaRPr lang="en-US" sz="2100" b="1" dirty="0">
              <a:latin typeface="Courier New"/>
              <a:cs typeface="Courier New"/>
            </a:endParaRPr>
          </a:p>
          <a:p>
            <a:endParaRPr lang="en-US" sz="2100" b="1" dirty="0" smtClean="0">
              <a:latin typeface="Courier New"/>
              <a:cs typeface="Courier New"/>
            </a:endParaRPr>
          </a:p>
        </p:txBody>
      </p:sp>
      <p:sp>
        <p:nvSpPr>
          <p:cNvPr id="894" name="TextBox 893"/>
          <p:cNvSpPr txBox="1"/>
          <p:nvPr/>
        </p:nvSpPr>
        <p:spPr>
          <a:xfrm>
            <a:off x="24719552" y="19659081"/>
            <a:ext cx="2984906" cy="163121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k562_green.idat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Raw K562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Illumina 450k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Intensities</a:t>
            </a:r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95" name="TextBox 894"/>
          <p:cNvSpPr txBox="1"/>
          <p:nvPr/>
        </p:nvSpPr>
        <p:spPr>
          <a:xfrm>
            <a:off x="21114701" y="21711854"/>
            <a:ext cx="710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ourier New"/>
                <a:cs typeface="Courier New"/>
              </a:rPr>
              <a:t>DNA Methylation</a:t>
            </a:r>
            <a:endParaRPr lang="en-US" sz="4800" b="1" dirty="0">
              <a:latin typeface="Courier New"/>
              <a:cs typeface="Courier New"/>
            </a:endParaRPr>
          </a:p>
        </p:txBody>
      </p:sp>
      <p:sp>
        <p:nvSpPr>
          <p:cNvPr id="896" name="Right Arrow 895"/>
          <p:cNvSpPr/>
          <p:nvPr/>
        </p:nvSpPr>
        <p:spPr>
          <a:xfrm rot="14427663">
            <a:off x="23638971" y="17443027"/>
            <a:ext cx="1315354" cy="10332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TextBox 896"/>
          <p:cNvSpPr txBox="1"/>
          <p:nvPr/>
        </p:nvSpPr>
        <p:spPr>
          <a:xfrm>
            <a:off x="20741503" y="14670618"/>
            <a:ext cx="2984906" cy="195438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mcf7_methyl.bed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Processed MCF7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DNA Methylation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1 Replicate</a:t>
            </a:r>
          </a:p>
          <a:p>
            <a:pPr algn="ctr"/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98" name="TextBox 897"/>
          <p:cNvSpPr txBox="1"/>
          <p:nvPr/>
        </p:nvSpPr>
        <p:spPr>
          <a:xfrm>
            <a:off x="24346354" y="14670618"/>
            <a:ext cx="2984906" cy="195438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k562_methyl.bed</a:t>
            </a:r>
          </a:p>
          <a:p>
            <a:endParaRPr lang="en-US" sz="2100" b="1" dirty="0">
              <a:latin typeface="Courier New"/>
              <a:cs typeface="Courier New"/>
            </a:endParaRP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Processed K562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DNA Methylation</a:t>
            </a:r>
          </a:p>
          <a:p>
            <a:pPr algn="ctr"/>
            <a:r>
              <a:rPr lang="en-US" sz="2100" b="1" dirty="0" smtClean="0">
                <a:latin typeface="Courier New"/>
                <a:cs typeface="Courier New"/>
              </a:rPr>
              <a:t>1 Replicate</a:t>
            </a:r>
          </a:p>
          <a:p>
            <a:pPr algn="ctr"/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899" name="Right Arrow 898"/>
          <p:cNvSpPr/>
          <p:nvPr/>
        </p:nvSpPr>
        <p:spPr>
          <a:xfrm rot="14427663">
            <a:off x="22985701" y="12807875"/>
            <a:ext cx="1315354" cy="10332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TextBox 899"/>
          <p:cNvSpPr txBox="1"/>
          <p:nvPr/>
        </p:nvSpPr>
        <p:spPr>
          <a:xfrm>
            <a:off x="24417085" y="12497595"/>
            <a:ext cx="5376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 smtClean="0">
              <a:latin typeface="Courier New"/>
              <a:cs typeface="Courier New"/>
            </a:endParaRPr>
          </a:p>
          <a:p>
            <a:pPr algn="ctr"/>
            <a:endParaRPr lang="en-US" sz="1600" dirty="0" smtClean="0">
              <a:latin typeface="Courier New"/>
              <a:cs typeface="Courier New"/>
            </a:endParaRPr>
          </a:p>
          <a:p>
            <a:pPr algn="ctr"/>
            <a:r>
              <a:rPr lang="en-US" sz="1600" dirty="0" smtClean="0">
                <a:latin typeface="Courier New"/>
                <a:cs typeface="Courier New"/>
              </a:rPr>
              <a:t>  </a:t>
            </a:r>
          </a:p>
          <a:p>
            <a:pPr algn="ctr"/>
            <a:r>
              <a:rPr lang="en-US" sz="3200" b="1" dirty="0" smtClean="0">
                <a:latin typeface="Courier New"/>
                <a:cs typeface="Courier New"/>
              </a:rPr>
              <a:t>annotateAnchors.bed()</a:t>
            </a:r>
          </a:p>
        </p:txBody>
      </p:sp>
      <p:sp>
        <p:nvSpPr>
          <p:cNvPr id="1072" name="TextBox 1071"/>
          <p:cNvSpPr txBox="1"/>
          <p:nvPr/>
        </p:nvSpPr>
        <p:spPr>
          <a:xfrm>
            <a:off x="23726409" y="17756356"/>
            <a:ext cx="46568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urier New"/>
                <a:cs typeface="Courier New"/>
              </a:rPr>
              <a:t>minfi</a:t>
            </a:r>
          </a:p>
        </p:txBody>
      </p:sp>
      <p:sp>
        <p:nvSpPr>
          <p:cNvPr id="1073" name="Right Arrow 1072"/>
          <p:cNvSpPr/>
          <p:nvPr/>
        </p:nvSpPr>
        <p:spPr>
          <a:xfrm rot="18908682">
            <a:off x="23825020" y="8810269"/>
            <a:ext cx="4389828" cy="10332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ight Arrow 1074"/>
          <p:cNvSpPr/>
          <p:nvPr/>
        </p:nvSpPr>
        <p:spPr>
          <a:xfrm rot="13500016">
            <a:off x="5127669" y="8786876"/>
            <a:ext cx="4389828" cy="10332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TextBox 1076"/>
          <p:cNvSpPr txBox="1"/>
          <p:nvPr/>
        </p:nvSpPr>
        <p:spPr>
          <a:xfrm>
            <a:off x="2895010" y="6438605"/>
            <a:ext cx="5507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Courier New"/>
                <a:cs typeface="Courier New"/>
              </a:rPr>
              <a:t>Figures </a:t>
            </a:r>
            <a:r>
              <a:rPr lang="en-US" sz="4800" b="1" dirty="0" smtClean="0">
                <a:latin typeface="Courier New"/>
                <a:cs typeface="Courier New"/>
              </a:rPr>
              <a:t>3 </a:t>
            </a:r>
            <a:r>
              <a:rPr lang="en-US" sz="4800" b="1" dirty="0" smtClean="0">
                <a:latin typeface="Courier New"/>
                <a:cs typeface="Courier New"/>
              </a:rPr>
              <a:t>&amp; </a:t>
            </a:r>
            <a:r>
              <a:rPr lang="en-US" sz="4800" b="1" dirty="0" smtClean="0">
                <a:latin typeface="Courier New"/>
                <a:cs typeface="Courier New"/>
              </a:rPr>
              <a:t>4</a:t>
            </a:r>
            <a:endParaRPr lang="en-US" sz="4800" b="1" dirty="0" smtClean="0">
              <a:latin typeface="Courier New"/>
              <a:cs typeface="Courier New"/>
            </a:endParaRPr>
          </a:p>
        </p:txBody>
      </p:sp>
      <p:sp>
        <p:nvSpPr>
          <p:cNvPr id="1078" name="TextBox 1077"/>
          <p:cNvSpPr txBox="1"/>
          <p:nvPr/>
        </p:nvSpPr>
        <p:spPr>
          <a:xfrm>
            <a:off x="25070355" y="6438063"/>
            <a:ext cx="5507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Courier New"/>
                <a:cs typeface="Courier New"/>
              </a:rPr>
              <a:t>Tables </a:t>
            </a:r>
            <a:r>
              <a:rPr lang="en-US" sz="4800" b="1" dirty="0" smtClean="0">
                <a:latin typeface="Courier New"/>
                <a:cs typeface="Courier New"/>
              </a:rPr>
              <a:t>2 </a:t>
            </a:r>
            <a:r>
              <a:rPr lang="en-US" sz="4800" b="1" dirty="0" smtClean="0">
                <a:latin typeface="Courier New"/>
                <a:cs typeface="Courier New"/>
              </a:rPr>
              <a:t>&amp; </a:t>
            </a:r>
            <a:r>
              <a:rPr lang="en-US" sz="4800" b="1" dirty="0" smtClean="0">
                <a:latin typeface="Courier New"/>
                <a:cs typeface="Courier New"/>
              </a:rPr>
              <a:t>3</a:t>
            </a:r>
            <a:endParaRPr lang="en-US" sz="4800" b="1" dirty="0" smtClean="0">
              <a:latin typeface="Courier New"/>
              <a:cs typeface="Courier New"/>
            </a:endParaRPr>
          </a:p>
        </p:txBody>
      </p:sp>
      <p:sp>
        <p:nvSpPr>
          <p:cNvPr id="1079" name="TextBox 1078"/>
          <p:cNvSpPr txBox="1"/>
          <p:nvPr/>
        </p:nvSpPr>
        <p:spPr>
          <a:xfrm>
            <a:off x="25315868" y="9503656"/>
            <a:ext cx="5376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/>
                <a:cs typeface="Courier New"/>
              </a:rPr>
              <a:t>quickAssoc</a:t>
            </a:r>
            <a:r>
              <a:rPr lang="en-US" sz="3200" b="1" dirty="0" smtClean="0">
                <a:latin typeface="Courier New"/>
                <a:cs typeface="Courier New"/>
              </a:rPr>
              <a:t>()</a:t>
            </a:r>
          </a:p>
          <a:p>
            <a:pPr algn="ctr"/>
            <a:r>
              <a:rPr lang="en-US" sz="3200" b="1" dirty="0" smtClean="0">
                <a:latin typeface="Courier New"/>
                <a:cs typeface="Courier New"/>
              </a:rPr>
              <a:t>keepEPloops()</a:t>
            </a:r>
          </a:p>
          <a:p>
            <a:pPr algn="ctr"/>
            <a:r>
              <a:rPr lang="en-US" sz="3200" b="1" dirty="0" smtClean="0">
                <a:latin typeface="Courier New"/>
                <a:cs typeface="Courier New"/>
              </a:rPr>
              <a:t>topLoops()</a:t>
            </a:r>
          </a:p>
        </p:txBody>
      </p:sp>
      <p:sp>
        <p:nvSpPr>
          <p:cNvPr id="1080" name="TextBox 1079"/>
          <p:cNvSpPr txBox="1"/>
          <p:nvPr/>
        </p:nvSpPr>
        <p:spPr>
          <a:xfrm>
            <a:off x="2825473" y="9416188"/>
            <a:ext cx="5376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r>
              <a:rPr lang="en-US" sz="3200" b="1" dirty="0" smtClean="0">
                <a:latin typeface="Courier New"/>
                <a:cs typeface="Courier New"/>
              </a:rPr>
              <a:t>pcaPlot()</a:t>
            </a:r>
          </a:p>
          <a:p>
            <a:pPr algn="ctr"/>
            <a:r>
              <a:rPr lang="en-US" sz="3200" b="1" dirty="0" smtClean="0">
                <a:latin typeface="Courier New"/>
                <a:cs typeface="Courier New"/>
              </a:rPr>
              <a:t>loopPlot()</a:t>
            </a:r>
          </a:p>
        </p:txBody>
      </p:sp>
    </p:spTree>
    <p:extLst>
      <p:ext uri="{BB962C8B-B14F-4D97-AF65-F5344CB8AC3E}">
        <p14:creationId xmlns:p14="http://schemas.microsoft.com/office/powerpoint/2010/main" val="136578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305</Words>
  <Application>Microsoft Macintosh PowerPoint</Application>
  <PresentationFormat>Custom</PresentationFormat>
  <Paragraphs>222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Lareau, Caleb</cp:lastModifiedBy>
  <cp:revision>24</cp:revision>
  <dcterms:created xsi:type="dcterms:W3CDTF">2016-07-30T15:36:36Z</dcterms:created>
  <dcterms:modified xsi:type="dcterms:W3CDTF">2017-01-04T23:45:49Z</dcterms:modified>
</cp:coreProperties>
</file>