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03" r:id="rId4"/>
    <p:sldId id="305" r:id="rId5"/>
    <p:sldId id="304" r:id="rId6"/>
    <p:sldId id="306" r:id="rId7"/>
    <p:sldId id="309" r:id="rId8"/>
    <p:sldId id="312" r:id="rId9"/>
    <p:sldId id="311" r:id="rId10"/>
    <p:sldId id="310" r:id="rId11"/>
    <p:sldId id="264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79099" autoAdjust="0"/>
  </p:normalViewPr>
  <p:slideViewPr>
    <p:cSldViewPr snapToGrid="0">
      <p:cViewPr varScale="1">
        <p:scale>
          <a:sx n="85" d="100"/>
          <a:sy n="85" d="100"/>
        </p:scale>
        <p:origin x="8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9547713-329C-44C2-81C0-D3B9D6824655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05265CD-E972-4CA7-8CB3-4CBC876448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74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* כאן</a:t>
            </a:r>
            <a:r>
              <a:rPr lang="he-IL" baseline="0" dirty="0" smtClean="0"/>
              <a:t> תומר אחדות ואריה כוגן מציגים בפניכם את מצגת האב טיפוס של פרוייקט הגמר שלנו:</a:t>
            </a:r>
          </a:p>
          <a:p>
            <a:pPr algn="r"/>
            <a:r>
              <a:rPr lang="he-IL" baseline="0" dirty="0" smtClean="0"/>
              <a:t>מערכת שליטה ובקרה עבור חומרים מסוכנים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הפרויקט מבוצע בשיתוף עם חברת לד"ס הישראלית ובהנחייתו של ד"ר רדאל בן אב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2/12/2017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5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351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* בתרשים הבא ניתן לראות את הארכיטקטורה</a:t>
            </a:r>
            <a:r>
              <a:rPr lang="he-IL" baseline="0" dirty="0" smtClean="0"/>
              <a:t> הכללית של המערכת.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האקדחים מתחברים למחשבי השטח אשר מפיצים רשת אלחוטית (הוטספוט)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מחשבי השטח מתחברים לשרת המרכזרי שמתחבר למסד הנתונים המרכזי.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מצד שמאל ניתן לראות את  המסך של אפליקצית השו"ב שנמצאת על מחשב השליטה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בנוסף, ניתן לראות גרף רראמן לדוגמא שהאקדח פולט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2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53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802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* בתרשים</a:t>
            </a:r>
            <a:r>
              <a:rPr lang="he-IL" baseline="0" dirty="0" smtClean="0"/>
              <a:t> הבא ניתן לראות את מודל ה</a:t>
            </a:r>
            <a:r>
              <a:rPr lang="en-US" baseline="0" dirty="0" smtClean="0"/>
              <a:t>MVC</a:t>
            </a:r>
            <a:r>
              <a:rPr lang="he-IL" baseline="0" dirty="0" smtClean="0"/>
              <a:t> והשימוש בתבניות התיכון </a:t>
            </a:r>
            <a:r>
              <a:rPr lang="en-US" baseline="0" dirty="0" smtClean="0"/>
              <a:t>Observer &amp; Command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התרשים נכון לכל ה</a:t>
            </a:r>
            <a:r>
              <a:rPr lang="en-US" baseline="0" dirty="0" smtClean="0"/>
              <a:t>Views</a:t>
            </a:r>
            <a:r>
              <a:rPr lang="he-IL" baseline="0" dirty="0" smtClean="0"/>
              <a:t>, לשם פשטות אנו מציגים דוגמה קונקרטית על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MapView</a:t>
            </a:r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הקונטרולר הוא האובזרבר וה</a:t>
            </a:r>
            <a:r>
              <a:rPr lang="en-US" baseline="0" dirty="0" smtClean="0"/>
              <a:t>View</a:t>
            </a:r>
            <a:r>
              <a:rPr lang="he-IL" baseline="0" dirty="0" smtClean="0"/>
              <a:t> הוא ה</a:t>
            </a:r>
            <a:r>
              <a:rPr lang="en-US" baseline="0" dirty="0" smtClean="0"/>
              <a:t>Subject</a:t>
            </a:r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כאשר למשל לוחצים על המפה, נורה </a:t>
            </a:r>
            <a:r>
              <a:rPr lang="en-US" baseline="0" dirty="0" smtClean="0"/>
              <a:t>Event</a:t>
            </a:r>
            <a:r>
              <a:rPr lang="he-IL" baseline="0" dirty="0" smtClean="0"/>
              <a:t> של </a:t>
            </a:r>
            <a:r>
              <a:rPr lang="en-US" baseline="0" dirty="0" err="1" smtClean="0"/>
              <a:t>MapClicked</a:t>
            </a:r>
            <a:r>
              <a:rPr lang="he-IL" baseline="0" dirty="0" smtClean="0"/>
              <a:t> שנתפס ע"י הקונטרולר והוא מפעיל </a:t>
            </a:r>
            <a:r>
              <a:rPr lang="en-US" baseline="0" dirty="0" smtClean="0"/>
              <a:t>Event Handler</a:t>
            </a:r>
            <a:r>
              <a:rPr lang="he-IL" baseline="0" dirty="0" smtClean="0"/>
              <a:t> ע"פ הטיפוס של האיוונט</a:t>
            </a:r>
          </a:p>
          <a:p>
            <a:pPr algn="r" rtl="1"/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2/12/2017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1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1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97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67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6741933"/>
            <a:ext cx="12192000" cy="116067"/>
          </a:xfrm>
          <a:prstGeom prst="rect">
            <a:avLst/>
          </a:prstGeom>
          <a:solidFill>
            <a:srgbClr val="D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-25400" y="-50800"/>
            <a:ext cx="12242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15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08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9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95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2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0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589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99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766" y="-8973"/>
            <a:ext cx="12236990" cy="59332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9233" y="2857297"/>
            <a:ext cx="5234461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7608" y="2983950"/>
            <a:ext cx="4729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–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Laser Detect Systems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0575" y="3929452"/>
            <a:ext cx="6998123" cy="11034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2525" y="3993907"/>
            <a:ext cx="8309499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Arye Kogan and Tomer Achdut</a:t>
            </a:r>
          </a:p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Academic instructor – Dr. </a:t>
            </a: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Radel </a:t>
            </a: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Ben-Av</a:t>
            </a:r>
            <a:endParaRPr lang="he-IL" sz="2800" kern="0" dirty="0" smtClean="0">
              <a:solidFill>
                <a:srgbClr val="FFFFFF"/>
              </a:solidFill>
              <a:latin typeface="Calibri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766" y="5886981"/>
            <a:ext cx="12236990" cy="1003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633" y="5933281"/>
            <a:ext cx="3330609" cy="93007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719233" y="5168929"/>
            <a:ext cx="5515534" cy="95785"/>
            <a:chOff x="10806" y="5369749"/>
            <a:chExt cx="7340454" cy="11618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806" y="5369749"/>
              <a:ext cx="1050729" cy="1161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050729" y="5369749"/>
              <a:ext cx="1050729" cy="1161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199143" y="5369749"/>
              <a:ext cx="1050729" cy="1161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49796" y="5369749"/>
              <a:ext cx="1050729" cy="116186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00531" y="5369749"/>
              <a:ext cx="1050729" cy="116186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01458" y="5369749"/>
              <a:ext cx="1050729" cy="116186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148834" y="5369749"/>
              <a:ext cx="1050729" cy="116186"/>
            </a:xfrm>
            <a:prstGeom prst="rect">
              <a:avLst/>
            </a:prstGeom>
            <a:solidFill>
              <a:srgbClr val="00F2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726036" y="1785142"/>
            <a:ext cx="5227658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3200" kern="0" dirty="0">
                <a:solidFill>
                  <a:srgbClr val="FFFFFF"/>
                </a:solidFill>
                <a:cs typeface="Arial"/>
              </a:rPr>
              <a:t>Command and </a:t>
            </a:r>
            <a:r>
              <a:rPr lang="en-US" sz="3200" kern="0" dirty="0" smtClean="0">
                <a:solidFill>
                  <a:srgbClr val="FFFFFF"/>
                </a:solidFill>
                <a:cs typeface="Arial"/>
              </a:rPr>
              <a:t>Control System</a:t>
            </a:r>
            <a:endParaRPr lang="en-US" sz="3200" kern="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1" t="26198" r="23745"/>
          <a:stretch/>
        </p:blipFill>
        <p:spPr>
          <a:xfrm>
            <a:off x="8111903" y="6010724"/>
            <a:ext cx="3737500" cy="7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תודה על ההקשבה!</a:t>
            </a: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תומר ואריה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03229"/>
            <a:ext cx="10306050" cy="6257925"/>
          </a:xfrm>
          <a:prstGeom prst="rect">
            <a:avLst/>
          </a:prstGeom>
        </p:spPr>
      </p:pic>
      <p:sp>
        <p:nvSpPr>
          <p:cNvPr id="7" name="Bent Arrow 6">
            <a:hlinkClick r:id="rId5" action="ppaction://hlinksldjump"/>
          </p:cNvPr>
          <p:cNvSpPr/>
          <p:nvPr/>
        </p:nvSpPr>
        <p:spPr>
          <a:xfrm rot="16200000">
            <a:off x="134360" y="605411"/>
            <a:ext cx="1154545" cy="1089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הבעיה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 descr="C:\Users\Dell\AppData\Local\Microsoft\Windows\INetCacheContent.Word\ASH004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4607" y="1575308"/>
            <a:ext cx="5196840" cy="3458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89430" y="1724759"/>
            <a:ext cx="8864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כיום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החברה מספקת אקדח לייזר המאפשר לזירה על חומרים חשודים וזיהוים על בסיס מסד נתונים פנימי באקדח אשר מעודכן ידנית.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כל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חומר אשר מזוהה ע"י האקדח מתועד לוקאלית בזיכרון האקדח לקובץ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אשר מכיל פרטים על החומר שזוהה, את חתימת החומר ואת פרטי האדם שהחזיק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בחומר.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המוצר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הקיים דורש ניתוח נתונים ותחזוקה ידנית אשר אינה מאפשרת שימוש במידע ממספר אקדחים או מידע קודם, מכיוון שהמידע אינו נאגר כלל במסד נתונים חיצוני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ואינו ממצא את הפוטנציאל שבו.</a:t>
            </a: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הפתרון המוצע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נספק לכל יחידה בשטח מחשב שליטה נייד ועמיד, אשר יפעיל את מערכת השו"ב וישדר רשת אלחוטית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נבנה מערכת שו"ב אשר תותקן על מחשב השטח, תציג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ממשק משתמש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גרפי,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ידידותי ואינטואיטבי, מבוסס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מפה.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המערכת תציג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את המידע הנשלף בזמן אמת מן האקדחים,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תבצע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ניתוח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ותתריע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על איומים רלוונטים בזמן אמת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נוסיף לאקדח ממשק תקשורת אלחוטית אשר באמצעותו ניתן יהיה לתקשר עימו ולשלוף ממנו מידע.</a:t>
            </a: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הפתרון המוצע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נקים שרת מרכזי אשר יאזין לבקשות מערכות השו"ב, ינהל מסד נתונים מרכזי שישמור, יתעד ויספק את המידע המבוקש ע"פ דרישה.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נוסיף למחשב השטח משיב מיקום חיצוני אשר באמצעותו, מערכת השו"ב תוסיף לכל זיהוי אשר נשלף מן האקדח חתימת מיקום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GPS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שתשמש להצגת וניתוח המידע בהמשך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ה</a:t>
            </a:r>
            <a:r>
              <a:rPr lang="en-US" sz="24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</a:t>
            </a:r>
            <a:r>
              <a:rPr lang="en-US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Coupling -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מימוש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אשר יתריע בזמן אמת על היתכנות שילוב של חומרים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מותרים,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אשר עלולים להביא ליצירת חומר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מסוכן אחר.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</a:t>
            </a:r>
            <a:r>
              <a:rPr lang="he-IL" sz="24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 – </a:t>
            </a:r>
            <a:r>
              <a:rPr lang="en-US" sz="2400" b="1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Narcotrafficking</a:t>
            </a:r>
            <a:r>
              <a:rPr lang="he-IL" sz="24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מימוש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אשר "יקבץ" קבוצות של חומרים ע"פ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תכונות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החומר (סוג, זמן, חתימת ראמן וכד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'),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וישמש לזיהוי תבנית ההתפשטות או ירמז על מקור החומר.</a:t>
            </a:r>
          </a:p>
        </p:txBody>
      </p:sp>
    </p:spTree>
    <p:extLst>
      <p:ext uri="{BB962C8B-B14F-4D97-AF65-F5344CB8AC3E}">
        <p14:creationId xmlns:p14="http://schemas.microsoft.com/office/powerpoint/2010/main" val="22199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23" y="566345"/>
            <a:ext cx="4288362" cy="586457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10" y="2021842"/>
            <a:ext cx="7060528" cy="371741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 flipV="1">
            <a:off x="7291538" y="3104424"/>
            <a:ext cx="697918" cy="220668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91538" y="3639127"/>
            <a:ext cx="697918" cy="661176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91538" y="2021841"/>
            <a:ext cx="1254584" cy="1315914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291538" y="3613801"/>
            <a:ext cx="1251881" cy="2119893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773" y="588450"/>
            <a:ext cx="2128765" cy="1175011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 flipV="1">
            <a:off x="7291538" y="711200"/>
            <a:ext cx="976251" cy="732949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279827" y="1499668"/>
            <a:ext cx="962288" cy="263793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בנינו אפלקצית שליטה מבוססת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תוך שימוש ב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ו-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Visual-C#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ומצאנו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SDK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פתוח לעבודה מול ספקי מפות כדוגמת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 Maps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בסביבת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אינה מספקת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בעבודה עם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ושילבנו יכולת הפעלה של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Native 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ע"י שימוש בתשתית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pInvoke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את הצרכים להפעלת ממשק התקשורת האלחוטית דרך החומרה המיוחדת של האקדח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הוספנו אנטנה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כפי שיוצג בסרטון, ואפשרנו את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דרך חומרת האקדח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הייחודית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שרת קטן והוספנו אותו לאפליקצית האקדח, השרת מאזין לבקשות ומחזיר את המידע המאוחסן במסד הנתונים המקומי של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אפליקצית דמו המדמה אקדח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MOCK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למכשיר האנדרואיד שלנו לצורכי פיתוח ובדיקת מערכת השו"ב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צד שרת ב-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שיהווה השרת המרכזי וינהל את מסד הנתונים המרכזי.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השרת יאזין לבקשות מערכות השו"ב, יעדכן ויחזיר מידע ע"פ דרישה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נממש את האלגוריתמים הנדרשים בהמשך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סרטון הדגמה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סיכום ההדגמה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דגימה של האקדח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חיבור של אנטנת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לבקר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הפעלה של מערכת השו"ב עם הפונקציונאליות הקיימת עד כה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הפעלה של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חיבור של סמארטפון עם אפליקצית הדמו שפיתחנו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שליפת נתונים באמצעות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הדפדפן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את צד השרת המרכזי הקיים עד כה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שליחת נתונים ע"י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שפיתחנו לצורכי פיתוח ובדיקות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הכנסה של נתונים למסד הנתונים המרכזי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618</Words>
  <Application>Microsoft Office PowerPoint</Application>
  <PresentationFormat>Widescreen</PresentationFormat>
  <Paragraphs>92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Kogan, Arye</cp:lastModifiedBy>
  <cp:revision>56</cp:revision>
  <dcterms:created xsi:type="dcterms:W3CDTF">2017-01-22T18:14:18Z</dcterms:created>
  <dcterms:modified xsi:type="dcterms:W3CDTF">2017-02-12T18:07:55Z</dcterms:modified>
</cp:coreProperties>
</file>