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2" r:id="rId3"/>
    <p:sldId id="303" r:id="rId4"/>
    <p:sldId id="314" r:id="rId5"/>
    <p:sldId id="304" r:id="rId6"/>
    <p:sldId id="306" r:id="rId7"/>
    <p:sldId id="309" r:id="rId8"/>
    <p:sldId id="313" r:id="rId9"/>
    <p:sldId id="312" r:id="rId10"/>
    <p:sldId id="311" r:id="rId11"/>
    <p:sldId id="310" r:id="rId12"/>
    <p:sldId id="264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41" autoAdjust="0"/>
    <p:restoredTop sz="79273" autoAdjust="0"/>
  </p:normalViewPr>
  <p:slideViewPr>
    <p:cSldViewPr snapToGrid="0">
      <p:cViewPr varScale="1">
        <p:scale>
          <a:sx n="90" d="100"/>
          <a:sy n="90" d="100"/>
        </p:scale>
        <p:origin x="18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9547713-329C-44C2-81C0-D3B9D6824655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05265CD-E972-4CA7-8CB3-4CBC876448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74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* כאן</a:t>
            </a:r>
            <a:r>
              <a:rPr lang="he-IL" baseline="0" dirty="0" smtClean="0"/>
              <a:t> תומר אחדות ואריה כוגן מציגים בפניכם את מצגת פרוייקט הגמר שלנו:</a:t>
            </a:r>
          </a:p>
          <a:p>
            <a:pPr algn="r"/>
            <a:r>
              <a:rPr lang="he-IL" baseline="0" dirty="0" smtClean="0"/>
              <a:t>מערכת שליטה ובקרה עבור חומרים מסוכנים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* הפרויקט מבוצע בשיתוף עם חברת לד"ס הישראלית ובהנחייתו של ד"ר רדאל בן אב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CCF006-14A4-4190-8826-5A12758BE46A}" type="slidenum">
              <a:rPr kumimoji="0" lang="he-IL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DADA4-FFB0-4EDE-8A11-B51D01B0CE9C}" type="datetime1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19/06/17</a:t>
            </a:fld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5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* בתרשים הבא ניתן לראות את הארכיטקטורה</a:t>
            </a:r>
            <a:r>
              <a:rPr lang="he-IL" baseline="0" dirty="0" smtClean="0"/>
              <a:t> הכללית של המערכת.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* האקדחים מתחברים למחשבי השטח אשר מפיצים רשת אלחוטית (הוטספוט)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* מחשבי השטח מתחברים לשרת המרכזי שמתחבר למסד הנתונים המרכזי.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* מצד שמאל ניתן לראות את  המסך של אפליקצית השו"ב שנמצאת על מחשב השליטה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* בנוסף, ניתן לראות גרף ראמן לדוגמא שהאקדח פולט</a:t>
            </a:r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32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553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802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* בתרשים</a:t>
            </a:r>
            <a:r>
              <a:rPr lang="he-IL" baseline="0" dirty="0" smtClean="0"/>
              <a:t> הבא ניתן לראות את מודל ה</a:t>
            </a:r>
            <a:r>
              <a:rPr lang="en-US" baseline="0" dirty="0" smtClean="0"/>
              <a:t>MVC</a:t>
            </a:r>
            <a:r>
              <a:rPr lang="he-IL" baseline="0" dirty="0" smtClean="0"/>
              <a:t> והשימוש בתבניות התיכון </a:t>
            </a:r>
            <a:r>
              <a:rPr lang="en-US" baseline="0" dirty="0" smtClean="0"/>
              <a:t>Observer &amp; Command</a:t>
            </a:r>
            <a:r>
              <a:rPr lang="he-IL" baseline="0" dirty="0" smtClean="0"/>
              <a:t>.</a:t>
            </a:r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* התרשים נכון לכל ה</a:t>
            </a:r>
            <a:r>
              <a:rPr lang="en-US" baseline="0" dirty="0" smtClean="0"/>
              <a:t>Views</a:t>
            </a:r>
            <a:r>
              <a:rPr lang="he-IL" baseline="0" dirty="0" smtClean="0"/>
              <a:t>, לשם פשטות אנו מציגים דוגמה קונקרטית על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MapView</a:t>
            </a:r>
            <a:endParaRPr lang="he-IL" baseline="0" dirty="0" smtClean="0"/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* הקונטרולר הוא האובזרבר וה</a:t>
            </a:r>
            <a:r>
              <a:rPr lang="en-US" baseline="0" dirty="0" smtClean="0"/>
              <a:t>View</a:t>
            </a:r>
            <a:r>
              <a:rPr lang="he-IL" baseline="0" dirty="0" smtClean="0"/>
              <a:t> הוא ה</a:t>
            </a:r>
            <a:r>
              <a:rPr lang="en-US" baseline="0" dirty="0" smtClean="0"/>
              <a:t>Subject</a:t>
            </a:r>
            <a:endParaRPr lang="he-IL" baseline="0" dirty="0" smtClean="0"/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* כאשר למשל לוחצים על המפה, נורה </a:t>
            </a:r>
            <a:r>
              <a:rPr lang="en-US" baseline="0" dirty="0" smtClean="0"/>
              <a:t>Event</a:t>
            </a:r>
            <a:r>
              <a:rPr lang="he-IL" baseline="0" dirty="0" smtClean="0"/>
              <a:t> של </a:t>
            </a:r>
            <a:r>
              <a:rPr lang="en-US" baseline="0" dirty="0" err="1" smtClean="0"/>
              <a:t>MapClicked</a:t>
            </a:r>
            <a:r>
              <a:rPr lang="he-IL" baseline="0" dirty="0" smtClean="0"/>
              <a:t> שנתפס ע"י הקונטרולר והוא מפעיל </a:t>
            </a:r>
            <a:r>
              <a:rPr lang="en-US" baseline="0" dirty="0" smtClean="0"/>
              <a:t>Event Handler</a:t>
            </a:r>
            <a:r>
              <a:rPr lang="he-IL" baseline="0" dirty="0" smtClean="0"/>
              <a:t> ע"פ הטיפוס של האיוונט</a:t>
            </a:r>
          </a:p>
          <a:p>
            <a:pPr algn="r" rtl="1"/>
            <a:endParaRPr lang="he-IL" baseline="0" dirty="0" smtClean="0"/>
          </a:p>
          <a:p>
            <a:pPr algn="r" rtl="1"/>
            <a:endParaRPr lang="he-IL" baseline="0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CCF006-14A4-4190-8826-5A12758BE46A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DADA4-FFB0-4EDE-8A11-B51D01B0CE9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19/06/17</a:t>
            </a:fld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1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10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897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767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0" y="6741933"/>
            <a:ext cx="12192000" cy="116067"/>
          </a:xfrm>
          <a:prstGeom prst="rect">
            <a:avLst/>
          </a:prstGeom>
          <a:solidFill>
            <a:srgbClr val="D5B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 userDrawn="1"/>
        </p:nvSpPr>
        <p:spPr>
          <a:xfrm>
            <a:off x="-25400" y="-50800"/>
            <a:ext cx="12242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2150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8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808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391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30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295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126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03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589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CAED-7024-4438-8CAE-1470B129D70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999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766" y="-8973"/>
            <a:ext cx="12236990" cy="59332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19233" y="2857297"/>
            <a:ext cx="5234461" cy="783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7608" y="2983950"/>
            <a:ext cx="4729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LD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he-IL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–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Laser Detect Systems</a:t>
            </a:r>
            <a:endParaRPr kumimoji="0" lang="he-IL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0575" y="3929452"/>
            <a:ext cx="6998123" cy="11034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2525" y="3993907"/>
            <a:ext cx="8309499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400"/>
              </a:lnSpc>
              <a:defRPr/>
            </a:pPr>
            <a:r>
              <a:rPr lang="en-US" sz="2800" kern="0" dirty="0" smtClean="0">
                <a:solidFill>
                  <a:srgbClr val="FFFFFF"/>
                </a:solidFill>
                <a:latin typeface="Calibri"/>
                <a:cs typeface="Arial"/>
              </a:rPr>
              <a:t>Arye Kogan and Tomer Achdut</a:t>
            </a:r>
          </a:p>
          <a:p>
            <a:pPr lvl="0">
              <a:lnSpc>
                <a:spcPts val="3400"/>
              </a:lnSpc>
              <a:defRPr/>
            </a:pPr>
            <a:r>
              <a:rPr lang="en-US" sz="2800" kern="0" dirty="0" smtClean="0">
                <a:solidFill>
                  <a:srgbClr val="FFFFFF"/>
                </a:solidFill>
                <a:latin typeface="Calibri"/>
                <a:cs typeface="Arial"/>
              </a:rPr>
              <a:t>Academic instructor – Dr. Radel Ben-Av</a:t>
            </a:r>
            <a:endParaRPr lang="he-IL" sz="2800" kern="0" dirty="0" smtClean="0">
              <a:solidFill>
                <a:srgbClr val="FFFFFF"/>
              </a:solidFill>
              <a:latin typeface="Calibri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22766" y="5886981"/>
            <a:ext cx="12236990" cy="1003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633" y="5933281"/>
            <a:ext cx="3330609" cy="930076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719233" y="5168929"/>
            <a:ext cx="5515534" cy="95785"/>
            <a:chOff x="10806" y="5369749"/>
            <a:chExt cx="7340454" cy="116186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806" y="5369749"/>
              <a:ext cx="1050729" cy="11618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050729" y="5369749"/>
              <a:ext cx="1050729" cy="11618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199143" y="5369749"/>
              <a:ext cx="1050729" cy="11618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249796" y="5369749"/>
              <a:ext cx="1050729" cy="116186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00531" y="5369749"/>
              <a:ext cx="1050729" cy="116186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101458" y="5369749"/>
              <a:ext cx="1050729" cy="116186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148834" y="5369749"/>
              <a:ext cx="1050729" cy="116186"/>
            </a:xfrm>
            <a:prstGeom prst="rect">
              <a:avLst/>
            </a:prstGeom>
            <a:solidFill>
              <a:srgbClr val="00F21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726036" y="1785142"/>
            <a:ext cx="5227658" cy="783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3200" kern="0" dirty="0">
                <a:solidFill>
                  <a:srgbClr val="FFFFFF"/>
                </a:solidFill>
                <a:cs typeface="Arial"/>
              </a:rPr>
              <a:t>Command and </a:t>
            </a:r>
            <a:r>
              <a:rPr lang="en-US" sz="3200" kern="0" dirty="0" smtClean="0">
                <a:solidFill>
                  <a:srgbClr val="FFFFFF"/>
                </a:solidFill>
                <a:cs typeface="Arial"/>
              </a:rPr>
              <a:t>Control System</a:t>
            </a:r>
            <a:endParaRPr lang="en-US" sz="3200" kern="0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1" t="26198" r="23745"/>
          <a:stretch/>
        </p:blipFill>
        <p:spPr>
          <a:xfrm>
            <a:off x="8111903" y="6010724"/>
            <a:ext cx="3737500" cy="7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5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סיכום ההדגמה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דגימה של האקדח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חיבור של אנטנת 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Wi-Fi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לבקר 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CompuLab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באקדח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הפעלה של מערכת השו"ב ואת הפונקציונאליות שבה: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הפעלה של 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HotSpot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וזיהוי חיבור של אקדח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הוספה של נקודת בידוק וזיהוי חדשים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הצגת הזיהויים המשוייכים לנקודת הבידוק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סינון הנתונים המוצגים ע"פ סוג החומר המזוהה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הוספת חוק לאלגוריתם 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Coupling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הצגת החוקים הקיימים במסד הנתונים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דיווח המערכת על התרעה מתאימה בגין התאמה לחוק מסוים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8298" y="840510"/>
            <a:ext cx="11715403" cy="524625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2800" kern="0" dirty="0">
              <a:solidFill>
                <a:schemeClr val="tx2"/>
              </a:solidFill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תודה על ההקשבה!</a:t>
            </a:r>
            <a: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תומר ואריה</a:t>
            </a:r>
            <a:endParaRPr kumimoji="0" lang="he-IL" sz="7200" i="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503229"/>
            <a:ext cx="10306050" cy="6257925"/>
          </a:xfrm>
          <a:prstGeom prst="rect">
            <a:avLst/>
          </a:prstGeom>
        </p:spPr>
      </p:pic>
      <p:sp>
        <p:nvSpPr>
          <p:cNvPr id="7" name="Bent Arrow 6">
            <a:hlinkClick r:id="rId5" action="ppaction://hlinksldjump"/>
          </p:cNvPr>
          <p:cNvSpPr/>
          <p:nvPr/>
        </p:nvSpPr>
        <p:spPr>
          <a:xfrm rot="16200000">
            <a:off x="134360" y="605411"/>
            <a:ext cx="1154545" cy="10890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תיאור הבעיה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 descr="C:\Users\Dell\AppData\Local\Microsoft\Windows\INetCacheContent.Word\ASH004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64607" y="1575308"/>
            <a:ext cx="5196840" cy="34582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89430" y="1724759"/>
            <a:ext cx="8864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כיום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החברה מספקת אקדח לייזר המאפשר לזירה על חומרים חשודים וזיהוים על בסיס מסד נתונים פנימי באקדח אשר מעודכן ידנית. 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כל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חומר אשר מזוהה ע"י האקדח מתועד לוקאלית בזיכרון האקדח לקובץ </a:t>
            </a:r>
            <a:r>
              <a:rPr lang="en-US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אשר מכיל פרטים על החומר שזוהה, את חתימת החומר ואת פרטי האדם שהחזיק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בחומר.</a:t>
            </a:r>
          </a:p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המוצר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הקיים דורש ניתוח נתונים ותחזוקה ידנית אשר אינה מאפשרת שימוש במידע ממספר אקדחים או מידע קודם, מכיוון שהמידע אינו נאגר כלל במסד נתונים חיצוני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ואינו ממצ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את הפוטנציאל שבו.</a:t>
            </a:r>
            <a:endParaRPr lang="en-US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08570" y="442494"/>
            <a:ext cx="3245131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תיאור הפתרון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סיפקנו לכל יחידה בשטח מחשב שליטה נייד ועמיד, אשר מפעיל מערכת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שו"ב אשר מציגה ממשק משתמש גרפי,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ידידותי ואינטואיטבי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, מבוסס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מפה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ומשדרת רשת אלחוטית 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HotSpot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המערכת מציגה את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המידע הנשלף בזמן אמת מן האקדחים באמצעות ממשק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התקשורת האלחוטית שפיתחנו בצד מערכת השו"ב ובצד האקדח.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המערכת מספקת אלגוריתמים דינאמיים לניתוח, סינון והתרעה מפני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איומים רלוונטים בזמן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אמת.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הקמנו שרת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מרכזי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HQ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אשר מאזין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לבקשות מערכות השו"ב,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מנהל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מסד נתונים מרכזי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ששומר, מתעד ומספק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את המידע המבוקש ע"פ דרישה בצורה מאובטחת.</a:t>
            </a:r>
          </a:p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8298" y="840510"/>
            <a:ext cx="11715403" cy="524625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0" algn="ctr" rtl="1">
              <a:defRPr/>
            </a:pPr>
            <a: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</a:t>
            </a:r>
            <a:r>
              <a:rPr lang="en-US" sz="72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PICTURE</a:t>
            </a:r>
            <a:endParaRPr lang="he-IL" sz="7200" kern="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773" y="883090"/>
            <a:ext cx="2128765" cy="1175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42" y="2264195"/>
            <a:ext cx="6978769" cy="37438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03" y="993833"/>
            <a:ext cx="4253205" cy="505482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>
            <a:off x="7242711" y="3639127"/>
            <a:ext cx="1515210" cy="2318910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279827" y="3695700"/>
            <a:ext cx="962289" cy="964440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7291538" y="3278929"/>
            <a:ext cx="976252" cy="92693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279827" y="2329805"/>
            <a:ext cx="1478093" cy="994363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242711" y="1490721"/>
            <a:ext cx="1726030" cy="470971"/>
          </a:xfrm>
          <a:prstGeom prst="line">
            <a:avLst/>
          </a:prstGeom>
          <a:ln w="38100">
            <a:solidFill>
              <a:schemeClr val="accent6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7279827" y="953116"/>
            <a:ext cx="1688914" cy="446989"/>
          </a:xfrm>
          <a:prstGeom prst="line">
            <a:avLst/>
          </a:prstGeom>
          <a:ln w="38100">
            <a:solidFill>
              <a:schemeClr val="accent6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הפרויקט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במסגרת פרויקט הגמר בהנדסת תוכנה הקפדנו על עקרונות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SOLID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תכנון מודולרי ובלתי תלוי על ידי הטמעת תבניות תיכון שונות, ביניהן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Singelton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Observer, Command, Proxy,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Visitor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ו-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MVC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הקפדנו על דרישות הלקוח וניהלנו את הפרויקט במתולוגית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 SCRUM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Pair Programming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אפלקצית שליטה ובקרה מבוססת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תוך שימוש ב-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Visual-C#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חקרנו ומצאנו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SDK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פתוח לעבודה מול ספקי מפות כדוגמת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Google Maps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בסביבת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Google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אינה מספקת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בעבודה עם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US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חקרנו ושילבנו יכולת הפעלה של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Native Wi-Fi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ב-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Windows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ע"י שימוש בתשתית 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pInvoke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הפרויקט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חקרנו את הצרכים להפעלת ממשק התקשורת האלחוטית דרך החומרה המיוחדת של האקדח (</a:t>
            </a:r>
            <a:r>
              <a:rPr lang="en-US" sz="2400" kern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CompuLab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), הוספנו אנטנה אלחוטית ללוח האם של האקדח כפי שיוצג בסרטון ואפשרנו את ה-</a:t>
            </a:r>
            <a:r>
              <a:rPr lang="en-US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דרך חומרת האקדח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הייחודית</a:t>
            </a:r>
            <a:endParaRPr lang="en-US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endParaRPr lang="en-US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שרת קטן והוספנו אותו לאפליקצית האקדח, השרת מאזין לבקשות ומחזיר את המידע המאוחסן במסד הנתונים המקומי של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האקדח. בנוסף, פיתחנו אפליקצית דמו המדמה אקדח 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MOCK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למכשיר האנדרואיד </a:t>
            </a:r>
            <a:r>
              <a:rPr lang="he-IL" sz="24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שלנו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לצורכי פיתוח ובדיקת מערכת השו"ב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צד שרת ב-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שיהווה השרת המרכזי 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HQ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המנהל את מסד הנתונים המרכזי.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השרת יספק 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RESTfull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API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מלא ואבטחה מקצה לקצה מבוססת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SSL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ע"י שימוש בהצפנת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RSA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וב-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Private certificate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אשר חתומה ב-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SHA256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הפרויקט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345034"/>
            <a:ext cx="11715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b="1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אלגוריתם ה</a:t>
            </a:r>
            <a:r>
              <a:rPr lang="en-US" sz="2400" b="1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Coupling -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ממשק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דינאמי לקביעת חוקים אשר בעבורם המערכת תתריע בזמן אמת על שילוב של חומרים מותרים (או לא) העונים על חוק צימוד כלשהו,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ועלולים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להביא ליצירת חומר מסוכן אחר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לדוגמא: אצטון ומי חמצן הם זוג חומרים אשר שילובם עלול להביא לידי פצצה.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b="1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סימון חומרים כ-</a:t>
            </a:r>
            <a:r>
              <a:rPr lang="en-US" sz="2400" b="1" kern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Tagant</a:t>
            </a:r>
            <a:r>
              <a:rPr lang="he-IL" sz="2400" b="1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הרחבנו את אלגוריתם ה-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Materials </a:t>
            </a:r>
            <a:r>
              <a:rPr lang="en-US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Coupling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בכדי לאפשר סימון של חומרים ע"י </a:t>
            </a:r>
            <a:r>
              <a:rPr lang="en-US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Tagant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(חומר נטרלי לחלוטין בעל חתימת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ראמן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ייחודית)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בכדי לסמן  ולעקוב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אחר התפשטות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חומר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מסויים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בשטח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8298" y="840510"/>
            <a:ext cx="11715403" cy="524625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2800" kern="0" dirty="0">
              <a:solidFill>
                <a:schemeClr val="tx2"/>
              </a:solidFill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סרטון הדגמה</a:t>
            </a:r>
            <a:endParaRPr kumimoji="0" lang="he-IL" sz="7200" i="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566</Words>
  <Application>Microsoft Office PowerPoint</Application>
  <PresentationFormat>Widescreen</PresentationFormat>
  <Paragraphs>86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 Light</vt:lpstr>
      <vt:lpstr>Segoe UI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Achdut, Tomer</cp:lastModifiedBy>
  <cp:revision>93</cp:revision>
  <dcterms:created xsi:type="dcterms:W3CDTF">2017-01-22T18:14:18Z</dcterms:created>
  <dcterms:modified xsi:type="dcterms:W3CDTF">2017-06-19T18:27:33Z</dcterms:modified>
</cp:coreProperties>
</file>