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302" r:id="rId4"/>
    <p:sldId id="303" r:id="rId5"/>
    <p:sldId id="305" r:id="rId6"/>
    <p:sldId id="304" r:id="rId7"/>
    <p:sldId id="306" r:id="rId8"/>
    <p:sldId id="309" r:id="rId9"/>
    <p:sldId id="312" r:id="rId10"/>
    <p:sldId id="311" r:id="rId11"/>
    <p:sldId id="310" r:id="rId12"/>
    <p:sldId id="264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1" autoAdjust="0"/>
    <p:restoredTop sz="86378" autoAdjust="0"/>
  </p:normalViewPr>
  <p:slideViewPr>
    <p:cSldViewPr snapToGrid="0">
      <p:cViewPr varScale="1">
        <p:scale>
          <a:sx n="93" d="100"/>
          <a:sy n="93" d="100"/>
        </p:scale>
        <p:origin x="49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9547713-329C-44C2-81C0-D3B9D6824655}" type="datetimeFigureOut">
              <a:rPr lang="he-IL" smtClean="0"/>
              <a:t>ט"ו/שבט/תשע"ז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05265CD-E972-4CA7-8CB3-4CBC876448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74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CCF006-14A4-4190-8826-5A12758BE46A}" type="slidenum">
              <a:rPr kumimoji="0" lang="he-IL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DADA4-FFB0-4EDE-8A11-B51D01B0CE9C}" type="datetime1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2/11/2017</a:t>
            </a:fld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5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בתרשים</a:t>
            </a:r>
            <a:r>
              <a:rPr lang="he-IL" baseline="0" dirty="0" smtClean="0"/>
              <a:t> הבא ניתן לראות את מודל ה</a:t>
            </a:r>
            <a:r>
              <a:rPr lang="en-US" baseline="0" dirty="0" smtClean="0"/>
              <a:t>MVC</a:t>
            </a:r>
            <a:r>
              <a:rPr lang="he-IL" baseline="0" dirty="0" smtClean="0"/>
              <a:t> והטיפול ב</a:t>
            </a:r>
            <a:r>
              <a:rPr lang="en-US" baseline="0" dirty="0" smtClean="0"/>
              <a:t>Events</a:t>
            </a:r>
            <a:r>
              <a:rPr lang="he-IL" baseline="0" dirty="0" smtClean="0"/>
              <a:t> במודל ה-</a:t>
            </a:r>
            <a:r>
              <a:rPr lang="en-US" baseline="0" dirty="0" smtClean="0"/>
              <a:t>Command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התרשים מציג דוגמה קונקרטית על </a:t>
            </a:r>
            <a:r>
              <a:rPr lang="en-US" baseline="0" dirty="0" err="1" smtClean="0"/>
              <a:t>MapView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CCF006-14A4-4190-8826-5A12758BE46A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DADA4-FFB0-4EDE-8A11-B51D01B0CE9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2/11/2017</a:t>
            </a:fld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1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ט"ו/שבט/תשע"ז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10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ט"ו/שבט/תשע"ז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897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ט"ו/שבט/תשע"ז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767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0" y="6741933"/>
            <a:ext cx="12192000" cy="116067"/>
          </a:xfrm>
          <a:prstGeom prst="rect">
            <a:avLst/>
          </a:prstGeom>
          <a:solidFill>
            <a:srgbClr val="D5B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 userDrawn="1"/>
        </p:nvSpPr>
        <p:spPr>
          <a:xfrm>
            <a:off x="-25400" y="-50800"/>
            <a:ext cx="122428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2150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ט"ו/שבט/תשע"ז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8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ט"ו/שבט/תשע"ז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808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ט"ו/שבט/תשע"ז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391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ט"ו/שבט/תשע"ז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305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ט"ו/שבט/תשע"ז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295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ט"ו/שבט/תשע"ז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126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ט"ו/שבט/תשע"ז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03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ט"ו/שבט/תשע"ז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589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CAED-7024-4438-8CAE-1470B129D709}" type="datetimeFigureOut">
              <a:rPr lang="he-IL" smtClean="0"/>
              <a:t>ט"ו/שבט/תשע"ז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999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766" y="-8973"/>
            <a:ext cx="12236990" cy="59332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19233" y="2857297"/>
            <a:ext cx="4761537" cy="783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7608" y="2983950"/>
            <a:ext cx="4729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LD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</a:t>
            </a:r>
            <a:r>
              <a:rPr kumimoji="0" lang="he-IL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–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Laser Detect Systems</a:t>
            </a:r>
            <a:endParaRPr kumimoji="0" lang="he-IL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0575" y="3929452"/>
            <a:ext cx="8750308" cy="11034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2525" y="3993907"/>
            <a:ext cx="8309499" cy="947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400"/>
              </a:lnSpc>
              <a:defRPr/>
            </a:pPr>
            <a:r>
              <a:rPr lang="en-US" sz="2800" kern="0" dirty="0" smtClean="0">
                <a:solidFill>
                  <a:srgbClr val="FFFFFF"/>
                </a:solidFill>
                <a:latin typeface="Calibri"/>
                <a:cs typeface="Arial"/>
              </a:rPr>
              <a:t>Arye Kogan and Tomer Achdut</a:t>
            </a:r>
          </a:p>
          <a:p>
            <a:pPr lvl="0">
              <a:lnSpc>
                <a:spcPts val="3400"/>
              </a:lnSpc>
              <a:defRPr/>
            </a:pPr>
            <a:r>
              <a:rPr lang="en-US" sz="2800" kern="0" dirty="0" smtClean="0">
                <a:solidFill>
                  <a:srgbClr val="FFFFFF"/>
                </a:solidFill>
                <a:latin typeface="Calibri"/>
                <a:cs typeface="Arial"/>
              </a:rPr>
              <a:t>Academic instructor – Dr. Rader Ben-Av</a:t>
            </a:r>
            <a:endParaRPr lang="he-IL" sz="2800" kern="0" dirty="0" smtClean="0">
              <a:solidFill>
                <a:srgbClr val="FFFFFF"/>
              </a:solidFill>
              <a:latin typeface="Calibri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22766" y="5886981"/>
            <a:ext cx="12236990" cy="1003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633" y="5933281"/>
            <a:ext cx="3330609" cy="930076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719233" y="5168929"/>
            <a:ext cx="5515534" cy="95785"/>
            <a:chOff x="10806" y="5369749"/>
            <a:chExt cx="7340454" cy="116186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806" y="5369749"/>
              <a:ext cx="1050729" cy="11618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050729" y="5369749"/>
              <a:ext cx="1050729" cy="11618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199143" y="5369749"/>
              <a:ext cx="1050729" cy="11618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249796" y="5369749"/>
              <a:ext cx="1050729" cy="116186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00531" y="5369749"/>
              <a:ext cx="1050729" cy="116186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101458" y="5369749"/>
              <a:ext cx="1050729" cy="116186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148834" y="5369749"/>
              <a:ext cx="1050729" cy="116186"/>
            </a:xfrm>
            <a:prstGeom prst="rect">
              <a:avLst/>
            </a:prstGeom>
            <a:solidFill>
              <a:srgbClr val="00F21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726035" y="1785142"/>
            <a:ext cx="5267497" cy="783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3200" kern="0" dirty="0">
                <a:solidFill>
                  <a:srgbClr val="FFFFFF"/>
                </a:solidFill>
                <a:cs typeface="Arial"/>
              </a:rPr>
              <a:t>Command and </a:t>
            </a:r>
            <a:r>
              <a:rPr lang="en-US" sz="3200" kern="0" dirty="0" smtClean="0">
                <a:solidFill>
                  <a:srgbClr val="FFFFFF"/>
                </a:solidFill>
                <a:cs typeface="Arial"/>
              </a:rPr>
              <a:t>Control System</a:t>
            </a:r>
            <a:endParaRPr lang="en-US" sz="3200" kern="0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1" t="26198" r="23745"/>
          <a:stretch/>
        </p:blipFill>
        <p:spPr>
          <a:xfrm>
            <a:off x="8111903" y="6010724"/>
            <a:ext cx="3737500" cy="79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5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סיכום ההדגמה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דגימה של האקדח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חיבור של אנטנת 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Wi-Fi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לבקר ה</a:t>
            </a:r>
            <a:r>
              <a:rPr lang="en-US" sz="24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CompuLab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באקדח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הפעלה של מערכת השו"ב עם הפונקציונאליות הקיימת עד כה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הפעלה של </a:t>
            </a:r>
            <a:r>
              <a:rPr lang="en-US" sz="24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HotSpot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חיבור של סמארטפון עם אפליקצית הדמו שפיתחנו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שליפת נתונים באמצעות הדפדפן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את צד השרת המרכזי הקיים עד כה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שליחת נתונים ע"י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שפיתחנו לצורכי פיתוח ובדיקות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הכנסה של נתונים למסד הנתונים המרכזי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8298" y="840510"/>
            <a:ext cx="11715403" cy="5246254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2800" kern="0" dirty="0">
              <a:solidFill>
                <a:schemeClr val="tx2"/>
              </a:solidFill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תודה על ההקשבה!</a:t>
            </a:r>
            <a: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he-IL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תומר ואריה</a:t>
            </a:r>
            <a:endParaRPr kumimoji="0" lang="he-IL" sz="7200" i="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56968"/>
            <a:ext cx="12192001" cy="6858000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503229"/>
            <a:ext cx="10306050" cy="6257925"/>
          </a:xfrm>
          <a:prstGeom prst="rect">
            <a:avLst/>
          </a:prstGeom>
        </p:spPr>
      </p:pic>
      <p:sp>
        <p:nvSpPr>
          <p:cNvPr id="7" name="Bent Arrow 6">
            <a:hlinkClick r:id="rId5" action="ppaction://hlinksldjump"/>
          </p:cNvPr>
          <p:cNvSpPr/>
          <p:nvPr/>
        </p:nvSpPr>
        <p:spPr>
          <a:xfrm rot="16200000">
            <a:off x="134360" y="605411"/>
            <a:ext cx="1154545" cy="10890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199373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7" y="440772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noProof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מצב קיים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298" y="1882066"/>
            <a:ext cx="11715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החברה פיתחה אקדח לייזר המכונה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G-Scan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האקדח</a:t>
            </a:r>
            <a:r>
              <a:rPr lang="he-IL" sz="2400" dirty="0" smtClean="0"/>
              <a:t>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המאפשר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לזירה, זיהוי וסיווג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של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החומרים: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חומרי נפץ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סמים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רעלים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תרופות אסורות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זיופי אלכוהול</a:t>
            </a:r>
          </a:p>
          <a:p>
            <a:pPr lvl="1" algn="r" rtl="1"/>
            <a:endParaRPr lang="he-IL" sz="24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האקדח מזהה את החומרים ע"י קרן לייזר ייחודית אשר פותחה במעבדות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החברה, אשר האור החוזר ממה לאחר לזירת חומרים הינו ייחודי לכל חומר.</a:t>
            </a:r>
          </a:p>
        </p:txBody>
      </p:sp>
      <p:pic>
        <p:nvPicPr>
          <p:cNvPr id="13" name="Picture 12" descr="C:\Users\Dell\AppData\Local\Microsoft\Windows\INetCacheContent.Word\ASH004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64609" y="1575308"/>
            <a:ext cx="5196840" cy="3458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98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תיאור הבעיה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 descr="C:\Users\Dell\AppData\Local\Microsoft\Windows\INetCacheContent.Word\ASH004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64607" y="1575308"/>
            <a:ext cx="5196840" cy="34582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89430" y="1724759"/>
            <a:ext cx="8864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כיום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החברה מספקת אקדח לייזר המאפשר לזירה על חומרים חשודים וזיהוים על בסיס מסד נתונים פנימי באקדח אשר מעודכן ידנית. 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כל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חומר אשר מזוהה ע"י האקדח מתועד לוקאלית בזיכרון האקדח לקובץ </a:t>
            </a:r>
            <a:r>
              <a:rPr lang="en-US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אשר מכיל פרטים על החומר שזוהה, את חתימת החומר ואת פרטי האדם שהחזיק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בחומר.</a:t>
            </a:r>
          </a:p>
          <a:p>
            <a:pPr algn="r" rtl="1"/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המוצר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הקיים דורש ניתוח נתונים ותחזוקה ידנית אשר אינה מאפשרת שימוש במידע ממספר אקדחים או מידע קודם, מכיוון שהמידע אינו נאגר כלל במסד נתונים חיצוני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ואינו ממצא את הפוטנציאל שבו.</a:t>
            </a:r>
            <a:endParaRPr lang="en-US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תיאור הפתרון המוצע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נספק לכל יחידה בשטח מחשב שליטה נייד ועמיד, אשר יפעיל את מערכת השו"ב וישדר רשת אלחוטית (</a:t>
            </a:r>
            <a:r>
              <a:rPr lang="en-US" sz="24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HotSpot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algn="r" rtl="1"/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נבנה מערכת שו"ב אשר תותקן על מחשב השטח, תציג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ממשק משתמש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גרפי,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ידידותי ואינטואיטבי, מבוסס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מפה.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המערכת תציג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את המידע הנשלף בזמן אמת מן האקדחים,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תבצע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ניתוח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ותתריע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על איומים רלוונטים בזמן אמת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r" rtl="1"/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נוסיף לאקדח ממשק תקשורת אלחוטית אשר באמצעותו ניתן יהיה לתקשר עימו ולשלוף ממנו מידע.</a:t>
            </a:r>
            <a:endParaRPr lang="en-US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תיאור הפתרון המוצע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נקים שרת מרכזי אשר יאזין לבקשות מערכות השו"ב, ינהל מסד נתונים מרכזי שישמור, יתעד ויספק את המידע המבוקש ע"פ דרישה.</a:t>
            </a:r>
          </a:p>
          <a:p>
            <a:pPr algn="r" rtl="1"/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נוסיף למחשב השטח משיב מיקום חיצוני אשר באמצעותו, מערכת השו"ב תוסיף לכל זיהוי אשר נשלף מן האקדח חתימת מיקום 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GPS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שתשמש להצגת וניתוח המידע בהמשך.</a:t>
            </a:r>
          </a:p>
        </p:txBody>
      </p:sp>
    </p:spTree>
    <p:extLst>
      <p:ext uri="{BB962C8B-B14F-4D97-AF65-F5344CB8AC3E}">
        <p14:creationId xmlns:p14="http://schemas.microsoft.com/office/powerpoint/2010/main" val="22199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23" y="566345"/>
            <a:ext cx="4288362" cy="5864572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10" y="2021842"/>
            <a:ext cx="7060528" cy="371741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 flipV="1">
            <a:off x="7291538" y="3104424"/>
            <a:ext cx="697918" cy="220668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291538" y="3639127"/>
            <a:ext cx="697918" cy="661176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291538" y="2021841"/>
            <a:ext cx="1254584" cy="1315914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291538" y="3613801"/>
            <a:ext cx="1251881" cy="2119893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773" y="588450"/>
            <a:ext cx="2128765" cy="1175011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H="1" flipV="1">
            <a:off x="7291538" y="711200"/>
            <a:ext cx="976251" cy="732949"/>
          </a:xfrm>
          <a:prstGeom prst="line">
            <a:avLst/>
          </a:prstGeom>
          <a:ln w="38100">
            <a:solidFill>
              <a:schemeClr val="accent6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279827" y="1499668"/>
            <a:ext cx="962288" cy="263793"/>
          </a:xfrm>
          <a:prstGeom prst="line">
            <a:avLst/>
          </a:prstGeom>
          <a:ln w="38100">
            <a:solidFill>
              <a:schemeClr val="accent6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הפרויקט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בנינו אפלקצית שליטה מבוססת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תוך שימוש ב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C#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ו-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Visual-C#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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 action="ppaction://hlinksldjump"/>
              </a:rPr>
              <a:t>תיכון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 action="ppaction://hlinksldjump"/>
              </a:rPr>
              <a:t>GUI Events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חקרנו ומצאנו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SDK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פתוח לעבודה מול ספקי מפות כדוגמת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Google Maps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בסביבת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Google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אינה מספקת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בעבודה עם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US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חקרנו ושילבנו יכולת הפעלה של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Native Wi-Fi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ב-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Windows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ע"י שימוש בתשתית </a:t>
            </a:r>
            <a:r>
              <a:rPr lang="en-US" sz="24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pInvoke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חקרנו את הצרכים להפעלת ממשק התקשורת האלחוטית דרך החומרה המיוחדת של האקדח (</a:t>
            </a:r>
            <a:r>
              <a:rPr lang="en-US" sz="24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CompuLab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), הוספנו אנטנה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כפי שיוצג בסרטון, ואפשרנו את 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Wi-Fi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דרך חומרת האקדח הייחודית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נוסיף משיבי מיקום (</a:t>
            </a:r>
            <a:r>
              <a:rPr lang="en-US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GPS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) למחשבי השטח ונשלבם במערכות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השו"ב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הפרויקט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שרת קטן והוספנו אותו לאפליקצית האקדח, השרת מאזין לבקשות ומחזיר את המידע המאוחסן במסד הנתונים המקומי של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האקדח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אפליקצית דמו המדמה אקדח 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MOCK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למכשיר האנדרואיד שלנו לצורכי פיתוח ובדיקת מערכת השו"ב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צד שרת ב-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שיהווה השרת המרכזי וינהל את מסד הנתונים המרכזי.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השרת יאזין לבקשות מערכות השו"ב, יעדכן ויחזיר מידע ע"פ דרישה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צד לקוח ב-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MOCK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לצורכי פיתוח ובדיקת השרת</a:t>
            </a:r>
          </a:p>
          <a:p>
            <a:pPr algn="r" rtl="1"/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נממש את האלגוריתמים הנדרשים בהמשך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8298" y="840510"/>
            <a:ext cx="11715403" cy="5246254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2800" kern="0" dirty="0">
              <a:solidFill>
                <a:schemeClr val="tx2"/>
              </a:solidFill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סרטון הדגמה</a:t>
            </a:r>
            <a:endParaRPr kumimoji="0" lang="he-IL" sz="7200" i="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455</Words>
  <Application>Microsoft Office PowerPoint</Application>
  <PresentationFormat>Widescreen</PresentationFormat>
  <Paragraphs>80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Segoe UI Light</vt:lpstr>
      <vt:lpstr>Segoe UI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Kogan, Arye</cp:lastModifiedBy>
  <cp:revision>42</cp:revision>
  <dcterms:created xsi:type="dcterms:W3CDTF">2017-01-22T18:14:18Z</dcterms:created>
  <dcterms:modified xsi:type="dcterms:W3CDTF">2017-02-11T21:52:17Z</dcterms:modified>
</cp:coreProperties>
</file>