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60"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0" d="100"/>
          <a:sy n="70" d="100"/>
        </p:scale>
        <p:origin x="4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D6E9DEC-419B-4CC5-A080-3B06BD5A8291}" type="datetimeFigureOut">
              <a:rPr lang="en-US" smtClean="0"/>
              <a:t>3/7/2016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95180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smtClean="0"/>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0251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79267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smtClean="0"/>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00105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42462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smtClean="0"/>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3" name="Date Placeholder 2"/>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54244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smtClean="0"/>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3" name="Date Placeholder 2"/>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93859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13658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7790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79414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48327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47379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379963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70409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54911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07335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9D6E9DEC-419B-4CC5-A080-3B06BD5A8291}" type="datetimeFigureOut">
              <a:rPr lang="en-US" smtClean="0"/>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95687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3/7/2016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0106036"/>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sldNum="0" hdr="0" ftr="0" dt="0"/>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7331" y="3474720"/>
            <a:ext cx="8825658" cy="1481328"/>
          </a:xfrm>
        </p:spPr>
        <p:txBody>
          <a:bodyPr>
            <a:normAutofit/>
          </a:bodyPr>
          <a:lstStyle/>
          <a:p>
            <a:pPr algn="ctr"/>
            <a:r>
              <a:rPr lang="en-US" sz="9600" dirty="0" smtClean="0"/>
              <a:t>EASY</a:t>
            </a:r>
            <a:r>
              <a:rPr lang="en-US" sz="8000" dirty="0" smtClean="0">
                <a:solidFill>
                  <a:schemeClr val="accent4">
                    <a:lumMod val="60000"/>
                    <a:lumOff val="40000"/>
                  </a:schemeClr>
                </a:solidFill>
              </a:rPr>
              <a:t>VOL</a:t>
            </a:r>
            <a:endParaRPr lang="en-US" sz="6000" dirty="0">
              <a:solidFill>
                <a:schemeClr val="accent4">
                  <a:lumMod val="60000"/>
                  <a:lumOff val="40000"/>
                </a:schemeClr>
              </a:solidFill>
            </a:endParaRPr>
          </a:p>
        </p:txBody>
      </p:sp>
      <p:pic>
        <p:nvPicPr>
          <p:cNvPr id="4" name="Picture 2" descr="http://www.m-zion.org.il/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497" y="418733"/>
            <a:ext cx="5182544" cy="20592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55065" y="5247054"/>
            <a:ext cx="8932776" cy="1077218"/>
          </a:xfrm>
          <a:prstGeom prst="rect">
            <a:avLst/>
          </a:prstGeom>
          <a:noFill/>
        </p:spPr>
        <p:txBody>
          <a:bodyPr wrap="square" rtlCol="1">
            <a:spAutoFit/>
          </a:bodyPr>
          <a:lstStyle/>
          <a:p>
            <a:pPr algn="ctr"/>
            <a:r>
              <a:rPr lang="he-IL" sz="3200" dirty="0" smtClean="0">
                <a:solidFill>
                  <a:schemeClr val="tx1">
                    <a:lumMod val="85000"/>
                  </a:schemeClr>
                </a:solidFill>
              </a:rPr>
              <a:t>תומר אחדות                                     </a:t>
            </a:r>
            <a:r>
              <a:rPr lang="he-IL" sz="3200" dirty="0" err="1" smtClean="0">
                <a:solidFill>
                  <a:schemeClr val="tx1">
                    <a:lumMod val="85000"/>
                  </a:schemeClr>
                </a:solidFill>
              </a:rPr>
              <a:t>אמיתי</a:t>
            </a:r>
            <a:r>
              <a:rPr lang="he-IL" sz="3200" dirty="0" smtClean="0">
                <a:solidFill>
                  <a:schemeClr val="tx1">
                    <a:lumMod val="85000"/>
                  </a:schemeClr>
                </a:solidFill>
              </a:rPr>
              <a:t> בן-עטר</a:t>
            </a:r>
            <a:endParaRPr lang="en-US" sz="3200" dirty="0" smtClean="0">
              <a:solidFill>
                <a:schemeClr val="tx1">
                  <a:lumMod val="85000"/>
                </a:schemeClr>
              </a:solidFill>
            </a:endParaRPr>
          </a:p>
          <a:p>
            <a:pPr algn="ctr"/>
            <a:r>
              <a:rPr lang="en-US" sz="3200" dirty="0" smtClean="0">
                <a:solidFill>
                  <a:schemeClr val="tx1">
                    <a:lumMod val="85000"/>
                  </a:schemeClr>
                </a:solidFill>
              </a:rPr>
              <a:t>302743638                                      302744552</a:t>
            </a:r>
            <a:endParaRPr lang="he-IL" sz="3200" dirty="0">
              <a:solidFill>
                <a:schemeClr val="tx1">
                  <a:lumMod val="85000"/>
                </a:schemeClr>
              </a:solidFill>
            </a:endParaRPr>
          </a:p>
        </p:txBody>
      </p:sp>
      <p:sp>
        <p:nvSpPr>
          <p:cNvPr id="5" name="TextBox 4"/>
          <p:cNvSpPr txBox="1"/>
          <p:nvPr/>
        </p:nvSpPr>
        <p:spPr>
          <a:xfrm>
            <a:off x="2423160" y="2478024"/>
            <a:ext cx="7370064" cy="369332"/>
          </a:xfrm>
          <a:prstGeom prst="rect">
            <a:avLst/>
          </a:prstGeom>
          <a:noFill/>
        </p:spPr>
        <p:txBody>
          <a:bodyPr wrap="square" rtlCol="1">
            <a:spAutoFit/>
          </a:bodyPr>
          <a:lstStyle/>
          <a:p>
            <a:pPr algn="ctr"/>
            <a:r>
              <a:rPr lang="he-IL" dirty="0"/>
              <a:t>יחידת ההתנדבות, המחלקה לשירותים </a:t>
            </a:r>
            <a:r>
              <a:rPr lang="he-IL" dirty="0" smtClean="0"/>
              <a:t>חברתיים, </a:t>
            </a:r>
            <a:r>
              <a:rPr lang="he-IL" dirty="0"/>
              <a:t>מבשרת ציון</a:t>
            </a:r>
            <a:endParaRPr lang="he-IL" dirty="0"/>
          </a:p>
        </p:txBody>
      </p:sp>
    </p:spTree>
    <p:extLst>
      <p:ext uri="{BB962C8B-B14F-4D97-AF65-F5344CB8AC3E}">
        <p14:creationId xmlns:p14="http://schemas.microsoft.com/office/powerpoint/2010/main" val="3433112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197" y="508101"/>
            <a:ext cx="9949318" cy="1400530"/>
          </a:xfrm>
        </p:spPr>
        <p:txBody>
          <a:bodyPr>
            <a:normAutofit/>
          </a:bodyPr>
          <a:lstStyle/>
          <a:p>
            <a:pPr algn="r"/>
            <a:r>
              <a:rPr lang="he-IL" sz="4400" b="1" dirty="0">
                <a:solidFill>
                  <a:schemeClr val="accent1">
                    <a:lumMod val="60000"/>
                    <a:lumOff val="40000"/>
                  </a:schemeClr>
                </a:solidFill>
                <a:cs typeface="+mn-cs"/>
              </a:rPr>
              <a:t>מהו המוצר:</a:t>
            </a:r>
            <a:endParaRPr lang="en-US" sz="4400" dirty="0">
              <a:solidFill>
                <a:schemeClr val="accent1">
                  <a:lumMod val="60000"/>
                  <a:lumOff val="40000"/>
                </a:schemeClr>
              </a:solidFill>
              <a:cs typeface="+mn-cs"/>
            </a:endParaRPr>
          </a:p>
        </p:txBody>
      </p:sp>
      <p:sp>
        <p:nvSpPr>
          <p:cNvPr id="5" name="Content Placeholder 4"/>
          <p:cNvSpPr>
            <a:spLocks noGrp="1"/>
          </p:cNvSpPr>
          <p:nvPr>
            <p:ph idx="1"/>
          </p:nvPr>
        </p:nvSpPr>
        <p:spPr>
          <a:xfrm>
            <a:off x="522740" y="2024166"/>
            <a:ext cx="10624231" cy="4840513"/>
          </a:xfrm>
        </p:spPr>
        <p:txBody>
          <a:bodyPr>
            <a:normAutofit/>
          </a:bodyPr>
          <a:lstStyle/>
          <a:p>
            <a:pPr marL="0" indent="0" algn="just">
              <a:buNone/>
            </a:pPr>
            <a:r>
              <a:rPr lang="he-IL" sz="3600" dirty="0" smtClean="0"/>
              <a:t>יישומון </a:t>
            </a:r>
            <a:r>
              <a:rPr lang="he-IL" sz="3600" dirty="0"/>
              <a:t>אשר מטרתו לנהל את מערך ההתנדבות בישוב מבשרת ציון (עם אפשרות להרחבה). היישומון יאפשר שמירת פרטי המתנדבים, פרטי ארגונים, סיווג מתנדבים ע"פ יכולותיהם, סיווג ארגונים ע"פ דרישותיהם ויתאים בצורה אוטומטית בין מתנדבים לארגונים. </a:t>
            </a:r>
            <a:endParaRPr lang="en-US" sz="3600" dirty="0"/>
          </a:p>
        </p:txBody>
      </p:sp>
      <p:cxnSp>
        <p:nvCxnSpPr>
          <p:cNvPr id="4" name="Straight Connector 5"/>
          <p:cNvCxnSpPr/>
          <p:nvPr/>
        </p:nvCxnSpPr>
        <p:spPr>
          <a:xfrm>
            <a:off x="631371" y="1688656"/>
            <a:ext cx="10442013" cy="29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4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141413" y="494642"/>
            <a:ext cx="9905998" cy="1478570"/>
          </a:xfrm>
        </p:spPr>
        <p:txBody>
          <a:bodyPr>
            <a:normAutofit/>
          </a:bodyPr>
          <a:lstStyle/>
          <a:p>
            <a:pPr algn="r"/>
            <a:r>
              <a:rPr lang="he-IL" sz="4400" b="1" dirty="0">
                <a:solidFill>
                  <a:schemeClr val="accent1">
                    <a:lumMod val="60000"/>
                    <a:lumOff val="40000"/>
                  </a:schemeClr>
                </a:solidFill>
                <a:cs typeface="+mn-cs"/>
              </a:rPr>
              <a:t>על איזה בעיה המוצר עונה: </a:t>
            </a:r>
            <a:endParaRPr lang="en-US" sz="4400" b="1" dirty="0">
              <a:solidFill>
                <a:schemeClr val="accent1">
                  <a:lumMod val="60000"/>
                  <a:lumOff val="40000"/>
                </a:schemeClr>
              </a:solidFill>
              <a:cs typeface="+mn-cs"/>
            </a:endParaRPr>
          </a:p>
        </p:txBody>
      </p:sp>
      <p:sp>
        <p:nvSpPr>
          <p:cNvPr id="3" name="מציין מיקום תוכן 2"/>
          <p:cNvSpPr>
            <a:spLocks noGrp="1"/>
          </p:cNvSpPr>
          <p:nvPr>
            <p:ph idx="1"/>
          </p:nvPr>
        </p:nvSpPr>
        <p:spPr>
          <a:xfrm>
            <a:off x="1157741" y="2037220"/>
            <a:ext cx="9905999" cy="4391860"/>
          </a:xfrm>
        </p:spPr>
        <p:txBody>
          <a:bodyPr>
            <a:noAutofit/>
          </a:bodyPr>
          <a:lstStyle/>
          <a:p>
            <a:pPr marL="0" indent="0" algn="just">
              <a:buNone/>
            </a:pPr>
            <a:r>
              <a:rPr lang="he-IL" sz="2800" dirty="0" smtClean="0"/>
              <a:t>כיום </a:t>
            </a:r>
            <a:r>
              <a:rPr lang="he-IL" sz="2800" dirty="0"/>
              <a:t>שמירת נתוני המתנדבים מתבצעת באופן ידני על ידי מילוי טפסים ושמירתם בתיקיות פיזיות</a:t>
            </a:r>
            <a:r>
              <a:rPr lang="he-IL" sz="2800" b="1" dirty="0"/>
              <a:t> </a:t>
            </a:r>
            <a:r>
              <a:rPr lang="he-IL" sz="2800" dirty="0"/>
              <a:t>במקום יחיד. זו היא תצורת עבודה מיושנת לעידן הנוכחי, אשר גורמת לסרבול רב בניהול מערכת מידע באשר היא.</a:t>
            </a:r>
            <a:br>
              <a:rPr lang="he-IL" sz="2800" dirty="0"/>
            </a:br>
            <a:r>
              <a:rPr lang="he-IL" sz="2800" dirty="0"/>
              <a:t>בנוסף, תצורת העבודה הנ"ל דורשת המון כוח עבדה אנושי יקר מאוד – ברור כי מצב זה אינו תואם את חזונו של ארגון התנדבותי. המידע אינו מגובה ואינו זמין אל מחוץ למקום </a:t>
            </a:r>
            <a:r>
              <a:rPr lang="he-IL" sz="2800" dirty="0" err="1"/>
              <a:t>המצאו</a:t>
            </a:r>
            <a:r>
              <a:rPr lang="he-IL" sz="2800" dirty="0"/>
              <a:t> הפיזי. עיבוד המידע – סיווג הארגונים ושיוך המתנדבים השונים עולה בתקורה גבוהה עקב תצורת העבודה המיושנת.</a:t>
            </a:r>
            <a:endParaRPr lang="en-US" sz="2800" dirty="0"/>
          </a:p>
        </p:txBody>
      </p:sp>
      <p:cxnSp>
        <p:nvCxnSpPr>
          <p:cNvPr id="4" name="Straight Connector 5"/>
          <p:cNvCxnSpPr/>
          <p:nvPr/>
        </p:nvCxnSpPr>
        <p:spPr>
          <a:xfrm flipV="1">
            <a:off x="1141413" y="1691640"/>
            <a:ext cx="9905998" cy="91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7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81" y="416623"/>
            <a:ext cx="9905998" cy="1478570"/>
          </a:xfrm>
        </p:spPr>
        <p:txBody>
          <a:bodyPr>
            <a:normAutofit/>
          </a:bodyPr>
          <a:lstStyle/>
          <a:p>
            <a:pPr algn="r" rtl="1"/>
            <a:r>
              <a:rPr lang="he-IL" sz="4400" b="1" dirty="0" smtClean="0">
                <a:solidFill>
                  <a:schemeClr val="accent1">
                    <a:lumMod val="60000"/>
                    <a:lumOff val="40000"/>
                  </a:schemeClr>
                </a:solidFill>
                <a:latin typeface="MingLiU-ExtB" panose="02020500000000000000" pitchFamily="18" charset="-120"/>
                <a:ea typeface="MingLiU-ExtB" panose="02020500000000000000" pitchFamily="18" charset="-120"/>
                <a:cs typeface="+mn-cs"/>
              </a:rPr>
              <a:t>איך נפתור זאת?</a:t>
            </a:r>
            <a:endParaRPr lang="en-US" sz="4400" b="1" dirty="0">
              <a:solidFill>
                <a:schemeClr val="accent1">
                  <a:lumMod val="60000"/>
                  <a:lumOff val="40000"/>
                </a:schemeClr>
              </a:solidFill>
              <a:latin typeface="MingLiU-ExtB" panose="02020500000000000000" pitchFamily="18" charset="-120"/>
              <a:ea typeface="MingLiU-ExtB" panose="02020500000000000000" pitchFamily="18" charset="-120"/>
              <a:cs typeface="+mn-cs"/>
            </a:endParaRPr>
          </a:p>
        </p:txBody>
      </p:sp>
      <p:sp>
        <p:nvSpPr>
          <p:cNvPr id="3" name="Content Placeholder 2"/>
          <p:cNvSpPr>
            <a:spLocks noGrp="1"/>
          </p:cNvSpPr>
          <p:nvPr>
            <p:ph idx="1"/>
          </p:nvPr>
        </p:nvSpPr>
        <p:spPr>
          <a:xfrm>
            <a:off x="1026885" y="1861413"/>
            <a:ext cx="10301515" cy="4413440"/>
          </a:xfrm>
        </p:spPr>
        <p:txBody>
          <a:bodyPr>
            <a:normAutofit fontScale="92500" lnSpcReduction="10000"/>
          </a:bodyPr>
          <a:lstStyle/>
          <a:p>
            <a:pPr>
              <a:buFont typeface="Wingdings" panose="05000000000000000000" pitchFamily="2" charset="2"/>
              <a:buChar char="Ø"/>
            </a:pPr>
            <a:r>
              <a:rPr lang="he-IL" dirty="0" smtClean="0"/>
              <a:t> אפליקציית </a:t>
            </a:r>
            <a:r>
              <a:rPr lang="en-US" dirty="0" smtClean="0"/>
              <a:t>WEB</a:t>
            </a:r>
            <a:r>
              <a:rPr lang="he-IL" dirty="0" smtClean="0"/>
              <a:t> חכמה המיועדת עבור רכז המתנדבים. </a:t>
            </a:r>
            <a:endParaRPr lang="he-IL" dirty="0"/>
          </a:p>
          <a:p>
            <a:pPr lvl="0">
              <a:buFont typeface="Wingdings" panose="05000000000000000000" pitchFamily="2" charset="2"/>
              <a:buChar char="Ø"/>
            </a:pPr>
            <a:r>
              <a:rPr lang="he-IL" dirty="0" smtClean="0"/>
              <a:t> </a:t>
            </a:r>
            <a:r>
              <a:rPr lang="he-IL" dirty="0"/>
              <a:t>ממשק גרפי </a:t>
            </a:r>
            <a:r>
              <a:rPr lang="he-IL" dirty="0" smtClean="0"/>
              <a:t>נוח, פשוט וידידותי.</a:t>
            </a:r>
          </a:p>
          <a:p>
            <a:pPr>
              <a:buFont typeface="Wingdings" panose="05000000000000000000" pitchFamily="2" charset="2"/>
              <a:buChar char="Ø"/>
            </a:pPr>
            <a:r>
              <a:rPr lang="he-IL" dirty="0" smtClean="0"/>
              <a:t> </a:t>
            </a:r>
            <a:r>
              <a:rPr lang="he-IL" dirty="0"/>
              <a:t>הוספת ארגון, מאפייניו </a:t>
            </a:r>
            <a:r>
              <a:rPr lang="he-IL" dirty="0" smtClean="0"/>
              <a:t>וצרכיו לבסיס הנתונים. </a:t>
            </a:r>
          </a:p>
          <a:p>
            <a:pPr>
              <a:buFont typeface="Wingdings" panose="05000000000000000000" pitchFamily="2" charset="2"/>
              <a:buChar char="Ø"/>
            </a:pPr>
            <a:r>
              <a:rPr lang="he-IL" dirty="0" smtClean="0"/>
              <a:t> הוספת </a:t>
            </a:r>
            <a:r>
              <a:rPr lang="he-IL" dirty="0"/>
              <a:t>מתנדבים, סיווג הכשרותיהם </a:t>
            </a:r>
            <a:r>
              <a:rPr lang="he-IL" dirty="0" smtClean="0"/>
              <a:t>ופרטיהם לבסיס הנתונים.</a:t>
            </a:r>
          </a:p>
          <a:p>
            <a:pPr>
              <a:buFont typeface="Wingdings" panose="05000000000000000000" pitchFamily="2" charset="2"/>
              <a:buChar char="Ø"/>
            </a:pPr>
            <a:r>
              <a:rPr lang="he-IL" dirty="0"/>
              <a:t> </a:t>
            </a:r>
            <a:r>
              <a:rPr lang="he-IL" dirty="0" smtClean="0"/>
              <a:t>ניתן </a:t>
            </a:r>
            <a:r>
              <a:rPr lang="he-IL" dirty="0"/>
              <a:t>יהיה להרחיב את רישום המתנדבים לרישום סטודנט ולהוסיף את פקולטת </a:t>
            </a:r>
            <a:r>
              <a:rPr lang="he-IL" dirty="0" smtClean="0"/>
              <a:t>הלימודים ומלגות רלוונטיות.</a:t>
            </a:r>
          </a:p>
          <a:p>
            <a:pPr>
              <a:buFont typeface="Wingdings" panose="05000000000000000000" pitchFamily="2" charset="2"/>
              <a:buChar char="Ø"/>
            </a:pPr>
            <a:r>
              <a:rPr lang="he-IL" dirty="0"/>
              <a:t> </a:t>
            </a:r>
            <a:r>
              <a:rPr lang="he-IL" dirty="0" smtClean="0"/>
              <a:t>הפיצ'ר </a:t>
            </a:r>
            <a:r>
              <a:rPr lang="he-IL" dirty="0"/>
              <a:t>העיקרי </a:t>
            </a:r>
            <a:r>
              <a:rPr lang="he-IL" dirty="0" err="1"/>
              <a:t>ביישומון</a:t>
            </a:r>
            <a:r>
              <a:rPr lang="he-IL" dirty="0"/>
              <a:t> יהיה פונקציית הזיווגים – בלחיצת כפתור </a:t>
            </a:r>
            <a:r>
              <a:rPr lang="he-IL" dirty="0" smtClean="0"/>
              <a:t>רכז המתנדבים </a:t>
            </a:r>
            <a:r>
              <a:rPr lang="he-IL" dirty="0"/>
              <a:t>יוכל ליצור זיווג אוטומטי בצורה ממוחשבת, יעילה ומהירה</a:t>
            </a:r>
            <a:r>
              <a:rPr lang="he-IL" dirty="0" smtClean="0"/>
              <a:t>.</a:t>
            </a:r>
          </a:p>
          <a:p>
            <a:pPr>
              <a:buFont typeface="Wingdings" panose="05000000000000000000" pitchFamily="2" charset="2"/>
              <a:buChar char="Ø"/>
            </a:pPr>
            <a:r>
              <a:rPr lang="he-IL" dirty="0" smtClean="0"/>
              <a:t> היישומון </a:t>
            </a:r>
            <a:r>
              <a:rPr lang="he-IL" dirty="0"/>
              <a:t>יתמוך בפונקציית הפצת הודעות למתנדבים</a:t>
            </a:r>
            <a:r>
              <a:rPr lang="en-US" dirty="0"/>
              <a:t>/</a:t>
            </a:r>
            <a:r>
              <a:rPr lang="he-IL" dirty="0"/>
              <a:t>ארגונים.</a:t>
            </a:r>
            <a:endParaRPr lang="en-US" dirty="0"/>
          </a:p>
          <a:p>
            <a:pPr algn="r"/>
            <a:endParaRPr lang="en-US" dirty="0"/>
          </a:p>
        </p:txBody>
      </p:sp>
      <p:sp>
        <p:nvSpPr>
          <p:cNvPr id="4" name="Rectangle 3"/>
          <p:cNvSpPr/>
          <p:nvPr/>
        </p:nvSpPr>
        <p:spPr>
          <a:xfrm>
            <a:off x="1236251" y="632118"/>
            <a:ext cx="2609239" cy="923330"/>
          </a:xfrm>
          <a:prstGeom prst="rect">
            <a:avLst/>
          </a:prstGeom>
          <a:noFill/>
        </p:spPr>
        <p:txBody>
          <a:bodyPr wrap="none" lIns="91440" tIns="45720" rIns="91440" bIns="45720">
            <a:spAutoFit/>
          </a:bodyPr>
          <a:lstStyle/>
          <a:p>
            <a:pPr algn="ctr"/>
            <a:r>
              <a:rPr lang="en-US" sz="5400" dirty="0"/>
              <a:t>EASY</a:t>
            </a:r>
            <a:r>
              <a:rPr lang="en-US" sz="4400" dirty="0">
                <a:solidFill>
                  <a:schemeClr val="accent4">
                    <a:lumMod val="60000"/>
                    <a:lumOff val="40000"/>
                  </a:schemeClr>
                </a:solidFill>
              </a:rPr>
              <a:t>VOL</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cxnSp>
        <p:nvCxnSpPr>
          <p:cNvPr id="6" name="Straight Connector 5"/>
          <p:cNvCxnSpPr/>
          <p:nvPr/>
        </p:nvCxnSpPr>
        <p:spPr>
          <a:xfrm flipV="1">
            <a:off x="1026885" y="1591299"/>
            <a:ext cx="10211091" cy="304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6778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TM04033919[[fn=מעגל]]</Template>
  <TotalTime>207</TotalTime>
  <Words>189</Words>
  <Application>Microsoft Office PowerPoint</Application>
  <PresentationFormat>מסך רחב</PresentationFormat>
  <Paragraphs>17</Paragraphs>
  <Slides>4</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4</vt:i4>
      </vt:variant>
    </vt:vector>
  </HeadingPairs>
  <TitlesOfParts>
    <vt:vector size="11" baseType="lpstr">
      <vt:lpstr>MingLiU-ExtB</vt:lpstr>
      <vt:lpstr>Arial</vt:lpstr>
      <vt:lpstr>Times New Roman</vt:lpstr>
      <vt:lpstr>Trebuchet MS</vt:lpstr>
      <vt:lpstr>Tw Cen MT</vt:lpstr>
      <vt:lpstr>Wingdings</vt:lpstr>
      <vt:lpstr>מעגל</vt:lpstr>
      <vt:lpstr>EASYVOL</vt:lpstr>
      <vt:lpstr>מהו המוצר:</vt:lpstr>
      <vt:lpstr>על איזה בעיה המוצר עונה: </vt:lpstr>
      <vt:lpstr>איך נפתור זאת?</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Tomer Achdut</dc:creator>
  <cp:keywords>CTPClassification=CTP_NWR:VisualMarkings=</cp:keywords>
  <cp:lastModifiedBy>Tomer Achdut</cp:lastModifiedBy>
  <cp:revision>45</cp:revision>
  <dcterms:created xsi:type="dcterms:W3CDTF">2016-03-04T14:07:52Z</dcterms:created>
  <dcterms:modified xsi:type="dcterms:W3CDTF">2016-03-07T11:11:16Z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86b6746b-0eeb-454b-9670-5fa7d242c1fb</vt:lpwstr>
  </property>
  <property fmtid="{D5CDD505-2E9C-101B-9397-08002B2CF9AE}" pid="3" name="CTP_TimeStamp">
    <vt:lpwstr>2016-03-05 14:27:36Z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CTP_NWR</vt:lpwstr>
  </property>
</Properties>
</file>