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1" r:id="rId3"/>
    <p:sldId id="257" r:id="rId4"/>
    <p:sldId id="258" r:id="rId5"/>
    <p:sldId id="262" r:id="rId6"/>
    <p:sldId id="259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39104ED-B753-4A1A-9344-DEA13FDD4843}" type="datetimeFigureOut">
              <a:rPr lang="id-ID" smtClean="0"/>
              <a:t>10/03/2024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0A3EFB-3E31-4E18-9AAD-4C2BB80FD8B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24371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04ED-B753-4A1A-9344-DEA13FDD4843}" type="datetimeFigureOut">
              <a:rPr lang="id-ID" smtClean="0"/>
              <a:t>10/03/2024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3EFB-3E31-4E18-9AAD-4C2BB80FD8B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4432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39104ED-B753-4A1A-9344-DEA13FDD4843}" type="datetimeFigureOut">
              <a:rPr lang="id-ID" smtClean="0"/>
              <a:t>10/03/2024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0A3EFB-3E31-4E18-9AAD-4C2BB80FD8B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90232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04ED-B753-4A1A-9344-DEA13FDD4843}" type="datetimeFigureOut">
              <a:rPr lang="id-ID" smtClean="0"/>
              <a:t>10/03/2024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40A3EFB-3E31-4E18-9AAD-4C2BB80FD8B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4358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39104ED-B753-4A1A-9344-DEA13FDD4843}" type="datetimeFigureOut">
              <a:rPr lang="id-ID" smtClean="0"/>
              <a:t>10/03/2024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0A3EFB-3E31-4E18-9AAD-4C2BB80FD8B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20554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04ED-B753-4A1A-9344-DEA13FDD4843}" type="datetimeFigureOut">
              <a:rPr lang="id-ID" smtClean="0"/>
              <a:t>10/03/2024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3EFB-3E31-4E18-9AAD-4C2BB80FD8B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78855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04ED-B753-4A1A-9344-DEA13FDD4843}" type="datetimeFigureOut">
              <a:rPr lang="id-ID" smtClean="0"/>
              <a:t>10/03/2024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3EFB-3E31-4E18-9AAD-4C2BB80FD8B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81122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04ED-B753-4A1A-9344-DEA13FDD4843}" type="datetimeFigureOut">
              <a:rPr lang="id-ID" smtClean="0"/>
              <a:t>10/03/2024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3EFB-3E31-4E18-9AAD-4C2BB80FD8B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868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04ED-B753-4A1A-9344-DEA13FDD4843}" type="datetimeFigureOut">
              <a:rPr lang="id-ID" smtClean="0"/>
              <a:t>10/03/2024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3EFB-3E31-4E18-9AAD-4C2BB80FD8B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54304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39104ED-B753-4A1A-9344-DEA13FDD4843}" type="datetimeFigureOut">
              <a:rPr lang="id-ID" smtClean="0"/>
              <a:t>10/03/2024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0A3EFB-3E31-4E18-9AAD-4C2BB80FD8B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323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04ED-B753-4A1A-9344-DEA13FDD4843}" type="datetimeFigureOut">
              <a:rPr lang="id-ID" smtClean="0"/>
              <a:t>10/03/2024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3EFB-3E31-4E18-9AAD-4C2BB80FD8B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40752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39104ED-B753-4A1A-9344-DEA13FDD4843}" type="datetimeFigureOut">
              <a:rPr lang="id-ID" smtClean="0"/>
              <a:t>10/03/2024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40A3EFB-3E31-4E18-9AAD-4C2BB80FD8B5}" type="slidenum">
              <a:rPr lang="id-ID" smtClean="0"/>
              <a:t>‹#›</a:t>
            </a:fld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323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3845-BD97-E63C-2EF5-18759471FF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b="1" i="0" dirty="0">
                <a:effectLst/>
              </a:rPr>
              <a:t>Analisis Sentimen Twitter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05679-1EE3-D127-31A2-6BD2F6E98D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Raden Fachry Azwar (Data Science)</a:t>
            </a:r>
            <a:endParaRPr lang="id-ID" dirty="0"/>
          </a:p>
        </p:txBody>
      </p:sp>
      <p:pic>
        <p:nvPicPr>
          <p:cNvPr id="2050" name="Picture 2" descr="4 Keunggulan Utama Ikut Bootcamp Binar Academy! | Danacita">
            <a:extLst>
              <a:ext uri="{FF2B5EF4-FFF2-40B4-BE49-F238E27FC236}">
                <a16:creationId xmlns:a16="http://schemas.microsoft.com/office/drawing/2014/main" id="{5D63CEDA-29A7-2CDD-C488-6CE726A4D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49" y="618988"/>
            <a:ext cx="2729593" cy="80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06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027C1-7D9D-9AFD-ED9D-4B7FE73ED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A0A95-CA49-2E65-9C56-7C3A370DF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0" i="0" dirty="0">
                <a:effectLst/>
                <a:latin typeface="+mj-lt"/>
              </a:rPr>
              <a:t>Analisis sentimen masyarakat di Twitter memunculkan perhatian terhadap ekspresi opini dan perasaan dalam percakapan </a:t>
            </a:r>
            <a:r>
              <a:rPr lang="id-ID" b="0" i="0" dirty="0" err="1">
                <a:effectLst/>
                <a:latin typeface="+mj-lt"/>
              </a:rPr>
              <a:t>online</a:t>
            </a:r>
            <a:r>
              <a:rPr lang="id-ID" b="0" i="0" dirty="0">
                <a:effectLst/>
                <a:latin typeface="+mj-lt"/>
              </a:rPr>
              <a:t>. Penggunaan kata kasar ternyata dapat merugikan keakuratan hasil analisis, menekankan pentingnya pengelolaannya untuk meningkatkan validitas. Kendala dalam penggunaan kata </a:t>
            </a:r>
            <a:r>
              <a:rPr lang="id-ID" b="0" i="0" dirty="0" err="1">
                <a:effectLst/>
                <a:latin typeface="+mj-lt"/>
              </a:rPr>
              <a:t>alay</a:t>
            </a:r>
            <a:r>
              <a:rPr lang="id-ID" b="0" i="0" dirty="0">
                <a:effectLst/>
                <a:latin typeface="+mj-lt"/>
              </a:rPr>
              <a:t> juga diidentifikasi, mendorong perlunya pengembangan metode penggantian kata-kata </a:t>
            </a:r>
            <a:r>
              <a:rPr lang="id-ID" b="0" i="0" dirty="0" err="1">
                <a:effectLst/>
                <a:latin typeface="+mj-lt"/>
              </a:rPr>
              <a:t>alay</a:t>
            </a:r>
            <a:r>
              <a:rPr lang="id-ID" b="0" i="0" dirty="0">
                <a:effectLst/>
                <a:latin typeface="+mj-lt"/>
              </a:rPr>
              <a:t> dengan ekspresi yang lebih standar guna meningkatkan akurasi dalam analisis sentimen di Twitter.</a:t>
            </a:r>
            <a:endParaRPr lang="id-ID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991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6DC26-A7BB-7857-0E94-B74AF3130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Rumusan</a:t>
            </a:r>
            <a:r>
              <a:rPr lang="en-US" dirty="0"/>
              <a:t> Masalah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518E9-847B-3EDE-1C15-D4CCCB075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0" i="0" dirty="0">
                <a:effectLst/>
                <a:latin typeface="+mj-lt"/>
              </a:rPr>
              <a:t>Bagaimana sentimen masyarakat di media sosial </a:t>
            </a:r>
            <a:r>
              <a:rPr lang="en-US" b="0" i="0" dirty="0">
                <a:effectLst/>
                <a:latin typeface="+mj-lt"/>
              </a:rPr>
              <a:t>twitter</a:t>
            </a:r>
            <a:r>
              <a:rPr lang="id-ID" b="0" i="0" dirty="0">
                <a:effectLst/>
                <a:latin typeface="+mj-lt"/>
              </a:rPr>
              <a:t>?</a:t>
            </a:r>
            <a:endParaRPr lang="en-US" b="0" i="0" dirty="0">
              <a:effectLst/>
              <a:latin typeface="+mj-lt"/>
            </a:endParaRPr>
          </a:p>
          <a:p>
            <a:r>
              <a:rPr lang="id-ID" b="0" i="0" dirty="0">
                <a:effectLst/>
                <a:latin typeface="+mj-lt"/>
              </a:rPr>
              <a:t>Apa dampak kata kasar terhadap keakuratan hasil analisis sentimen?</a:t>
            </a:r>
            <a:endParaRPr lang="en-US" b="0" i="0" dirty="0">
              <a:effectLst/>
              <a:latin typeface="+mj-lt"/>
            </a:endParaRPr>
          </a:p>
          <a:p>
            <a:r>
              <a:rPr lang="sv-SE" dirty="0">
                <a:latin typeface="+mj-lt"/>
              </a:rPr>
              <a:t>Bagaimana cara mengganti kata alay menjadi kata yang benar dalam data yang telah diambil dari Twitter?</a:t>
            </a:r>
          </a:p>
          <a:p>
            <a:endParaRPr lang="id-ID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47549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781C3-CA49-AD7D-47F2-B28F0DA34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A8F6E-0F1C-3540-C363-35C732204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b="0" i="0" dirty="0">
                <a:effectLst/>
                <a:latin typeface="+mj-lt"/>
              </a:rPr>
              <a:t>Menganalisis sentimen masyarakat di twitter.</a:t>
            </a:r>
          </a:p>
          <a:p>
            <a:r>
              <a:rPr lang="id-ID" b="0" i="0" dirty="0">
                <a:effectLst/>
                <a:latin typeface="+mj-lt"/>
              </a:rPr>
              <a:t>Mengidentifikasi dan menghilangkan kata kasar secara otomatis untuk meningkatkan keakuratan hasil analisis sentimen</a:t>
            </a:r>
            <a:r>
              <a:rPr lang="id-ID" b="0" i="0" dirty="0">
                <a:solidFill>
                  <a:srgbClr val="ECECEC"/>
                </a:solidFill>
                <a:effectLst/>
                <a:latin typeface="+mj-lt"/>
              </a:rPr>
              <a:t>.</a:t>
            </a:r>
            <a:endParaRPr lang="en-US" b="0" i="0" dirty="0">
              <a:solidFill>
                <a:srgbClr val="ECECEC"/>
              </a:solidFill>
              <a:effectLst/>
              <a:latin typeface="+mj-lt"/>
            </a:endParaRPr>
          </a:p>
          <a:p>
            <a:r>
              <a:rPr lang="id-ID" b="0" i="0" dirty="0">
                <a:effectLst/>
                <a:latin typeface="+mj-lt"/>
              </a:rPr>
              <a:t>Mengembangkan metode untuk mengganti kata-kata </a:t>
            </a:r>
            <a:r>
              <a:rPr lang="id-ID" b="0" i="0" dirty="0" err="1">
                <a:effectLst/>
                <a:latin typeface="+mj-lt"/>
              </a:rPr>
              <a:t>alay</a:t>
            </a:r>
            <a:r>
              <a:rPr lang="id-ID" b="0" i="0" dirty="0">
                <a:effectLst/>
                <a:latin typeface="+mj-lt"/>
              </a:rPr>
              <a:t> dengan kata yang lebih standar.</a:t>
            </a:r>
            <a:endParaRPr lang="id-ID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8578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C3312-0758-FDC6-8B7B-9BB0AF5AE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Proses Code Function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1E383-0F27-8ADF-188C-581970562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>
                <a:latin typeface="+mj-lt"/>
              </a:rPr>
              <a:t>Fungsi </a:t>
            </a:r>
            <a:r>
              <a:rPr lang="id-ID" dirty="0" err="1">
                <a:latin typeface="+mj-lt"/>
              </a:rPr>
              <a:t>clean_data</a:t>
            </a:r>
            <a:endParaRPr lang="en-US" dirty="0">
              <a:latin typeface="+mj-lt"/>
            </a:endParaRPr>
          </a:p>
          <a:p>
            <a:r>
              <a:rPr lang="id-ID" dirty="0">
                <a:latin typeface="+mj-lt"/>
              </a:rPr>
              <a:t>Tahap Pertama - Pembacaan Data</a:t>
            </a:r>
          </a:p>
          <a:p>
            <a:pPr marL="0" indent="0">
              <a:buNone/>
            </a:pPr>
            <a:r>
              <a:rPr lang="id-ID" dirty="0">
                <a:latin typeface="+mj-lt"/>
              </a:rPr>
              <a:t>Penjelasan: Pembacaan data awal dari CSV dengan menghapus beberapa kolom dan mendeteksi duplikat.</a:t>
            </a:r>
          </a:p>
          <a:p>
            <a:r>
              <a:rPr lang="id-ID" dirty="0">
                <a:latin typeface="+mj-lt"/>
              </a:rPr>
              <a:t>Tahap Kedua - Data </a:t>
            </a:r>
            <a:r>
              <a:rPr lang="id-ID" dirty="0" err="1">
                <a:latin typeface="+mj-lt"/>
              </a:rPr>
              <a:t>Cleaning</a:t>
            </a:r>
            <a:endParaRPr lang="id-ID" dirty="0">
              <a:latin typeface="+mj-lt"/>
            </a:endParaRPr>
          </a:p>
          <a:p>
            <a:pPr marL="0" indent="0">
              <a:buNone/>
            </a:pPr>
            <a:r>
              <a:rPr lang="id-ID" dirty="0">
                <a:latin typeface="+mj-lt"/>
              </a:rPr>
              <a:t>Penjelasan: Pembersihan teks dengan menghapus URL, </a:t>
            </a:r>
            <a:r>
              <a:rPr lang="id-ID" dirty="0" err="1">
                <a:latin typeface="+mj-lt"/>
              </a:rPr>
              <a:t>emoji</a:t>
            </a:r>
            <a:r>
              <a:rPr lang="id-ID" dirty="0">
                <a:latin typeface="+mj-lt"/>
              </a:rPr>
              <a:t>, tanda baca, dan elemen lainnya.</a:t>
            </a:r>
          </a:p>
          <a:p>
            <a:r>
              <a:rPr lang="en-US" dirty="0" err="1">
                <a:latin typeface="+mj-lt"/>
              </a:rPr>
              <a:t>Tahap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Kedia</a:t>
            </a:r>
            <a:r>
              <a:rPr lang="id-ID" dirty="0">
                <a:latin typeface="+mj-lt"/>
              </a:rPr>
              <a:t>Penghapusan Kata Kasar</a:t>
            </a:r>
          </a:p>
          <a:p>
            <a:pPr marL="0" indent="0">
              <a:buNone/>
            </a:pPr>
            <a:r>
              <a:rPr lang="id-ID" dirty="0">
                <a:latin typeface="+mj-lt"/>
              </a:rPr>
              <a:t>Penjelasan: Penghapusan kata-kata kasar berdasarkan daftar kata dari </a:t>
            </a:r>
            <a:r>
              <a:rPr lang="id-ID" dirty="0" err="1">
                <a:latin typeface="+mj-lt"/>
              </a:rPr>
              <a:t>file</a:t>
            </a:r>
            <a:r>
              <a:rPr lang="id-ID" dirty="0">
                <a:latin typeface="+mj-lt"/>
              </a:rPr>
              <a:t> CSV.</a:t>
            </a:r>
          </a:p>
          <a:p>
            <a:r>
              <a:rPr lang="id-ID" dirty="0">
                <a:latin typeface="+mj-lt"/>
              </a:rPr>
              <a:t>Tahap Keempat - Mengganti Kata </a:t>
            </a:r>
            <a:r>
              <a:rPr lang="id-ID" dirty="0" err="1">
                <a:latin typeface="+mj-lt"/>
              </a:rPr>
              <a:t>Alay</a:t>
            </a:r>
            <a:endParaRPr lang="id-ID" dirty="0">
              <a:latin typeface="+mj-lt"/>
            </a:endParaRPr>
          </a:p>
          <a:p>
            <a:pPr marL="0" indent="0">
              <a:buNone/>
            </a:pPr>
            <a:r>
              <a:rPr lang="id-ID" dirty="0">
                <a:latin typeface="+mj-lt"/>
              </a:rPr>
              <a:t>Penjelasan: Mengganti kata-kata </a:t>
            </a:r>
            <a:r>
              <a:rPr lang="id-ID" dirty="0" err="1">
                <a:latin typeface="+mj-lt"/>
              </a:rPr>
              <a:t>alay</a:t>
            </a:r>
            <a:r>
              <a:rPr lang="id-ID" dirty="0">
                <a:latin typeface="+mj-lt"/>
              </a:rPr>
              <a:t> dengan kata yang lebih standar menggunakan kamus kata </a:t>
            </a:r>
            <a:r>
              <a:rPr lang="id-ID" dirty="0" err="1">
                <a:latin typeface="+mj-lt"/>
              </a:rPr>
              <a:t>alay</a:t>
            </a:r>
            <a:r>
              <a:rPr lang="id-ID" dirty="0">
                <a:latin typeface="+mj-lt"/>
              </a:rPr>
              <a:t>.</a:t>
            </a:r>
          </a:p>
          <a:p>
            <a:r>
              <a:rPr lang="id-ID" dirty="0">
                <a:latin typeface="+mj-lt"/>
              </a:rPr>
              <a:t>Tahap Terakhir - Pembersihan Lanjutan dan Penyimpanan</a:t>
            </a:r>
          </a:p>
          <a:p>
            <a:pPr marL="0" indent="0">
              <a:buNone/>
            </a:pPr>
            <a:r>
              <a:rPr lang="id-ID" dirty="0">
                <a:latin typeface="+mj-lt"/>
              </a:rPr>
              <a:t>Penjelasan: Tahapan terakhir pembersihan, seperti menghilangkan data yang hilang dan menyimpan data bersih.</a:t>
            </a:r>
          </a:p>
        </p:txBody>
      </p:sp>
    </p:spTree>
    <p:extLst>
      <p:ext uri="{BB962C8B-B14F-4D97-AF65-F5344CB8AC3E}">
        <p14:creationId xmlns:p14="http://schemas.microsoft.com/office/powerpoint/2010/main" val="1693136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BD1FA-49D9-C6A3-EDEC-30CB584EE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AFF43-393F-9725-217B-21447CDD8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scrapping </a:t>
            </a:r>
            <a:r>
              <a:rPr lang="en-US" dirty="0" err="1"/>
              <a:t>dari</a:t>
            </a:r>
            <a:r>
              <a:rPr lang="en-US" dirty="0"/>
              <a:t> media social twitter </a:t>
            </a:r>
            <a:r>
              <a:rPr lang="en-US" dirty="0" err="1"/>
              <a:t>sehinngga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dataset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opini</a:t>
            </a:r>
            <a:r>
              <a:rPr lang="en-US" dirty="0"/>
              <a:t> di twitter, dan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diberi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data.csv</a:t>
            </a:r>
          </a:p>
          <a:p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pembersihan</a:t>
            </a:r>
            <a:r>
              <a:rPr lang="en-US" dirty="0"/>
              <a:t> kata </a:t>
            </a:r>
            <a:r>
              <a:rPr lang="en-US" dirty="0" err="1"/>
              <a:t>RT,symbol,link</a:t>
            </a:r>
            <a:r>
              <a:rPr lang="en-US" dirty="0"/>
              <a:t> </a:t>
            </a:r>
            <a:r>
              <a:rPr lang="en-US" dirty="0" err="1"/>
              <a:t>dll</a:t>
            </a:r>
            <a:r>
              <a:rPr lang="en-US" dirty="0"/>
              <a:t> pada dataset  </a:t>
            </a:r>
          </a:p>
          <a:p>
            <a:r>
              <a:rPr lang="en-US" dirty="0" err="1"/>
              <a:t>Pembersihan</a:t>
            </a:r>
            <a:r>
              <a:rPr lang="en-US" dirty="0"/>
              <a:t> kata </a:t>
            </a:r>
            <a:r>
              <a:rPr lang="en-US" dirty="0" err="1"/>
              <a:t>kasar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mengindentifikasi</a:t>
            </a:r>
            <a:r>
              <a:rPr lang="en-US" dirty="0"/>
              <a:t> dataset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menghilangkan</a:t>
            </a:r>
            <a:r>
              <a:rPr lang="en-US" dirty="0"/>
              <a:t> kata </a:t>
            </a:r>
            <a:r>
              <a:rPr lang="en-US" dirty="0" err="1"/>
              <a:t>kasar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 twitter </a:t>
            </a:r>
            <a:r>
              <a:rPr lang="en-US" dirty="0" err="1"/>
              <a:t>menggunakan</a:t>
            </a:r>
            <a:r>
              <a:rPr lang="en-US" dirty="0"/>
              <a:t> dataset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abusive.csv</a:t>
            </a:r>
          </a:p>
          <a:p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kata </a:t>
            </a:r>
            <a:r>
              <a:rPr lang="en-US" dirty="0" err="1"/>
              <a:t>alay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kata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Bahasa  </a:t>
            </a:r>
            <a:r>
              <a:rPr lang="en-US" dirty="0" err="1"/>
              <a:t>menggunakan</a:t>
            </a:r>
            <a:r>
              <a:rPr lang="en-US" dirty="0"/>
              <a:t> kamusalay.csv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52569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89C320-47E0-BEA0-41DD-E5DD08F6A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832" y="1482693"/>
            <a:ext cx="4860740" cy="23138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895C3D-A69B-A7A6-74ED-6B0A30386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832" y="4048493"/>
            <a:ext cx="5140584" cy="24443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126B8D-3336-E6EB-DD31-3E586575D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5645" y="1115141"/>
            <a:ext cx="4192229" cy="19895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BAD021-969D-520B-DBB5-20F1D4DC07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1640" y="4985160"/>
            <a:ext cx="3187433" cy="15077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DA274C-7848-1064-FD0F-AE0825459D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1640" y="2972559"/>
            <a:ext cx="3680238" cy="189826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DA71F50-B6A1-68D5-FDE8-9526C1348FE2}"/>
              </a:ext>
            </a:extLst>
          </p:cNvPr>
          <p:cNvSpPr txBox="1">
            <a:spLocks/>
          </p:cNvSpPr>
          <p:nvPr/>
        </p:nvSpPr>
        <p:spPr>
          <a:xfrm>
            <a:off x="842832" y="613724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Visualisasi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data </a:t>
            </a:r>
            <a:endParaRPr lang="id-ID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735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2FC5-CBEA-9177-3FA6-28F0DE2E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9AA9B-6B3F-4E63-4109-7FD4FBC24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sentimen Twitter membutuhkan pendekatan sistematis dalam pembersihan data untuk memastikan hasil yang akurat. Dengan menangani kata kasar dan kata </a:t>
            </a:r>
            <a:r>
              <a:rPr lang="id-ID" dirty="0" err="1"/>
              <a:t>alay</a:t>
            </a:r>
            <a:r>
              <a:rPr lang="id-ID" dirty="0"/>
              <a:t> menggunakan fungsi </a:t>
            </a:r>
            <a:r>
              <a:rPr lang="id-ID" dirty="0" err="1"/>
              <a:t>clean_data</a:t>
            </a:r>
            <a:r>
              <a:rPr lang="id-ID" dirty="0"/>
              <a:t>, kita dapat meningkatkan keakuratan dan keberlanjutan analisis sentimen di platform ini.</a:t>
            </a:r>
          </a:p>
        </p:txBody>
      </p:sp>
    </p:spTree>
    <p:extLst>
      <p:ext uri="{BB962C8B-B14F-4D97-AF65-F5344CB8AC3E}">
        <p14:creationId xmlns:p14="http://schemas.microsoft.com/office/powerpoint/2010/main" val="35093856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52</TotalTime>
  <Words>365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Wingdings 2</vt:lpstr>
      <vt:lpstr>Dividend</vt:lpstr>
      <vt:lpstr>Analisis Sentimen Twitter</vt:lpstr>
      <vt:lpstr>Latar Belakang</vt:lpstr>
      <vt:lpstr>Rumusan Masalah</vt:lpstr>
      <vt:lpstr>Tujuan</vt:lpstr>
      <vt:lpstr>Proses Code Function</vt:lpstr>
      <vt:lpstr>Data Preparation</vt:lpstr>
      <vt:lpstr>PowerPoint Presentation</vt:lpstr>
      <vt:lpstr>KESIMPULAN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Sentimen Twitter Sebelum dan Saat Pemilu</dc:title>
  <dc:creator>R Fachry Azwar</dc:creator>
  <cp:lastModifiedBy>R Fachry Azwar</cp:lastModifiedBy>
  <cp:revision>2</cp:revision>
  <dcterms:created xsi:type="dcterms:W3CDTF">2024-02-27T15:02:28Z</dcterms:created>
  <dcterms:modified xsi:type="dcterms:W3CDTF">2024-03-10T13:07:05Z</dcterms:modified>
</cp:coreProperties>
</file>