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7" r:id="rId5"/>
    <p:sldId id="268" r:id="rId6"/>
    <p:sldId id="270" r:id="rId7"/>
    <p:sldId id="271" r:id="rId8"/>
    <p:sldId id="273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CB98"/>
    <a:srgbClr val="D8E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5ACE9A96-3554-4611-B077-2C4E7A20811F}"/>
    <pc:docChg chg="custSel delSld modSld">
      <pc:chgData name="Ary Farah" userId="b4a11b600c829974" providerId="LiveId" clId="{5ACE9A96-3554-4611-B077-2C4E7A20811F}" dt="2023-10-09T12:52:16.022" v="196" actId="20577"/>
      <pc:docMkLst>
        <pc:docMk/>
      </pc:docMkLst>
      <pc:sldChg chg="modSp mod">
        <pc:chgData name="Ary Farah" userId="b4a11b600c829974" providerId="LiveId" clId="{5ACE9A96-3554-4611-B077-2C4E7A20811F}" dt="2023-10-09T12:50:29.484" v="33" actId="403"/>
        <pc:sldMkLst>
          <pc:docMk/>
          <pc:sldMk cId="1051878143" sldId="267"/>
        </pc:sldMkLst>
        <pc:spChg chg="mod">
          <ac:chgData name="Ary Farah" userId="b4a11b600c829974" providerId="LiveId" clId="{5ACE9A96-3554-4611-B077-2C4E7A20811F}" dt="2023-10-09T12:50:29.484" v="33" actId="403"/>
          <ac:spMkLst>
            <pc:docMk/>
            <pc:sldMk cId="1051878143" sldId="267"/>
            <ac:spMk id="3" creationId="{00000000-0000-0000-0000-000000000000}"/>
          </ac:spMkLst>
        </pc:spChg>
      </pc:sldChg>
      <pc:sldChg chg="del">
        <pc:chgData name="Ary Farah" userId="b4a11b600c829974" providerId="LiveId" clId="{5ACE9A96-3554-4611-B077-2C4E7A20811F}" dt="2023-10-09T12:49:12.202" v="0" actId="47"/>
        <pc:sldMkLst>
          <pc:docMk/>
          <pc:sldMk cId="4186538503" sldId="269"/>
        </pc:sldMkLst>
      </pc:sldChg>
      <pc:sldChg chg="modSp mod">
        <pc:chgData name="Ary Farah" userId="b4a11b600c829974" providerId="LiveId" clId="{5ACE9A96-3554-4611-B077-2C4E7A20811F}" dt="2023-10-09T12:52:16.022" v="196" actId="20577"/>
        <pc:sldMkLst>
          <pc:docMk/>
          <pc:sldMk cId="4047188004" sldId="270"/>
        </pc:sldMkLst>
        <pc:spChg chg="mod">
          <ac:chgData name="Ary Farah" userId="b4a11b600c829974" providerId="LiveId" clId="{5ACE9A96-3554-4611-B077-2C4E7A20811F}" dt="2023-10-09T12:52:16.022" v="196" actId="20577"/>
          <ac:spMkLst>
            <pc:docMk/>
            <pc:sldMk cId="4047188004" sldId="270"/>
            <ac:spMk id="3" creationId="{10484CF1-5C82-433D-9A89-44484EA79812}"/>
          </ac:spMkLst>
        </pc:spChg>
      </pc:sldChg>
      <pc:sldChg chg="modSp mod">
        <pc:chgData name="Ary Farah" userId="b4a11b600c829974" providerId="LiveId" clId="{5ACE9A96-3554-4611-B077-2C4E7A20811F}" dt="2023-10-09T12:49:33.078" v="1" actId="115"/>
        <pc:sldMkLst>
          <pc:docMk/>
          <pc:sldMk cId="2442103988" sldId="271"/>
        </pc:sldMkLst>
        <pc:spChg chg="mod">
          <ac:chgData name="Ary Farah" userId="b4a11b600c829974" providerId="LiveId" clId="{5ACE9A96-3554-4611-B077-2C4E7A20811F}" dt="2023-10-09T12:49:33.078" v="1" actId="115"/>
          <ac:spMkLst>
            <pc:docMk/>
            <pc:sldMk cId="2442103988" sldId="271"/>
            <ac:spMk id="2" creationId="{4E92BC41-0380-77FD-FD42-CFA0FA498C1F}"/>
          </ac:spMkLst>
        </pc:spChg>
      </pc:sldChg>
      <pc:sldChg chg="modSp mod">
        <pc:chgData name="Ary Farah" userId="b4a11b600c829974" providerId="LiveId" clId="{5ACE9A96-3554-4611-B077-2C4E7A20811F}" dt="2023-10-09T12:50:07.951" v="2" actId="115"/>
        <pc:sldMkLst>
          <pc:docMk/>
          <pc:sldMk cId="1799221880" sldId="273"/>
        </pc:sldMkLst>
        <pc:spChg chg="mod">
          <ac:chgData name="Ary Farah" userId="b4a11b600c829974" providerId="LiveId" clId="{5ACE9A96-3554-4611-B077-2C4E7A20811F}" dt="2023-10-09T12:50:07.951" v="2" actId="115"/>
          <ac:spMkLst>
            <pc:docMk/>
            <pc:sldMk cId="1799221880" sldId="273"/>
            <ac:spMk id="2" creationId="{15B1635E-59D2-A934-51A4-51BC3FB91E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0794E-98C9-452E-8BBD-12C042F97D55}" type="datetime1">
              <a:rPr lang="pt-BR" smtClean="0"/>
              <a:t>09/10/2023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732C-95DA-46CB-8C22-70CE79C9B065}" type="datetime1">
              <a:rPr lang="pt-BR" smtClean="0"/>
              <a:pPr/>
              <a:t>09/10/2023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7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11FB5-9FF1-4510-A21E-18B64AB4CC12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40C59-D4C3-44AA-ACFC-2938F64697B2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79ECF-44AE-4C0B-9C70-83201A4FFEB0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EB807-2901-476A-9BE0-EE2EF73C5D38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2F4AE-D9BA-4060-84F3-64B53E6D3808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14D18-EBFE-4776-A284-1B2E6FC3D6B7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424B76-E0FA-43C5-ACE0-A4B88BFF31FF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33178-D134-4ECA-A6FA-35E28A62B485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109964A-26E6-4DA2-B491-E442F44791A1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resolutions.com/pt/blog/non-functional-requirements/" TargetMode="External"/><Relationship Id="rId2" Type="http://schemas.openxmlformats.org/officeDocument/2006/relationships/hyperlink" Target="https://www.devmedia.com.br/artigo-engenharia-de-software-3-requisitos-nao-funcionais/9525#:~:text=Em%20engenharia%20de%20sistemas%20de,projeto%20e%20atributos%20da%20qualid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Requisitos </a:t>
            </a:r>
            <a:br>
              <a:rPr lang="pt-BR" dirty="0"/>
            </a:br>
            <a:r>
              <a:rPr lang="pt-BR" dirty="0"/>
              <a:t>Não Funcionais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133184" cy="2417056"/>
          </a:xfrm>
        </p:spPr>
        <p:txBody>
          <a:bodyPr rtlCol="0">
            <a:normAutofit/>
          </a:bodyPr>
          <a:lstStyle/>
          <a:p>
            <a:pPr rtl="0"/>
            <a:r>
              <a:rPr lang="pt-BR" sz="1400" dirty="0"/>
              <a:t>Adriano Vale</a:t>
            </a:r>
          </a:p>
          <a:p>
            <a:pPr rtl="0"/>
            <a:r>
              <a:rPr lang="pt-BR" sz="1400" dirty="0"/>
              <a:t>Ary Farah</a:t>
            </a:r>
          </a:p>
          <a:p>
            <a:pPr rtl="0"/>
            <a:r>
              <a:rPr lang="pt-BR" sz="1400" dirty="0"/>
              <a:t>Caroline Assis</a:t>
            </a:r>
          </a:p>
          <a:p>
            <a:pPr rtl="0"/>
            <a:r>
              <a:rPr lang="pt-BR" sz="1400" dirty="0"/>
              <a:t>Ícaro </a:t>
            </a:r>
            <a:r>
              <a:rPr lang="pt-BR" sz="1400" dirty="0" err="1"/>
              <a:t>Kuchanovicz</a:t>
            </a:r>
            <a:endParaRPr lang="pt-BR" sz="1400" dirty="0"/>
          </a:p>
          <a:p>
            <a:pPr rtl="0"/>
            <a:r>
              <a:rPr lang="pt-BR" sz="1400" dirty="0" err="1"/>
              <a:t>Kael</a:t>
            </a:r>
            <a:r>
              <a:rPr lang="pt-BR" sz="1400" dirty="0"/>
              <a:t> Scott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F8F3E-86D4-3ECF-3C3B-2B1BAA66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u="sng" dirty="0"/>
              <a:t>O que é um requisito não funcional?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CB0CB-C7D6-E33C-AA76-2B64C044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E2EEFF"/>
                </a:solidFill>
                <a:latin typeface="Google Sans"/>
              </a:rPr>
              <a:t>É</a:t>
            </a:r>
            <a:r>
              <a:rPr lang="pt-BR" sz="2400" b="0" i="0" dirty="0">
                <a:solidFill>
                  <a:srgbClr val="E2EEFF"/>
                </a:solidFill>
                <a:effectLst/>
                <a:latin typeface="Google Sans"/>
              </a:rPr>
              <a:t> aquele requisito que descreve </a:t>
            </a:r>
            <a:r>
              <a:rPr lang="pt-BR" sz="2400" b="0" i="0" dirty="0">
                <a:solidFill>
                  <a:srgbClr val="07CB98"/>
                </a:solidFill>
                <a:effectLst/>
                <a:latin typeface="Google Sans"/>
              </a:rPr>
              <a:t>não </a:t>
            </a:r>
            <a:r>
              <a:rPr lang="pt-BR" sz="2400" b="0" i="0" dirty="0">
                <a:solidFill>
                  <a:srgbClr val="E2EEFF"/>
                </a:solidFill>
                <a:effectLst/>
                <a:latin typeface="Google Sans"/>
              </a:rPr>
              <a:t>o que o sistema fará, mas como ele fará.</a:t>
            </a:r>
          </a:p>
          <a:p>
            <a:r>
              <a:rPr lang="pt-BR" sz="2400" dirty="0">
                <a:solidFill>
                  <a:srgbClr val="E2EEFF"/>
                </a:solidFill>
                <a:latin typeface="Google Sans"/>
              </a:rPr>
              <a:t>Podem ser divididos em 2 - Restrições e Atributos de Qualidade</a:t>
            </a:r>
          </a:p>
          <a:p>
            <a:pPr lvl="1"/>
            <a:r>
              <a:rPr lang="pt-BR" sz="2400" dirty="0">
                <a:solidFill>
                  <a:srgbClr val="07CB98"/>
                </a:solidFill>
                <a:latin typeface="Google Sans"/>
              </a:rPr>
              <a:t>Restrições: </a:t>
            </a:r>
            <a:r>
              <a:rPr lang="pt-BR" sz="2400" dirty="0">
                <a:solidFill>
                  <a:srgbClr val="D8E4F4"/>
                </a:solidFill>
                <a:latin typeface="Google Sans"/>
              </a:rPr>
              <a:t>limitações impostas no sistema</a:t>
            </a:r>
          </a:p>
          <a:p>
            <a:pPr lvl="1"/>
            <a:r>
              <a:rPr lang="pt-BR" sz="2400" dirty="0">
                <a:solidFill>
                  <a:srgbClr val="07CB98"/>
                </a:solidFill>
                <a:latin typeface="Google Sans"/>
              </a:rPr>
              <a:t>Atributos de Qualidade: </a:t>
            </a:r>
            <a:r>
              <a:rPr lang="pt-BR" sz="2400" dirty="0">
                <a:solidFill>
                  <a:srgbClr val="D8E4F4"/>
                </a:solidFill>
                <a:latin typeface="Google Sans"/>
              </a:rPr>
              <a:t>determinam a qualidade geral do sistema, como 	segurança, desempenho e usabilidade.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85976-7EBB-DC73-9463-7EED4BE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6644" y="6354249"/>
            <a:ext cx="982047" cy="228600"/>
          </a:xfrm>
        </p:spPr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79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ACD6-E17D-BFAF-A96D-93B5EE78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0294"/>
            <a:ext cx="9601200" cy="1069940"/>
          </a:xfrm>
        </p:spPr>
        <p:txBody>
          <a:bodyPr>
            <a:normAutofit/>
          </a:bodyPr>
          <a:lstStyle/>
          <a:p>
            <a:r>
              <a:rPr lang="pt-BR" sz="3600" u="sng" dirty="0"/>
              <a:t>Tipos e Exemplos de RNF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84CF1-5C82-433D-9A89-44484EA7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7CB98"/>
                </a:solidFill>
              </a:rPr>
              <a:t>Desempenho: </a:t>
            </a:r>
            <a:r>
              <a:rPr lang="pt-BR" dirty="0"/>
              <a:t>O sistema deve ser capaz de processar pedidos e responder ao cliente em 2 segundos.</a:t>
            </a:r>
          </a:p>
          <a:p>
            <a:r>
              <a:rPr lang="pt-BR" dirty="0">
                <a:solidFill>
                  <a:srgbClr val="07CB98"/>
                </a:solidFill>
              </a:rPr>
              <a:t>Usabilidade: </a:t>
            </a:r>
            <a:r>
              <a:rPr lang="pt-BR" dirty="0"/>
              <a:t>Todos as funcionalidades devem ser acessadas tem até 5 cliques por usuários sem nenhum </a:t>
            </a:r>
            <a:r>
              <a:rPr lang="pt-BR"/>
              <a:t>conhecimento técnico prévio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07CB98"/>
                </a:solidFill>
              </a:rPr>
              <a:t>Confiabilidade: </a:t>
            </a:r>
            <a:r>
              <a:rPr lang="pt-BR" dirty="0"/>
              <a:t>O sistema deve estar disponível 24 horas por dia, 7 dias por semana. </a:t>
            </a:r>
          </a:p>
          <a:p>
            <a:r>
              <a:rPr lang="pt-BR" dirty="0">
                <a:solidFill>
                  <a:srgbClr val="07CB98"/>
                </a:solidFill>
              </a:rPr>
              <a:t>Segurança: </a:t>
            </a:r>
            <a:r>
              <a:rPr lang="pt-BR" dirty="0"/>
              <a:t>Todas as transações financeiras devem ser criptografadas usando SSL/TLS.</a:t>
            </a:r>
          </a:p>
          <a:p>
            <a:r>
              <a:rPr lang="pt-BR" dirty="0">
                <a:solidFill>
                  <a:srgbClr val="07CB98"/>
                </a:solidFill>
              </a:rPr>
              <a:t>Compatibilidade: </a:t>
            </a:r>
            <a:r>
              <a:rPr lang="pt-BR" dirty="0"/>
              <a:t>O sistema deve ser compatível com os sistemas operacionais Windows e Linux.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9A5E4-6EBC-B11B-DA81-FB9E4142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71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BC41-0380-77FD-FD42-CFA0FA49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Como montar Requisitos Não Funcionais?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47009-1A33-A5C1-1AEB-B8D9C63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Seja específico e mensurável.</a:t>
            </a:r>
          </a:p>
          <a:p>
            <a:r>
              <a:rPr lang="pt-BR" dirty="0"/>
              <a:t>Utilize métricas e padrões reconhecidos.</a:t>
            </a:r>
          </a:p>
          <a:p>
            <a:r>
              <a:rPr lang="pt-BR" dirty="0"/>
              <a:t>Defina cenários e condições.</a:t>
            </a:r>
          </a:p>
          <a:p>
            <a:r>
              <a:rPr lang="pt-BR" dirty="0"/>
              <a:t>Especifique limites claros.</a:t>
            </a:r>
          </a:p>
          <a:p>
            <a:r>
              <a:rPr lang="pt-BR" dirty="0"/>
              <a:t>Use palavras-chave como "deve" e "deverá".</a:t>
            </a:r>
          </a:p>
          <a:p>
            <a:r>
              <a:rPr lang="pt-BR" dirty="0"/>
              <a:t>Forneça critérios de aceitação.</a:t>
            </a:r>
          </a:p>
          <a:p>
            <a:r>
              <a:rPr lang="pt-BR" dirty="0"/>
              <a:t>Mantenha a documentação atualizada.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43C1E1-120E-D9ED-466D-23019D7D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21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1635E-59D2-A934-51A4-51BC3FB9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49CFB-7E23-A5FC-8FF5-D91D9E19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DevMedia</a:t>
            </a:r>
            <a:endParaRPr lang="pt-BR" dirty="0"/>
          </a:p>
          <a:p>
            <a:pPr lvl="1"/>
            <a:r>
              <a:rPr lang="pt-BR" dirty="0">
                <a:solidFill>
                  <a:srgbClr val="5A90D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https://www.devmedia.com.br/artigo-engenharia-de-software-3-requisitos-nao-funcionais/9525#:~:text=Em%20engenharia%20de%20sistemas%20de,projeto%20e%20atributos%20da%20qualidade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Visure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https://visuresolutions.com/pt/blog/non-functional-requirements/</a:t>
            </a:r>
            <a:endParaRPr lang="pt-BR" dirty="0"/>
          </a:p>
          <a:p>
            <a:pPr marL="274320" lvl="1" indent="0">
              <a:buNone/>
            </a:pP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F6D69-7BBF-B62B-9EB5-0F7242A0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92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al escovado 16: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755_TF03030981" id="{37E2A61A-F048-4B00-AA69-6B9616EE6007}" vid="{ED01D6C1-E563-4CB4-9435-9532C53DE0ED}"/>
    </a:ext>
  </a:extLst>
</a:theme>
</file>

<file path=ppt/theme/theme2.xml><?xml version="1.0" encoding="utf-8"?>
<a:theme xmlns:a="http://schemas.openxmlformats.org/drawingml/2006/main" name="Tema do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metal polido verde (widescreen)</Template>
  <TotalTime>55</TotalTime>
  <Words>267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Georgia</vt:lpstr>
      <vt:lpstr>Google Sans</vt:lpstr>
      <vt:lpstr>Metal escovado 16:9</vt:lpstr>
      <vt:lpstr>Requisitos  Não Funcionais</vt:lpstr>
      <vt:lpstr>O que é um requisito não funcional?</vt:lpstr>
      <vt:lpstr>Tipos e Exemplos de RNF</vt:lpstr>
      <vt:lpstr>Como montar Requisitos Não Funcionais?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 Não Funcionais</dc:title>
  <dc:creator>Ary Farah</dc:creator>
  <cp:lastModifiedBy>Ary Farah</cp:lastModifiedBy>
  <cp:revision>1</cp:revision>
  <dcterms:created xsi:type="dcterms:W3CDTF">2023-10-09T11:16:02Z</dcterms:created>
  <dcterms:modified xsi:type="dcterms:W3CDTF">2023-10-09T12:52:21Z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