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FDFEB-7FBC-5E4A-8B80-D5182F04E597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B073D-F5E4-7840-A2A4-AFB23E293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78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D337E-9341-CAB4-E1A1-EAE7A6E37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CEEEF-D579-9328-DD9A-9DAE70C1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75E13-8399-D2D4-D074-86AFB4CC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D452C-EB3E-0C8F-D411-DC3C0FB5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FA2A8-8CE4-7138-5805-139C42E4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7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A0BD4-B1A5-EB9C-596C-60FE6FF8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0B1D24-BB11-82D0-F9A0-1AC329DB1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0FC0A-118D-80C8-55CB-E51B8C92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7CB82-10EA-6849-818E-BDE2ADDE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94CF2-F44A-9611-4E0E-086EE174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90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218F04-A3DB-E98F-3FD3-6BABD4C3C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2487B5-7A23-F8CA-33FD-677891E1E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270FA1-F09C-5147-7A35-1FC13C00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96A6C-9FE1-14B2-CF05-1B8CA913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777599-00B4-3E92-F45B-6CB5F40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2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EF0ED-755D-3F7A-F7B4-B40D06C8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EC56C-18ED-42F5-715C-5C7E7318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FA5CCE-308A-2742-D9A5-55BFE744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56D042-5EEE-AF37-AC85-F37D5CE0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8A578D-F8CC-26B5-5780-02207E1A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7FB19-A598-1E52-5194-ABAAE59C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BC77D8-AEBA-1915-0F10-ED66888E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2E21D-C50E-9A5B-8888-7787680D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6B6072-13FA-9C78-9D77-CA04901E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960F4-6DE2-B2B5-72DA-309772F9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6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EF62-A498-4A3F-E5E1-3160D026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DA936-0BDA-00D5-4A53-8A3AEA53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6B563A-2246-1AE6-0ECB-42BEBC8F5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00F3B-CB5E-57A5-F13C-67BB14F1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992215-BA45-4B03-B66D-ADB69252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4AD73-3033-3171-D071-C8C0DCB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9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8344E-6EEC-E87B-7931-4F07474B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44DD0-D65A-D43D-A135-4AAFBDFF8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F77095-E47D-1315-572C-5D7078804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5E92DC-DA77-4F48-6495-BFD8F1EEE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CD2334-87EC-682B-6D1B-15252ADE7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DDFA9D-6A43-97FC-2DCC-C90B869E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3B9D9C-319C-A9DA-7D06-AFBA2E6C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B83B38-E679-33E1-1F05-A498C376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90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8CEB-C994-ED3D-5053-EA095BEF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64373A-EB73-DBB7-26B6-2229E549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83501A-5999-8AC3-FE6D-769B043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F5F4FC-DE01-2D29-F314-BEC20211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77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70FF1C-47B1-ABE0-41EE-5B8975BF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2C1CB4-7CEE-3378-3D95-9961C111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986DD1-EF8E-9209-F04A-8ECCBEB1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FB40A-25E5-AA96-9F9C-B5EDF72D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B2B8C-EC96-F926-9990-F91DA198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95300E-5495-AE50-8A1B-36BF171F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61B269-8830-C063-0E79-C1542563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7A1B6C-4A27-EA7B-7314-2F3DE7A3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BAE371-1DBD-DC79-184A-6A5E734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4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B4C33-3CE1-7D4A-3EEB-59DFAD63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EFD258-524E-4097-E33C-3C248C2CA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C2AEAC-220D-6096-B60D-70045326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554C2B-C9D8-A73A-2AD8-1F8D0084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06CD40-C71F-FF80-39D1-E3149F0B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97A74F-8D62-24AC-F8DB-1650F07D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2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B63C57-EAEE-DBF3-7F76-B0DD2514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CBC37C-8101-D14A-674A-182ACAB5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6F8F8-6336-1237-49D6-0491453C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8B6B6-91EE-E845-9D80-7D577B7BA510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70C9C-B150-7D0F-4FEE-A5E47CE0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328F5-A452-B927-CA44-BDCC50E4C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51F64-AE9F-6946-8FD3-57BEC7E53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1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9BD8FD1-44B9-169E-BE7A-4399F8B67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9458"/>
              </p:ext>
            </p:extLst>
          </p:nvPr>
        </p:nvGraphicFramePr>
        <p:xfrm>
          <a:off x="0" y="1469003"/>
          <a:ext cx="12185374" cy="538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483">
                  <a:extLst>
                    <a:ext uri="{9D8B030D-6E8A-4147-A177-3AD203B41FA5}">
                      <a16:colId xmlns:a16="http://schemas.microsoft.com/office/drawing/2014/main" val="2283371215"/>
                    </a:ext>
                  </a:extLst>
                </a:gridCol>
                <a:gridCol w="6084891">
                  <a:extLst>
                    <a:ext uri="{9D8B030D-6E8A-4147-A177-3AD203B41FA5}">
                      <a16:colId xmlns:a16="http://schemas.microsoft.com/office/drawing/2014/main" val="152708458"/>
                    </a:ext>
                  </a:extLst>
                </a:gridCol>
              </a:tblGrid>
              <a:tr h="2554357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Qualidade no geral:</a:t>
                      </a:r>
                    </a:p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•⁠  ⁠Atualização da ISO 9000 - gestão de projetos ao invés de qualidade reativa e controle de qualidade - ISO 9001:2000</a:t>
                      </a:r>
                    </a:p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     - Atender às necessidades das partes interessadas</a:t>
                      </a:r>
                    </a:p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     - Ser utilizável por organizações de todos os tamanhos e setores</a:t>
                      </a:r>
                    </a:p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     - Ser simples e claramente compreensível</a:t>
                      </a:r>
                    </a:p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     - conectar o sistema de gestão  da qualidade aos processos de negócios </a:t>
                      </a:r>
                    </a:p>
                    <a:p>
                      <a:endParaRPr lang="pt-BR" b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+mn-lt"/>
                        </a:rPr>
                        <a:t>Qualidade no geral:</a:t>
                      </a:r>
                    </a:p>
                    <a:p>
                      <a:r>
                        <a:rPr lang="pt-BR" b="0" dirty="0">
                          <a:latin typeface="+mn-lt"/>
                        </a:rPr>
                        <a:t>•⁠  ⁠Adoção dos padrões ISO 9001:2000 por empresas brasileiras, demonstrando compromisso com a satisfação do cliente</a:t>
                      </a:r>
                    </a:p>
                    <a:p>
                      <a:endParaRPr lang="pt-BR" b="0" dirty="0">
                        <a:latin typeface="+mn-lt"/>
                      </a:endParaRPr>
                    </a:p>
                  </a:txBody>
                  <a:tcPr>
                    <a:solidFill>
                      <a:srgbClr val="C10100">
                        <a:tint val="66000"/>
                        <a:satMod val="1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48862"/>
                  </a:ext>
                </a:extLst>
              </a:tr>
              <a:tr h="2554357">
                <a:tc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Qualidade de Software:</a:t>
                      </a:r>
                    </a:p>
                    <a:p>
                      <a:pPr algn="l"/>
                      <a:r>
                        <a:rPr lang="pt-BR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•⁠  ⁠Consolidação de várias práticas de garantia de qualidade e testes de software. </a:t>
                      </a:r>
                    </a:p>
                    <a:p>
                      <a:pPr algn="l"/>
                      <a:r>
                        <a:rPr lang="pt-BR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•⁠  ⁠Adoção de modelos como CMMI (Capability Maturity Model </a:t>
                      </a:r>
                      <a:r>
                        <a:rPr lang="pt-BR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Integration</a:t>
                      </a:r>
                      <a:r>
                        <a:rPr lang="pt-BR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algn="l"/>
                      <a:r>
                        <a:rPr lang="pt-BR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•⁠  ⁠Aumento no uso de ferramentas automatizadas de testes de software -&gt; maior eficiência</a:t>
                      </a:r>
                    </a:p>
                    <a:p>
                      <a:endParaRPr lang="pt-BR" b="0" dirty="0">
                        <a:latin typeface="+mn-lt"/>
                      </a:endParaRPr>
                    </a:p>
                  </a:txBody>
                  <a:tcPr>
                    <a:solidFill>
                      <a:srgbClr val="C101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Qualidade de Software:</a:t>
                      </a:r>
                    </a:p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•⁠  ⁠Implementação de modelos maduros e estruturados como o CMMI</a:t>
                      </a:r>
                    </a:p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•⁠  ⁠Ferramentas de testes de alta qualidade para garantir </a:t>
                      </a:r>
                    </a:p>
                    <a:p>
                      <a:r>
                        <a:rPr lang="pt-BR" b="0" dirty="0">
                          <a:solidFill>
                            <a:srgbClr val="C10100"/>
                          </a:solidFill>
                          <a:latin typeface="+mn-lt"/>
                        </a:rPr>
                        <a:t>•⁠  ⁠Objetivo: entrar para a competição mundial e cumprir os requisitos de qualidade exigidos no mercado global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9678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B8F7BC1-843A-0EE9-19EE-F5951388F07E}"/>
              </a:ext>
            </a:extLst>
          </p:cNvPr>
          <p:cNvSpPr txBox="1"/>
          <p:nvPr/>
        </p:nvSpPr>
        <p:spPr>
          <a:xfrm>
            <a:off x="0" y="41744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C10100"/>
                </a:solidFill>
              </a:rPr>
              <a:t>Qualidade nos anos 2000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62CEC9-C1EB-2413-27CE-7ADB24E6015E}"/>
              </a:ext>
            </a:extLst>
          </p:cNvPr>
          <p:cNvSpPr txBox="1"/>
          <p:nvPr/>
        </p:nvSpPr>
        <p:spPr>
          <a:xfrm>
            <a:off x="2111478" y="118275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10100"/>
                </a:solidFill>
              </a:rPr>
              <a:t>MUNDO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FB6F57-539C-BA0F-4735-9C0CAEE1A1E6}"/>
              </a:ext>
            </a:extLst>
          </p:cNvPr>
          <p:cNvSpPr txBox="1"/>
          <p:nvPr/>
        </p:nvSpPr>
        <p:spPr>
          <a:xfrm>
            <a:off x="8576972" y="1099671"/>
            <a:ext cx="9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10100"/>
                </a:solidFill>
              </a:rPr>
              <a:t>BRASIL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8D4C2E-4C43-6B36-C646-C3CBAAB9C96B}"/>
              </a:ext>
            </a:extLst>
          </p:cNvPr>
          <p:cNvSpPr txBox="1"/>
          <p:nvPr/>
        </p:nvSpPr>
        <p:spPr>
          <a:xfrm>
            <a:off x="0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C10100"/>
                </a:solidFill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1957574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Caroline Carneiro de Assis</dc:creator>
  <cp:lastModifiedBy>Caroline Carneiro de Assis</cp:lastModifiedBy>
  <cp:revision>3</cp:revision>
  <dcterms:created xsi:type="dcterms:W3CDTF">2024-07-29T23:52:06Z</dcterms:created>
  <dcterms:modified xsi:type="dcterms:W3CDTF">2024-07-30T00:24:23Z</dcterms:modified>
</cp:coreProperties>
</file>