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100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394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629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115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963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110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417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594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859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146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785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40FD7-A18D-4BE2-A83E-A57FF66F1A38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538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Arterial Roads give early warning of Expressway congestions</a:t>
            </a:r>
            <a:endParaRPr lang="en-SG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Trigger on changes between speed bands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Anticipate congestion based upon forecasts of inclement weather</a:t>
            </a:r>
          </a:p>
        </p:txBody>
      </p:sp>
    </p:spTree>
    <p:extLst>
      <p:ext uri="{BB962C8B-B14F-4D97-AF65-F5344CB8AC3E}">
        <p14:creationId xmlns:p14="http://schemas.microsoft.com/office/powerpoint/2010/main" val="203062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582" y="963153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Producer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0352165" y="84480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Consumer</a:t>
            </a:r>
            <a:endParaRPr lang="en-SG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508582" y="2055102"/>
            <a:ext cx="1068920" cy="566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Isosceles Triangle 7"/>
          <p:cNvSpPr/>
          <p:nvPr/>
        </p:nvSpPr>
        <p:spPr>
          <a:xfrm rot="5400000">
            <a:off x="1464290" y="224568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08582" y="205510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EP1</a:t>
            </a:r>
            <a:endParaRPr lang="en-SG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534729" y="2224918"/>
            <a:ext cx="95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Traffic Speed Bands</a:t>
            </a:r>
            <a:endParaRPr lang="en-SG" sz="1000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10430507" y="2345498"/>
            <a:ext cx="1068920" cy="566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10317294" y="260223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10430507" y="2345498"/>
            <a:ext cx="3401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EC1</a:t>
            </a:r>
            <a:endParaRPr lang="en-SG" sz="800" dirty="0"/>
          </a:p>
        </p:txBody>
      </p:sp>
      <p:sp>
        <p:nvSpPr>
          <p:cNvPr id="14" name="Rectangle 13"/>
          <p:cNvSpPr/>
          <p:nvPr/>
        </p:nvSpPr>
        <p:spPr>
          <a:xfrm>
            <a:off x="10462360" y="2930605"/>
            <a:ext cx="12871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800" dirty="0"/>
              <a:t>Expressway Monitoring and Advisory System (EMAS)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3779769" y="1097048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3779770" y="1097048"/>
            <a:ext cx="1236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EPA1: Pattern - Temporal</a:t>
            </a:r>
            <a:endParaRPr lang="en-SG" sz="800" dirty="0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3692705" y="1182041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Straight Connector 25"/>
          <p:cNvCxnSpPr>
            <a:endCxn id="32" idx="3"/>
          </p:cNvCxnSpPr>
          <p:nvPr/>
        </p:nvCxnSpPr>
        <p:spPr>
          <a:xfrm>
            <a:off x="5552224" y="1266865"/>
            <a:ext cx="1609040" cy="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/>
          <p:cNvSpPr/>
          <p:nvPr/>
        </p:nvSpPr>
        <p:spPr>
          <a:xfrm>
            <a:off x="7218567" y="1106418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8785366" y="1183790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/>
          <p:cNvSpPr txBox="1"/>
          <p:nvPr/>
        </p:nvSpPr>
        <p:spPr>
          <a:xfrm>
            <a:off x="7218568" y="1106418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EPA5: Translate</a:t>
            </a:r>
            <a:endParaRPr lang="en-SG" sz="800" dirty="0"/>
          </a:p>
        </p:txBody>
      </p:sp>
      <p:sp>
        <p:nvSpPr>
          <p:cNvPr id="31" name="Isosceles Triangle 30"/>
          <p:cNvSpPr/>
          <p:nvPr/>
        </p:nvSpPr>
        <p:spPr>
          <a:xfrm rot="5400000">
            <a:off x="8772615" y="1690371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7140496" y="1183790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TextBox 36"/>
          <p:cNvSpPr txBox="1"/>
          <p:nvPr/>
        </p:nvSpPr>
        <p:spPr>
          <a:xfrm>
            <a:off x="8859966" y="1053284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7292010" y="1390098"/>
            <a:ext cx="138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message =“Major Jam at  </a:t>
            </a:r>
            <a:r>
              <a:rPr lang="en-US" sz="900" dirty="0" err="1"/>
              <a:t>RoadName</a:t>
            </a:r>
            <a:endParaRPr lang="en-SG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8872790" y="1776868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Failure</a:t>
            </a:r>
            <a:endParaRPr lang="en-SG" sz="800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562179" y="3825778"/>
            <a:ext cx="1068920" cy="566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1517887" y="4016362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/>
          <p:cNvSpPr txBox="1"/>
          <p:nvPr/>
        </p:nvSpPr>
        <p:spPr>
          <a:xfrm>
            <a:off x="562179" y="382577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EP2</a:t>
            </a:r>
            <a:endParaRPr lang="en-SG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588326" y="3995594"/>
            <a:ext cx="95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NEA 2-hr </a:t>
            </a:r>
            <a:r>
              <a:rPr lang="en-US" sz="1000" dirty="0" err="1"/>
              <a:t>NowCast</a:t>
            </a:r>
            <a:endParaRPr lang="en-SG" sz="1000" dirty="0"/>
          </a:p>
        </p:txBody>
      </p:sp>
      <p:sp>
        <p:nvSpPr>
          <p:cNvPr id="53" name="Rectangle 52"/>
          <p:cNvSpPr/>
          <p:nvPr/>
        </p:nvSpPr>
        <p:spPr>
          <a:xfrm>
            <a:off x="7350368" y="2485574"/>
            <a:ext cx="132651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message  =  “Traffic building at” </a:t>
            </a:r>
            <a:r>
              <a:rPr lang="en-SG" sz="900" dirty="0" err="1"/>
              <a:t>Roadname</a:t>
            </a:r>
            <a:r>
              <a:rPr lang="en-SG" sz="900" dirty="0"/>
              <a:t>. “Consider alternatives”</a:t>
            </a:r>
          </a:p>
        </p:txBody>
      </p:sp>
      <p:sp>
        <p:nvSpPr>
          <p:cNvPr id="55" name="Hexagon 54"/>
          <p:cNvSpPr/>
          <p:nvPr/>
        </p:nvSpPr>
        <p:spPr>
          <a:xfrm>
            <a:off x="1960560" y="2106500"/>
            <a:ext cx="774943" cy="46705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Connector 56"/>
          <p:cNvCxnSpPr>
            <a:stCxn id="8" idx="0"/>
            <a:endCxn id="55" idx="3"/>
          </p:cNvCxnSpPr>
          <p:nvPr/>
        </p:nvCxnSpPr>
        <p:spPr>
          <a:xfrm>
            <a:off x="1669946" y="2338131"/>
            <a:ext cx="290614" cy="1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/>
          <p:cNvCxnSpPr>
            <a:stCxn id="55" idx="0"/>
            <a:endCxn id="21" idx="3"/>
          </p:cNvCxnSpPr>
          <p:nvPr/>
        </p:nvCxnSpPr>
        <p:spPr>
          <a:xfrm flipV="1">
            <a:off x="2735503" y="1274486"/>
            <a:ext cx="977970" cy="10655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064052" y="2229692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Channel1</a:t>
            </a:r>
            <a:endParaRPr lang="en-SG" sz="800" dirty="0"/>
          </a:p>
        </p:txBody>
      </p:sp>
      <p:cxnSp>
        <p:nvCxnSpPr>
          <p:cNvPr id="72" name="Connector: Elbow 71"/>
          <p:cNvCxnSpPr>
            <a:stCxn id="28" idx="0"/>
            <a:endCxn id="12" idx="3"/>
          </p:cNvCxnSpPr>
          <p:nvPr/>
        </p:nvCxnSpPr>
        <p:spPr>
          <a:xfrm>
            <a:off x="8991022" y="1276235"/>
            <a:ext cx="1347040" cy="14184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/>
          <p:cNvSpPr/>
          <p:nvPr/>
        </p:nvSpPr>
        <p:spPr>
          <a:xfrm>
            <a:off x="7239933" y="2261041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Isosceles Triangle 73"/>
          <p:cNvSpPr/>
          <p:nvPr/>
        </p:nvSpPr>
        <p:spPr>
          <a:xfrm rot="5400000">
            <a:off x="8806732" y="2338413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TextBox 74"/>
          <p:cNvSpPr txBox="1"/>
          <p:nvPr/>
        </p:nvSpPr>
        <p:spPr>
          <a:xfrm>
            <a:off x="7239934" y="2261041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EPA6: Translate</a:t>
            </a:r>
            <a:endParaRPr lang="en-SG" sz="800" dirty="0"/>
          </a:p>
        </p:txBody>
      </p:sp>
      <p:sp>
        <p:nvSpPr>
          <p:cNvPr id="76" name="Isosceles Triangle 75"/>
          <p:cNvSpPr/>
          <p:nvPr/>
        </p:nvSpPr>
        <p:spPr>
          <a:xfrm rot="5400000">
            <a:off x="8806731" y="283391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Isosceles Triangle 76"/>
          <p:cNvSpPr/>
          <p:nvPr/>
        </p:nvSpPr>
        <p:spPr>
          <a:xfrm rot="5400000">
            <a:off x="7161862" y="2364540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TextBox 79"/>
          <p:cNvSpPr txBox="1"/>
          <p:nvPr/>
        </p:nvSpPr>
        <p:spPr>
          <a:xfrm>
            <a:off x="8883608" y="2948251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Failure</a:t>
            </a:r>
            <a:endParaRPr lang="en-SG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8888090" y="2224210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cxnSp>
        <p:nvCxnSpPr>
          <p:cNvPr id="87" name="Connector: Elbow 86"/>
          <p:cNvCxnSpPr>
            <a:stCxn id="74" idx="0"/>
            <a:endCxn id="12" idx="3"/>
          </p:cNvCxnSpPr>
          <p:nvPr/>
        </p:nvCxnSpPr>
        <p:spPr>
          <a:xfrm>
            <a:off x="9012388" y="2430858"/>
            <a:ext cx="1325674" cy="2638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/>
          <p:cNvSpPr/>
          <p:nvPr/>
        </p:nvSpPr>
        <p:spPr>
          <a:xfrm>
            <a:off x="3783980" y="2212086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3" name="TextBox 92"/>
          <p:cNvSpPr txBox="1"/>
          <p:nvPr/>
        </p:nvSpPr>
        <p:spPr>
          <a:xfrm>
            <a:off x="3832143" y="2258365"/>
            <a:ext cx="1236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EPA3: Pattern - Temporal</a:t>
            </a:r>
            <a:endParaRPr lang="en-SG" sz="800" dirty="0"/>
          </a:p>
        </p:txBody>
      </p:sp>
      <p:sp>
        <p:nvSpPr>
          <p:cNvPr id="94" name="Isosceles Triangle 93"/>
          <p:cNvSpPr/>
          <p:nvPr/>
        </p:nvSpPr>
        <p:spPr>
          <a:xfrm rot="5400000">
            <a:off x="3702547" y="2371653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Isosceles Triangle 94"/>
          <p:cNvSpPr/>
          <p:nvPr/>
        </p:nvSpPr>
        <p:spPr>
          <a:xfrm rot="5400000">
            <a:off x="5348241" y="2365571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Isosceles Triangle 95"/>
          <p:cNvSpPr/>
          <p:nvPr/>
        </p:nvSpPr>
        <p:spPr>
          <a:xfrm rot="5400000">
            <a:off x="5354821" y="2779547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TextBox 96"/>
          <p:cNvSpPr txBox="1"/>
          <p:nvPr/>
        </p:nvSpPr>
        <p:spPr>
          <a:xfrm>
            <a:off x="5452083" y="2242188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5446780" y="2902861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Not Selected</a:t>
            </a:r>
            <a:endParaRPr lang="en-SG" sz="800" dirty="0"/>
          </a:p>
        </p:txBody>
      </p:sp>
      <p:cxnSp>
        <p:nvCxnSpPr>
          <p:cNvPr id="105" name="Connector: Elbow 104"/>
          <p:cNvCxnSpPr>
            <a:stCxn id="55" idx="0"/>
            <a:endCxn id="94" idx="3"/>
          </p:cNvCxnSpPr>
          <p:nvPr/>
        </p:nvCxnSpPr>
        <p:spPr>
          <a:xfrm>
            <a:off x="2735503" y="2340026"/>
            <a:ext cx="987812" cy="124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3902423" y="2442245"/>
            <a:ext cx="172240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road category =  C/B &amp;</a:t>
            </a:r>
          </a:p>
          <a:p>
            <a:r>
              <a:rPr lang="en-SG" sz="900" dirty="0"/>
              <a:t>previous speed band = 3 &amp;</a:t>
            </a:r>
          </a:p>
          <a:p>
            <a:r>
              <a:rPr lang="en-SG" sz="900" dirty="0"/>
              <a:t>current speed band = 2</a:t>
            </a:r>
          </a:p>
        </p:txBody>
      </p:sp>
      <p:cxnSp>
        <p:nvCxnSpPr>
          <p:cNvPr id="118" name="Straight Connector 117"/>
          <p:cNvCxnSpPr>
            <a:stCxn id="95" idx="0"/>
            <a:endCxn id="77" idx="3"/>
          </p:cNvCxnSpPr>
          <p:nvPr/>
        </p:nvCxnSpPr>
        <p:spPr>
          <a:xfrm flipV="1">
            <a:off x="5553897" y="2456985"/>
            <a:ext cx="1628733" cy="1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/>
          <p:cNvCxnSpPr>
            <a:endCxn id="12" idx="3"/>
          </p:cNvCxnSpPr>
          <p:nvPr/>
        </p:nvCxnSpPr>
        <p:spPr>
          <a:xfrm flipV="1">
            <a:off x="8991826" y="2694681"/>
            <a:ext cx="1346236" cy="9997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/>
          <p:cNvCxnSpPr>
            <a:stCxn id="189" idx="0"/>
            <a:endCxn id="12" idx="3"/>
          </p:cNvCxnSpPr>
          <p:nvPr/>
        </p:nvCxnSpPr>
        <p:spPr>
          <a:xfrm flipV="1">
            <a:off x="9012388" y="2694681"/>
            <a:ext cx="1325674" cy="30710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3911112" y="1319134"/>
            <a:ext cx="172240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road category =  C/B &amp;</a:t>
            </a:r>
          </a:p>
          <a:p>
            <a:r>
              <a:rPr lang="en-SG" sz="900" dirty="0"/>
              <a:t>previous speed band = 2 &amp;</a:t>
            </a:r>
          </a:p>
          <a:p>
            <a:r>
              <a:rPr lang="en-SG" sz="900" dirty="0"/>
              <a:t>current speed band = 1</a:t>
            </a:r>
          </a:p>
        </p:txBody>
      </p:sp>
      <p:sp>
        <p:nvSpPr>
          <p:cNvPr id="106" name="Isosceles Triangle 105"/>
          <p:cNvSpPr/>
          <p:nvPr/>
        </p:nvSpPr>
        <p:spPr>
          <a:xfrm rot="5400000">
            <a:off x="5348512" y="1181584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7" name="Isosceles Triangle 106"/>
          <p:cNvSpPr/>
          <p:nvPr/>
        </p:nvSpPr>
        <p:spPr>
          <a:xfrm rot="5400000">
            <a:off x="5355092" y="1595560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" name="TextBox 107"/>
          <p:cNvSpPr txBox="1"/>
          <p:nvPr/>
        </p:nvSpPr>
        <p:spPr>
          <a:xfrm>
            <a:off x="5452354" y="1058201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447051" y="1718874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Not Selected</a:t>
            </a:r>
            <a:endParaRPr lang="en-SG" sz="800" dirty="0"/>
          </a:p>
        </p:txBody>
      </p:sp>
      <p:cxnSp>
        <p:nvCxnSpPr>
          <p:cNvPr id="130" name="Straight Connector 129"/>
          <p:cNvCxnSpPr>
            <a:stCxn id="40" idx="0"/>
            <a:endCxn id="133" idx="3"/>
          </p:cNvCxnSpPr>
          <p:nvPr/>
        </p:nvCxnSpPr>
        <p:spPr>
          <a:xfrm>
            <a:off x="1723543" y="4108807"/>
            <a:ext cx="1986507" cy="6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: Rounded Corners 130"/>
          <p:cNvSpPr/>
          <p:nvPr/>
        </p:nvSpPr>
        <p:spPr>
          <a:xfrm>
            <a:off x="3768589" y="3488003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2" name="TextBox 131"/>
          <p:cNvSpPr txBox="1"/>
          <p:nvPr/>
        </p:nvSpPr>
        <p:spPr>
          <a:xfrm>
            <a:off x="3816752" y="3534282"/>
            <a:ext cx="1117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EPA3: Pattern - Spatial</a:t>
            </a:r>
            <a:endParaRPr lang="en-SG" sz="800" dirty="0"/>
          </a:p>
        </p:txBody>
      </p:sp>
      <p:sp>
        <p:nvSpPr>
          <p:cNvPr id="133" name="Isosceles Triangle 132"/>
          <p:cNvSpPr/>
          <p:nvPr/>
        </p:nvSpPr>
        <p:spPr>
          <a:xfrm rot="5400000">
            <a:off x="3689282" y="4022655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4" name="Isosceles Triangle 133"/>
          <p:cNvSpPr/>
          <p:nvPr/>
        </p:nvSpPr>
        <p:spPr>
          <a:xfrm rot="5400000">
            <a:off x="5332850" y="3641488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5" name="Isosceles Triangle 134"/>
          <p:cNvSpPr/>
          <p:nvPr/>
        </p:nvSpPr>
        <p:spPr>
          <a:xfrm rot="5400000">
            <a:off x="5339430" y="4055464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6" name="TextBox 135"/>
          <p:cNvSpPr txBox="1"/>
          <p:nvPr/>
        </p:nvSpPr>
        <p:spPr>
          <a:xfrm>
            <a:off x="5436692" y="3518105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138" name="TextBox 137"/>
          <p:cNvSpPr txBox="1"/>
          <p:nvPr/>
        </p:nvSpPr>
        <p:spPr>
          <a:xfrm>
            <a:off x="5431389" y="4178778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Not Selected</a:t>
            </a:r>
            <a:endParaRPr lang="en-SG" sz="800" dirty="0"/>
          </a:p>
        </p:txBody>
      </p:sp>
      <p:sp>
        <p:nvSpPr>
          <p:cNvPr id="139" name="Rectangle 138"/>
          <p:cNvSpPr/>
          <p:nvPr/>
        </p:nvSpPr>
        <p:spPr>
          <a:xfrm>
            <a:off x="3887032" y="3718162"/>
            <a:ext cx="172240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road category =  C/B &amp;</a:t>
            </a:r>
          </a:p>
          <a:p>
            <a:r>
              <a:rPr lang="en-SG" sz="900" dirty="0"/>
              <a:t>current speed band = 2/3 &amp;</a:t>
            </a:r>
          </a:p>
          <a:p>
            <a:r>
              <a:rPr lang="en-SG" sz="900" dirty="0"/>
              <a:t>Forecast in area =HG/HR/HS/HT </a:t>
            </a:r>
          </a:p>
        </p:txBody>
      </p:sp>
      <p:sp>
        <p:nvSpPr>
          <p:cNvPr id="140" name="Isosceles Triangle 139"/>
          <p:cNvSpPr/>
          <p:nvPr/>
        </p:nvSpPr>
        <p:spPr>
          <a:xfrm rot="5400000">
            <a:off x="3671979" y="3621224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9" name="Connector: Elbow 68"/>
          <p:cNvCxnSpPr>
            <a:stCxn id="55" idx="0"/>
            <a:endCxn id="140" idx="3"/>
          </p:cNvCxnSpPr>
          <p:nvPr/>
        </p:nvCxnSpPr>
        <p:spPr>
          <a:xfrm>
            <a:off x="2735503" y="2340026"/>
            <a:ext cx="957244" cy="1373643"/>
          </a:xfrm>
          <a:prstGeom prst="bentConnector3">
            <a:avLst>
              <a:gd name="adj1" fmla="val 518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7364142" y="3769275"/>
            <a:ext cx="132651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message  =  “Heavy Rain expect in” Area.  Drive with caution”</a:t>
            </a:r>
          </a:p>
        </p:txBody>
      </p:sp>
      <p:sp>
        <p:nvSpPr>
          <p:cNvPr id="143" name="Rectangle: Rounded Corners 142"/>
          <p:cNvSpPr/>
          <p:nvPr/>
        </p:nvSpPr>
        <p:spPr>
          <a:xfrm>
            <a:off x="7253707" y="3544742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Isosceles Triangle 143"/>
          <p:cNvSpPr/>
          <p:nvPr/>
        </p:nvSpPr>
        <p:spPr>
          <a:xfrm rot="5400000">
            <a:off x="8820506" y="3622114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TextBox 145"/>
          <p:cNvSpPr txBox="1"/>
          <p:nvPr/>
        </p:nvSpPr>
        <p:spPr>
          <a:xfrm>
            <a:off x="7253708" y="3544742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EPA6: Translate</a:t>
            </a:r>
            <a:endParaRPr lang="en-SG" sz="800" dirty="0"/>
          </a:p>
        </p:txBody>
      </p:sp>
      <p:sp>
        <p:nvSpPr>
          <p:cNvPr id="147" name="Isosceles Triangle 146"/>
          <p:cNvSpPr/>
          <p:nvPr/>
        </p:nvSpPr>
        <p:spPr>
          <a:xfrm rot="5400000">
            <a:off x="8820505" y="4117617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8" name="Isosceles Triangle 147"/>
          <p:cNvSpPr/>
          <p:nvPr/>
        </p:nvSpPr>
        <p:spPr>
          <a:xfrm rot="5400000">
            <a:off x="7175636" y="3648241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9" name="TextBox 148"/>
          <p:cNvSpPr txBox="1"/>
          <p:nvPr/>
        </p:nvSpPr>
        <p:spPr>
          <a:xfrm>
            <a:off x="8897382" y="4231952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Failure</a:t>
            </a:r>
            <a:endParaRPr lang="en-SG" sz="800" dirty="0"/>
          </a:p>
        </p:txBody>
      </p:sp>
      <p:sp>
        <p:nvSpPr>
          <p:cNvPr id="150" name="TextBox 149"/>
          <p:cNvSpPr txBox="1"/>
          <p:nvPr/>
        </p:nvSpPr>
        <p:spPr>
          <a:xfrm>
            <a:off x="8901864" y="3507911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cxnSp>
        <p:nvCxnSpPr>
          <p:cNvPr id="78" name="Straight Connector 77"/>
          <p:cNvCxnSpPr>
            <a:stCxn id="134" idx="0"/>
            <a:endCxn id="148" idx="3"/>
          </p:cNvCxnSpPr>
          <p:nvPr/>
        </p:nvCxnSpPr>
        <p:spPr>
          <a:xfrm>
            <a:off x="5538506" y="3733933"/>
            <a:ext cx="1657898" cy="6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: Rounded Corners 157"/>
          <p:cNvSpPr/>
          <p:nvPr/>
        </p:nvSpPr>
        <p:spPr>
          <a:xfrm>
            <a:off x="601026" y="5548940"/>
            <a:ext cx="1068920" cy="566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0" name="Isosceles Triangle 159"/>
          <p:cNvSpPr/>
          <p:nvPr/>
        </p:nvSpPr>
        <p:spPr>
          <a:xfrm rot="5400000">
            <a:off x="1556734" y="5739524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1" name="TextBox 160"/>
          <p:cNvSpPr txBox="1"/>
          <p:nvPr/>
        </p:nvSpPr>
        <p:spPr>
          <a:xfrm>
            <a:off x="601026" y="5548940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EP3</a:t>
            </a:r>
            <a:endParaRPr lang="en-SG" sz="800" dirty="0"/>
          </a:p>
        </p:txBody>
      </p:sp>
      <p:sp>
        <p:nvSpPr>
          <p:cNvPr id="162" name="TextBox 161"/>
          <p:cNvSpPr txBox="1"/>
          <p:nvPr/>
        </p:nvSpPr>
        <p:spPr>
          <a:xfrm>
            <a:off x="627173" y="5718756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Traffic Incidents</a:t>
            </a:r>
            <a:endParaRPr lang="en-SG" sz="1000" dirty="0"/>
          </a:p>
        </p:txBody>
      </p:sp>
      <p:cxnSp>
        <p:nvCxnSpPr>
          <p:cNvPr id="168" name="Straight Connector 167"/>
          <p:cNvCxnSpPr>
            <a:stCxn id="160" idx="0"/>
            <a:endCxn id="180" idx="3"/>
          </p:cNvCxnSpPr>
          <p:nvPr/>
        </p:nvCxnSpPr>
        <p:spPr>
          <a:xfrm>
            <a:off x="1762390" y="5831969"/>
            <a:ext cx="1930357" cy="17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: Rounded Corners 168"/>
          <p:cNvSpPr/>
          <p:nvPr/>
        </p:nvSpPr>
        <p:spPr>
          <a:xfrm>
            <a:off x="3768589" y="5624046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3" name="TextBox 172"/>
          <p:cNvSpPr txBox="1"/>
          <p:nvPr/>
        </p:nvSpPr>
        <p:spPr>
          <a:xfrm>
            <a:off x="3816752" y="5670325"/>
            <a:ext cx="6623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EPA3: Filter</a:t>
            </a:r>
            <a:endParaRPr lang="en-SG" sz="800" dirty="0"/>
          </a:p>
        </p:txBody>
      </p:sp>
      <p:sp>
        <p:nvSpPr>
          <p:cNvPr id="174" name="Isosceles Triangle 173"/>
          <p:cNvSpPr/>
          <p:nvPr/>
        </p:nvSpPr>
        <p:spPr>
          <a:xfrm rot="5400000">
            <a:off x="3689282" y="6158698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0" name="Isosceles Triangle 179"/>
          <p:cNvSpPr/>
          <p:nvPr/>
        </p:nvSpPr>
        <p:spPr>
          <a:xfrm rot="5400000">
            <a:off x="3671979" y="5757267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1" name="Isosceles Triangle 180"/>
          <p:cNvSpPr/>
          <p:nvPr/>
        </p:nvSpPr>
        <p:spPr>
          <a:xfrm rot="5400000">
            <a:off x="5318177" y="5680114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2" name="Isosceles Triangle 181"/>
          <p:cNvSpPr/>
          <p:nvPr/>
        </p:nvSpPr>
        <p:spPr>
          <a:xfrm rot="5400000">
            <a:off x="5329534" y="6016905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3" name="Isosceles Triangle 182"/>
          <p:cNvSpPr/>
          <p:nvPr/>
        </p:nvSpPr>
        <p:spPr>
          <a:xfrm rot="5400000">
            <a:off x="5318177" y="6336139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4" name="TextBox 183"/>
          <p:cNvSpPr txBox="1"/>
          <p:nvPr/>
        </p:nvSpPr>
        <p:spPr>
          <a:xfrm>
            <a:off x="5427073" y="5520866"/>
            <a:ext cx="502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Filter In</a:t>
            </a:r>
            <a:endParaRPr lang="en-SG" sz="800" dirty="0"/>
          </a:p>
        </p:txBody>
      </p:sp>
      <p:sp>
        <p:nvSpPr>
          <p:cNvPr id="185" name="TextBox 184"/>
          <p:cNvSpPr txBox="1"/>
          <p:nvPr/>
        </p:nvSpPr>
        <p:spPr>
          <a:xfrm>
            <a:off x="5432810" y="5903327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Filter Out</a:t>
            </a:r>
            <a:endParaRPr lang="en-SG" sz="800" dirty="0"/>
          </a:p>
        </p:txBody>
      </p:sp>
      <p:sp>
        <p:nvSpPr>
          <p:cNvPr id="186" name="TextBox 185"/>
          <p:cNvSpPr txBox="1"/>
          <p:nvPr/>
        </p:nvSpPr>
        <p:spPr>
          <a:xfrm>
            <a:off x="5386692" y="6461513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Non-filterable</a:t>
            </a:r>
            <a:endParaRPr lang="en-SG" sz="800" dirty="0"/>
          </a:p>
        </p:txBody>
      </p:sp>
      <p:sp>
        <p:nvSpPr>
          <p:cNvPr id="187" name="Rectangle 186"/>
          <p:cNvSpPr/>
          <p:nvPr/>
        </p:nvSpPr>
        <p:spPr>
          <a:xfrm>
            <a:off x="7350368" y="5820469"/>
            <a:ext cx="132651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message  =  “Heavy Rain expect in” Area.  Drive with caution”</a:t>
            </a:r>
          </a:p>
        </p:txBody>
      </p:sp>
      <p:sp>
        <p:nvSpPr>
          <p:cNvPr id="188" name="Rectangle: Rounded Corners 187"/>
          <p:cNvSpPr/>
          <p:nvPr/>
        </p:nvSpPr>
        <p:spPr>
          <a:xfrm>
            <a:off x="7239933" y="5595936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9" name="Isosceles Triangle 188"/>
          <p:cNvSpPr/>
          <p:nvPr/>
        </p:nvSpPr>
        <p:spPr>
          <a:xfrm rot="5400000">
            <a:off x="8806732" y="5673308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0" name="TextBox 189"/>
          <p:cNvSpPr txBox="1"/>
          <p:nvPr/>
        </p:nvSpPr>
        <p:spPr>
          <a:xfrm>
            <a:off x="7239934" y="5595936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EPA6: Translate</a:t>
            </a:r>
            <a:endParaRPr lang="en-SG" sz="800" dirty="0"/>
          </a:p>
        </p:txBody>
      </p:sp>
      <p:sp>
        <p:nvSpPr>
          <p:cNvPr id="191" name="Isosceles Triangle 190"/>
          <p:cNvSpPr/>
          <p:nvPr/>
        </p:nvSpPr>
        <p:spPr>
          <a:xfrm rot="5400000">
            <a:off x="8806731" y="6168811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2" name="Isosceles Triangle 191"/>
          <p:cNvSpPr/>
          <p:nvPr/>
        </p:nvSpPr>
        <p:spPr>
          <a:xfrm rot="5400000">
            <a:off x="7161862" y="5699435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3" name="TextBox 192"/>
          <p:cNvSpPr txBox="1"/>
          <p:nvPr/>
        </p:nvSpPr>
        <p:spPr>
          <a:xfrm>
            <a:off x="8883608" y="6283146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Failure</a:t>
            </a:r>
            <a:endParaRPr lang="en-SG" sz="800" dirty="0"/>
          </a:p>
        </p:txBody>
      </p:sp>
      <p:sp>
        <p:nvSpPr>
          <p:cNvPr id="194" name="TextBox 193"/>
          <p:cNvSpPr txBox="1"/>
          <p:nvPr/>
        </p:nvSpPr>
        <p:spPr>
          <a:xfrm>
            <a:off x="8888090" y="5559105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195" name="Rectangle 194"/>
          <p:cNvSpPr/>
          <p:nvPr/>
        </p:nvSpPr>
        <p:spPr>
          <a:xfrm>
            <a:off x="3863706" y="5915418"/>
            <a:ext cx="1722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Type = accident/vehicle breakdown/unattended vehicle</a:t>
            </a:r>
          </a:p>
        </p:txBody>
      </p:sp>
      <p:cxnSp>
        <p:nvCxnSpPr>
          <p:cNvPr id="88" name="Straight Connector 87"/>
          <p:cNvCxnSpPr>
            <a:stCxn id="181" idx="0"/>
            <a:endCxn id="192" idx="3"/>
          </p:cNvCxnSpPr>
          <p:nvPr/>
        </p:nvCxnSpPr>
        <p:spPr>
          <a:xfrm>
            <a:off x="5523833" y="5772559"/>
            <a:ext cx="1658797" cy="19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246811" y="4787056"/>
            <a:ext cx="6959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Event Processing Network triggers the necessary assistance needed if there is an accident on the road.</a:t>
            </a:r>
            <a:endParaRPr lang="en-SG" dirty="0"/>
          </a:p>
        </p:txBody>
      </p:sp>
      <p:sp>
        <p:nvSpPr>
          <p:cNvPr id="99" name="Rectangle 98"/>
          <p:cNvSpPr/>
          <p:nvPr/>
        </p:nvSpPr>
        <p:spPr>
          <a:xfrm>
            <a:off x="2064052" y="227958"/>
            <a:ext cx="8545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Event Processing Network triggers the messages at each of the individual arterial roads so as to improve road conditions at major expressways.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6889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78" y="243776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Previous Versions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1839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01570" y="1769894"/>
            <a:ext cx="171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If Speed Band = 1</a:t>
            </a:r>
          </a:p>
          <a:p>
            <a:r>
              <a:rPr lang="en-US" sz="900" dirty="0"/>
              <a:t>Road Category = B or 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071" y="34481"/>
            <a:ext cx="10515600" cy="1325563"/>
          </a:xfrm>
        </p:spPr>
        <p:txBody>
          <a:bodyPr>
            <a:noAutofit/>
          </a:bodyPr>
          <a:lstStyle/>
          <a:p>
            <a:r>
              <a:rPr lang="en-SG" sz="2400" dirty="0">
                <a:solidFill>
                  <a:schemeClr val="accent5"/>
                </a:solidFill>
              </a:rPr>
              <a:t>Design Event Processing Networks (EPNs) that would trigger the messages at each of the individual arterial roads so as to improve road conditions at major expressways.</a:t>
            </a:r>
            <a:br>
              <a:rPr lang="en-SG" sz="2400" dirty="0">
                <a:solidFill>
                  <a:schemeClr val="accent5"/>
                </a:solidFill>
              </a:rPr>
            </a:br>
            <a:endParaRPr lang="en-SG" sz="2400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828" y="1234600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Producer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0352165" y="128773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Consumer</a:t>
            </a:r>
            <a:endParaRPr lang="en-SG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508582" y="2498028"/>
            <a:ext cx="1068920" cy="566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Isosceles Triangle 7"/>
          <p:cNvSpPr/>
          <p:nvPr/>
        </p:nvSpPr>
        <p:spPr>
          <a:xfrm rot="5400000">
            <a:off x="1464290" y="2688612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08582" y="249802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EP1</a:t>
            </a:r>
            <a:endParaRPr lang="en-SG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534729" y="2667844"/>
            <a:ext cx="95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Traffic Speed Bands</a:t>
            </a:r>
            <a:endParaRPr lang="en-SG" sz="1000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10430507" y="2788424"/>
            <a:ext cx="1068920" cy="566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10317294" y="3045162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10430507" y="2788424"/>
            <a:ext cx="3401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EC1</a:t>
            </a:r>
            <a:endParaRPr lang="en-SG" sz="800" dirty="0"/>
          </a:p>
        </p:txBody>
      </p:sp>
      <p:sp>
        <p:nvSpPr>
          <p:cNvPr id="14" name="Rectangle 13"/>
          <p:cNvSpPr/>
          <p:nvPr/>
        </p:nvSpPr>
        <p:spPr>
          <a:xfrm>
            <a:off x="10462360" y="3373531"/>
            <a:ext cx="12871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800" dirty="0"/>
              <a:t>Expressway Monitoring and Advisory System (EMAS)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3779769" y="1539974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5346568" y="161734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3779770" y="1539974"/>
            <a:ext cx="8483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EPA1: Temporal</a:t>
            </a:r>
            <a:endParaRPr lang="en-SG" sz="800" dirty="0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5353613" y="1924738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344030" y="2244258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3692705" y="1624967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/>
          <p:cNvSpPr txBox="1"/>
          <p:nvPr/>
        </p:nvSpPr>
        <p:spPr>
          <a:xfrm>
            <a:off x="5478922" y="1401584"/>
            <a:ext cx="502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Filter In</a:t>
            </a:r>
            <a:endParaRPr lang="en-SG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484315" y="1874404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Filter Out</a:t>
            </a:r>
            <a:endParaRPr lang="en-SG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5463182" y="2329309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Non-filterable</a:t>
            </a:r>
            <a:endParaRPr lang="en-SG" sz="800" dirty="0"/>
          </a:p>
        </p:txBody>
      </p:sp>
      <p:cxnSp>
        <p:nvCxnSpPr>
          <p:cNvPr id="26" name="Straight Connector 25"/>
          <p:cNvCxnSpPr>
            <a:stCxn id="16" idx="0"/>
            <a:endCxn id="32" idx="3"/>
          </p:cNvCxnSpPr>
          <p:nvPr/>
        </p:nvCxnSpPr>
        <p:spPr>
          <a:xfrm>
            <a:off x="5552224" y="1709791"/>
            <a:ext cx="1609040" cy="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/>
          <p:cNvSpPr/>
          <p:nvPr/>
        </p:nvSpPr>
        <p:spPr>
          <a:xfrm>
            <a:off x="7218567" y="1549344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8785366" y="162671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/>
          <p:cNvSpPr txBox="1"/>
          <p:nvPr/>
        </p:nvSpPr>
        <p:spPr>
          <a:xfrm>
            <a:off x="7218568" y="1549344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EPA5: Translate</a:t>
            </a:r>
            <a:endParaRPr lang="en-SG" sz="800" dirty="0"/>
          </a:p>
        </p:txBody>
      </p:sp>
      <p:sp>
        <p:nvSpPr>
          <p:cNvPr id="31" name="Isosceles Triangle 30"/>
          <p:cNvSpPr/>
          <p:nvPr/>
        </p:nvSpPr>
        <p:spPr>
          <a:xfrm rot="5400000">
            <a:off x="8772615" y="2133297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7140496" y="162671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TextBox 36"/>
          <p:cNvSpPr txBox="1"/>
          <p:nvPr/>
        </p:nvSpPr>
        <p:spPr>
          <a:xfrm>
            <a:off x="8859966" y="1496210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7292010" y="1833024"/>
            <a:ext cx="138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message =“Major Jam at  </a:t>
            </a:r>
            <a:r>
              <a:rPr lang="en-US" sz="900" dirty="0" err="1"/>
              <a:t>RoadName</a:t>
            </a:r>
            <a:endParaRPr lang="en-SG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8872790" y="2219794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Failure</a:t>
            </a:r>
            <a:endParaRPr lang="en-SG" sz="800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544062" y="3685257"/>
            <a:ext cx="1068920" cy="566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1499770" y="3875841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/>
          <p:cNvSpPr txBox="1"/>
          <p:nvPr/>
        </p:nvSpPr>
        <p:spPr>
          <a:xfrm>
            <a:off x="544062" y="3685257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EP2</a:t>
            </a:r>
            <a:endParaRPr lang="en-SG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570209" y="3855073"/>
            <a:ext cx="950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NEA Weather</a:t>
            </a:r>
            <a:endParaRPr lang="en-SG" sz="1000" dirty="0"/>
          </a:p>
        </p:txBody>
      </p:sp>
      <p:sp>
        <p:nvSpPr>
          <p:cNvPr id="35" name="Cylinder 34"/>
          <p:cNvSpPr/>
          <p:nvPr/>
        </p:nvSpPr>
        <p:spPr>
          <a:xfrm>
            <a:off x="1652628" y="5884320"/>
            <a:ext cx="615863" cy="8046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Rectangle: Rounded Corners 49"/>
          <p:cNvSpPr/>
          <p:nvPr/>
        </p:nvSpPr>
        <p:spPr>
          <a:xfrm>
            <a:off x="3799365" y="2713971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TextBox 50"/>
          <p:cNvSpPr txBox="1"/>
          <p:nvPr/>
        </p:nvSpPr>
        <p:spPr>
          <a:xfrm>
            <a:off x="3847528" y="2760250"/>
            <a:ext cx="1117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EPA2: Pattern - Spatial</a:t>
            </a:r>
            <a:endParaRPr lang="en-SG" sz="800" dirty="0"/>
          </a:p>
        </p:txBody>
      </p:sp>
      <p:sp>
        <p:nvSpPr>
          <p:cNvPr id="52" name="Rectangle 51"/>
          <p:cNvSpPr/>
          <p:nvPr/>
        </p:nvSpPr>
        <p:spPr>
          <a:xfrm>
            <a:off x="3799609" y="2907261"/>
            <a:ext cx="31240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 ( road category 1 =  C/B  &amp;  speed band = 1)</a:t>
            </a:r>
          </a:p>
          <a:p>
            <a:r>
              <a:rPr lang="en-SG" sz="900" dirty="0"/>
              <a:t> ( road category 2 =  C/B  &amp;  speed band = 2)</a:t>
            </a:r>
          </a:p>
          <a:p>
            <a:r>
              <a:rPr lang="en-SG" sz="900" dirty="0"/>
              <a:t>**road1 and 2 are adjacent arterial roads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350368" y="2928500"/>
            <a:ext cx="132651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message  =  "Massive jam at .... exit before ......"</a:t>
            </a:r>
          </a:p>
        </p:txBody>
      </p:sp>
      <p:sp>
        <p:nvSpPr>
          <p:cNvPr id="55" name="Hexagon 54"/>
          <p:cNvSpPr/>
          <p:nvPr/>
        </p:nvSpPr>
        <p:spPr>
          <a:xfrm>
            <a:off x="1960560" y="2549426"/>
            <a:ext cx="774943" cy="46705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Connector 56"/>
          <p:cNvCxnSpPr>
            <a:stCxn id="8" idx="0"/>
            <a:endCxn id="55" idx="3"/>
          </p:cNvCxnSpPr>
          <p:nvPr/>
        </p:nvCxnSpPr>
        <p:spPr>
          <a:xfrm>
            <a:off x="1669946" y="2781057"/>
            <a:ext cx="290614" cy="1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/>
          <p:cNvCxnSpPr>
            <a:stCxn id="55" idx="0"/>
            <a:endCxn id="21" idx="3"/>
          </p:cNvCxnSpPr>
          <p:nvPr/>
        </p:nvCxnSpPr>
        <p:spPr>
          <a:xfrm flipV="1">
            <a:off x="2735503" y="1717412"/>
            <a:ext cx="977970" cy="10655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Isosceles Triangle 59"/>
          <p:cNvSpPr/>
          <p:nvPr/>
        </p:nvSpPr>
        <p:spPr>
          <a:xfrm rot="5400000">
            <a:off x="3683468" y="287345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TextBox 60"/>
          <p:cNvSpPr txBox="1"/>
          <p:nvPr/>
        </p:nvSpPr>
        <p:spPr>
          <a:xfrm>
            <a:off x="2064052" y="2672618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Channel1</a:t>
            </a:r>
            <a:endParaRPr lang="en-SG" sz="800" dirty="0"/>
          </a:p>
        </p:txBody>
      </p:sp>
      <p:cxnSp>
        <p:nvCxnSpPr>
          <p:cNvPr id="63" name="Connector: Elbow 62"/>
          <p:cNvCxnSpPr>
            <a:stCxn id="55" idx="0"/>
            <a:endCxn id="60" idx="3"/>
          </p:cNvCxnSpPr>
          <p:nvPr/>
        </p:nvCxnSpPr>
        <p:spPr>
          <a:xfrm>
            <a:off x="2735503" y="2782952"/>
            <a:ext cx="968733" cy="1829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Isosceles Triangle 63"/>
          <p:cNvSpPr/>
          <p:nvPr/>
        </p:nvSpPr>
        <p:spPr>
          <a:xfrm rot="5400000">
            <a:off x="5365233" y="2794399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Isosceles Triangle 64"/>
          <p:cNvSpPr/>
          <p:nvPr/>
        </p:nvSpPr>
        <p:spPr>
          <a:xfrm rot="5400000">
            <a:off x="5368824" y="3337604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2" name="Connector: Elbow 71"/>
          <p:cNvCxnSpPr>
            <a:stCxn id="28" idx="0"/>
            <a:endCxn id="12" idx="3"/>
          </p:cNvCxnSpPr>
          <p:nvPr/>
        </p:nvCxnSpPr>
        <p:spPr>
          <a:xfrm>
            <a:off x="8991022" y="1719161"/>
            <a:ext cx="1347040" cy="14184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/>
          <p:cNvSpPr/>
          <p:nvPr/>
        </p:nvSpPr>
        <p:spPr>
          <a:xfrm>
            <a:off x="7239933" y="2703967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Isosceles Triangle 73"/>
          <p:cNvSpPr/>
          <p:nvPr/>
        </p:nvSpPr>
        <p:spPr>
          <a:xfrm rot="5400000">
            <a:off x="8806732" y="2781339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TextBox 74"/>
          <p:cNvSpPr txBox="1"/>
          <p:nvPr/>
        </p:nvSpPr>
        <p:spPr>
          <a:xfrm>
            <a:off x="7239934" y="2703967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EPA6: Translate</a:t>
            </a:r>
            <a:endParaRPr lang="en-SG" sz="800" dirty="0"/>
          </a:p>
        </p:txBody>
      </p:sp>
      <p:sp>
        <p:nvSpPr>
          <p:cNvPr id="76" name="Isosceles Triangle 75"/>
          <p:cNvSpPr/>
          <p:nvPr/>
        </p:nvSpPr>
        <p:spPr>
          <a:xfrm rot="5400000">
            <a:off x="8806731" y="3276842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Isosceles Triangle 76"/>
          <p:cNvSpPr/>
          <p:nvPr/>
        </p:nvSpPr>
        <p:spPr>
          <a:xfrm rot="5400000">
            <a:off x="7161862" y="280746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TextBox 79"/>
          <p:cNvSpPr txBox="1"/>
          <p:nvPr/>
        </p:nvSpPr>
        <p:spPr>
          <a:xfrm>
            <a:off x="8883608" y="3391177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Failure</a:t>
            </a:r>
            <a:endParaRPr lang="en-SG" sz="800" dirty="0"/>
          </a:p>
        </p:txBody>
      </p:sp>
      <p:cxnSp>
        <p:nvCxnSpPr>
          <p:cNvPr id="82" name="Straight Connector 81"/>
          <p:cNvCxnSpPr>
            <a:stCxn id="64" idx="0"/>
            <a:endCxn id="77" idx="3"/>
          </p:cNvCxnSpPr>
          <p:nvPr/>
        </p:nvCxnSpPr>
        <p:spPr>
          <a:xfrm>
            <a:off x="5570889" y="2886844"/>
            <a:ext cx="1611741" cy="13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8888090" y="2667136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5473761" y="2579829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5447143" y="3452924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Not Selected</a:t>
            </a:r>
            <a:endParaRPr lang="en-SG" sz="800" dirty="0"/>
          </a:p>
        </p:txBody>
      </p:sp>
      <p:cxnSp>
        <p:nvCxnSpPr>
          <p:cNvPr id="87" name="Connector: Elbow 86"/>
          <p:cNvCxnSpPr>
            <a:stCxn id="74" idx="0"/>
            <a:endCxn id="12" idx="3"/>
          </p:cNvCxnSpPr>
          <p:nvPr/>
        </p:nvCxnSpPr>
        <p:spPr>
          <a:xfrm>
            <a:off x="9012388" y="2873784"/>
            <a:ext cx="1325674" cy="2638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/>
          <p:cNvSpPr/>
          <p:nvPr/>
        </p:nvSpPr>
        <p:spPr>
          <a:xfrm>
            <a:off x="3769619" y="3966408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3" name="TextBox 92"/>
          <p:cNvSpPr txBox="1"/>
          <p:nvPr/>
        </p:nvSpPr>
        <p:spPr>
          <a:xfrm>
            <a:off x="3817782" y="4012687"/>
            <a:ext cx="1236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EPA3: Pattern - Temporal</a:t>
            </a:r>
            <a:endParaRPr lang="en-SG" sz="800" dirty="0"/>
          </a:p>
        </p:txBody>
      </p:sp>
      <p:sp>
        <p:nvSpPr>
          <p:cNvPr id="94" name="Isosceles Triangle 93"/>
          <p:cNvSpPr/>
          <p:nvPr/>
        </p:nvSpPr>
        <p:spPr>
          <a:xfrm rot="5400000">
            <a:off x="3688186" y="4125975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Isosceles Triangle 94"/>
          <p:cNvSpPr/>
          <p:nvPr/>
        </p:nvSpPr>
        <p:spPr>
          <a:xfrm rot="5400000">
            <a:off x="5333880" y="4119893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Isosceles Triangle 95"/>
          <p:cNvSpPr/>
          <p:nvPr/>
        </p:nvSpPr>
        <p:spPr>
          <a:xfrm rot="5400000">
            <a:off x="5340460" y="4533869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TextBox 96"/>
          <p:cNvSpPr txBox="1"/>
          <p:nvPr/>
        </p:nvSpPr>
        <p:spPr>
          <a:xfrm>
            <a:off x="5437722" y="3996510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5432419" y="4657183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Not Selected</a:t>
            </a:r>
            <a:endParaRPr lang="en-SG" sz="800" dirty="0"/>
          </a:p>
        </p:txBody>
      </p:sp>
      <p:cxnSp>
        <p:nvCxnSpPr>
          <p:cNvPr id="105" name="Connector: Elbow 104"/>
          <p:cNvCxnSpPr>
            <a:stCxn id="55" idx="0"/>
            <a:endCxn id="94" idx="3"/>
          </p:cNvCxnSpPr>
          <p:nvPr/>
        </p:nvCxnSpPr>
        <p:spPr>
          <a:xfrm>
            <a:off x="2735503" y="2782952"/>
            <a:ext cx="973451" cy="14354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3888062" y="4196567"/>
            <a:ext cx="172240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road category =  C/B &amp;</a:t>
            </a:r>
          </a:p>
          <a:p>
            <a:r>
              <a:rPr lang="en-SG" sz="900" dirty="0"/>
              <a:t>previous speed band = 3 &amp;</a:t>
            </a:r>
          </a:p>
          <a:p>
            <a:r>
              <a:rPr lang="en-SG" sz="900" dirty="0"/>
              <a:t>current speed band = 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305969" y="4061392"/>
            <a:ext cx="1497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message  = "Expressway getting starting to get heavier, consider alternatives if possible"</a:t>
            </a:r>
          </a:p>
        </p:txBody>
      </p:sp>
      <p:sp>
        <p:nvSpPr>
          <p:cNvPr id="111" name="Rectangle: Rounded Corners 110"/>
          <p:cNvSpPr/>
          <p:nvPr/>
        </p:nvSpPr>
        <p:spPr>
          <a:xfrm>
            <a:off x="7221456" y="3932494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2" name="Isosceles Triangle 111"/>
          <p:cNvSpPr/>
          <p:nvPr/>
        </p:nvSpPr>
        <p:spPr>
          <a:xfrm rot="5400000">
            <a:off x="8786170" y="4044938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3" name="TextBox 112"/>
          <p:cNvSpPr txBox="1"/>
          <p:nvPr/>
        </p:nvSpPr>
        <p:spPr>
          <a:xfrm>
            <a:off x="7221457" y="3932494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EPA7: Translate</a:t>
            </a:r>
            <a:endParaRPr lang="en-SG" sz="800" dirty="0"/>
          </a:p>
        </p:txBody>
      </p:sp>
      <p:sp>
        <p:nvSpPr>
          <p:cNvPr id="114" name="Isosceles Triangle 113"/>
          <p:cNvSpPr/>
          <p:nvPr/>
        </p:nvSpPr>
        <p:spPr>
          <a:xfrm rot="5400000">
            <a:off x="8785366" y="4507374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5" name="Isosceles Triangle 114"/>
          <p:cNvSpPr/>
          <p:nvPr/>
        </p:nvSpPr>
        <p:spPr>
          <a:xfrm rot="5400000">
            <a:off x="7116113" y="411656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8" name="Straight Connector 117"/>
          <p:cNvCxnSpPr>
            <a:stCxn id="95" idx="0"/>
            <a:endCxn id="115" idx="3"/>
          </p:cNvCxnSpPr>
          <p:nvPr/>
        </p:nvCxnSpPr>
        <p:spPr>
          <a:xfrm flipV="1">
            <a:off x="5539536" y="4209011"/>
            <a:ext cx="1597345" cy="3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/>
          <p:cNvCxnSpPr>
            <a:stCxn id="112" idx="0"/>
            <a:endCxn id="12" idx="3"/>
          </p:cNvCxnSpPr>
          <p:nvPr/>
        </p:nvCxnSpPr>
        <p:spPr>
          <a:xfrm flipV="1">
            <a:off x="8991826" y="3137607"/>
            <a:ext cx="1346236" cy="9997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868381" y="3878732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123" name="TextBox 122"/>
          <p:cNvSpPr txBox="1"/>
          <p:nvPr/>
        </p:nvSpPr>
        <p:spPr>
          <a:xfrm>
            <a:off x="8881205" y="4602316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Failure</a:t>
            </a:r>
            <a:endParaRPr lang="en-SG" sz="800" dirty="0"/>
          </a:p>
        </p:txBody>
      </p:sp>
      <p:sp>
        <p:nvSpPr>
          <p:cNvPr id="124" name="Rectangle: Rounded Corners 123"/>
          <p:cNvSpPr/>
          <p:nvPr/>
        </p:nvSpPr>
        <p:spPr>
          <a:xfrm>
            <a:off x="3781224" y="5373550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5" name="TextBox 124"/>
          <p:cNvSpPr txBox="1"/>
          <p:nvPr/>
        </p:nvSpPr>
        <p:spPr>
          <a:xfrm>
            <a:off x="3829387" y="5419829"/>
            <a:ext cx="1117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EPA4: Pattern - Spatial</a:t>
            </a:r>
            <a:endParaRPr lang="en-SG" sz="800" dirty="0"/>
          </a:p>
        </p:txBody>
      </p:sp>
      <p:sp>
        <p:nvSpPr>
          <p:cNvPr id="126" name="Isosceles Triangle 125"/>
          <p:cNvSpPr/>
          <p:nvPr/>
        </p:nvSpPr>
        <p:spPr>
          <a:xfrm rot="5400000">
            <a:off x="3684698" y="550930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Isosceles Triangle 126"/>
          <p:cNvSpPr/>
          <p:nvPr/>
        </p:nvSpPr>
        <p:spPr>
          <a:xfrm rot="5400000">
            <a:off x="5347092" y="5453978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8" name="Isosceles Triangle 127"/>
          <p:cNvSpPr/>
          <p:nvPr/>
        </p:nvSpPr>
        <p:spPr>
          <a:xfrm rot="5400000">
            <a:off x="5350683" y="5997183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9" name="TextBox 128"/>
          <p:cNvSpPr txBox="1"/>
          <p:nvPr/>
        </p:nvSpPr>
        <p:spPr>
          <a:xfrm>
            <a:off x="5430692" y="5357819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3682012" y="5936611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7" name="Connector: Elbow 136"/>
          <p:cNvCxnSpPr>
            <a:stCxn id="40" idx="0"/>
            <a:endCxn id="45" idx="3"/>
          </p:cNvCxnSpPr>
          <p:nvPr/>
        </p:nvCxnSpPr>
        <p:spPr>
          <a:xfrm>
            <a:off x="1705426" y="3968286"/>
            <a:ext cx="1997354" cy="20607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/>
          <p:cNvCxnSpPr>
            <a:stCxn id="95" idx="0"/>
            <a:endCxn id="126" idx="3"/>
          </p:cNvCxnSpPr>
          <p:nvPr/>
        </p:nvCxnSpPr>
        <p:spPr>
          <a:xfrm flipH="1">
            <a:off x="3705466" y="4212338"/>
            <a:ext cx="1834070" cy="1389413"/>
          </a:xfrm>
          <a:prstGeom prst="bentConnector5">
            <a:avLst>
              <a:gd name="adj1" fmla="val -48550"/>
              <a:gd name="adj2" fmla="val 63162"/>
              <a:gd name="adj3" fmla="val 1124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: Rounded Corners 150"/>
          <p:cNvSpPr/>
          <p:nvPr/>
        </p:nvSpPr>
        <p:spPr>
          <a:xfrm>
            <a:off x="7227109" y="5398243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2" name="Isosceles Triangle 151"/>
          <p:cNvSpPr/>
          <p:nvPr/>
        </p:nvSpPr>
        <p:spPr>
          <a:xfrm rot="5400000">
            <a:off x="8791823" y="5510687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3" name="TextBox 152"/>
          <p:cNvSpPr txBox="1"/>
          <p:nvPr/>
        </p:nvSpPr>
        <p:spPr>
          <a:xfrm>
            <a:off x="7227110" y="5398243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EPA8: Translate</a:t>
            </a:r>
            <a:endParaRPr lang="en-SG" sz="800" dirty="0"/>
          </a:p>
        </p:txBody>
      </p:sp>
      <p:sp>
        <p:nvSpPr>
          <p:cNvPr id="154" name="Isosceles Triangle 153"/>
          <p:cNvSpPr/>
          <p:nvPr/>
        </p:nvSpPr>
        <p:spPr>
          <a:xfrm rot="5400000">
            <a:off x="8791019" y="5973123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5" name="Isosceles Triangle 154"/>
          <p:cNvSpPr/>
          <p:nvPr/>
        </p:nvSpPr>
        <p:spPr>
          <a:xfrm rot="5400000">
            <a:off x="7130475" y="5495225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6" name="TextBox 155"/>
          <p:cNvSpPr txBox="1"/>
          <p:nvPr/>
        </p:nvSpPr>
        <p:spPr>
          <a:xfrm>
            <a:off x="8874034" y="5344481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157" name="TextBox 156"/>
          <p:cNvSpPr txBox="1"/>
          <p:nvPr/>
        </p:nvSpPr>
        <p:spPr>
          <a:xfrm>
            <a:off x="8886858" y="6068065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Failure</a:t>
            </a:r>
            <a:endParaRPr lang="en-SG" sz="800" dirty="0"/>
          </a:p>
        </p:txBody>
      </p:sp>
      <p:cxnSp>
        <p:nvCxnSpPr>
          <p:cNvPr id="159" name="Straight Connector 158"/>
          <p:cNvCxnSpPr>
            <a:stCxn id="127" idx="0"/>
            <a:endCxn id="155" idx="3"/>
          </p:cNvCxnSpPr>
          <p:nvPr/>
        </p:nvCxnSpPr>
        <p:spPr>
          <a:xfrm>
            <a:off x="5552748" y="5546423"/>
            <a:ext cx="1598495" cy="41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/>
          <p:cNvCxnSpPr>
            <a:stCxn id="152" idx="0"/>
            <a:endCxn id="12" idx="3"/>
          </p:cNvCxnSpPr>
          <p:nvPr/>
        </p:nvCxnSpPr>
        <p:spPr>
          <a:xfrm flipV="1">
            <a:off x="8997479" y="3137607"/>
            <a:ext cx="1340583" cy="2465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3808612" y="5606387"/>
            <a:ext cx="1795769" cy="505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(heavy rain for &gt; 30minutes)  AND (current speed band = 2) AND (is road near flood prone area))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7253707" y="5700881"/>
            <a:ext cx="1707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message  = "possibility of flash flood, avoid this arterial road"</a:t>
            </a:r>
          </a:p>
        </p:txBody>
      </p:sp>
      <p:cxnSp>
        <p:nvCxnSpPr>
          <p:cNvPr id="167" name="Connector: Elbow 166"/>
          <p:cNvCxnSpPr>
            <a:stCxn id="35" idx="0"/>
            <a:endCxn id="164" idx="1"/>
          </p:cNvCxnSpPr>
          <p:nvPr/>
        </p:nvCxnSpPr>
        <p:spPr>
          <a:xfrm rot="5400000" flipH="1" flipV="1">
            <a:off x="2795062" y="5024736"/>
            <a:ext cx="179048" cy="1848052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/>
          <p:cNvCxnSpPr>
            <a:stCxn id="35" idx="1"/>
          </p:cNvCxnSpPr>
          <p:nvPr/>
        </p:nvCxnSpPr>
        <p:spPr>
          <a:xfrm rot="5400000" flipH="1" flipV="1">
            <a:off x="1695936" y="3656808"/>
            <a:ext cx="2492136" cy="1962889"/>
          </a:xfrm>
          <a:prstGeom prst="bentConnector3">
            <a:avLst>
              <a:gd name="adj1" fmla="val 9997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412626" y="6151094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Not Selected</a:t>
            </a:r>
            <a:endParaRPr lang="en-SG" sz="800" dirty="0"/>
          </a:p>
        </p:txBody>
      </p:sp>
      <p:sp>
        <p:nvSpPr>
          <p:cNvPr id="172" name="TextBox 171"/>
          <p:cNvSpPr txBox="1"/>
          <p:nvPr/>
        </p:nvSpPr>
        <p:spPr>
          <a:xfrm>
            <a:off x="1638190" y="6066758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Singapore</a:t>
            </a:r>
          </a:p>
          <a:p>
            <a:r>
              <a:rPr lang="en-US" sz="800" dirty="0"/>
              <a:t>Geospatial</a:t>
            </a:r>
          </a:p>
          <a:p>
            <a:r>
              <a:rPr lang="en-US" sz="800" dirty="0"/>
              <a:t>Database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338978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472</Words>
  <Application>Microsoft Office PowerPoint</Application>
  <PresentationFormat>Widescreen</PresentationFormat>
  <Paragraphs>108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Design</vt:lpstr>
      <vt:lpstr>PowerPoint Presentation</vt:lpstr>
      <vt:lpstr>Previous Versions</vt:lpstr>
      <vt:lpstr>Design Event Processing Networks (EPNs) that would trigger the messages at each of the individual arterial roads so as to improve road conditions at major expressways.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Leung</dc:creator>
  <cp:lastModifiedBy>Vincent Leung</cp:lastModifiedBy>
  <cp:revision>26</cp:revision>
  <dcterms:created xsi:type="dcterms:W3CDTF">2016-10-23T11:37:58Z</dcterms:created>
  <dcterms:modified xsi:type="dcterms:W3CDTF">2016-11-06T04:01:19Z</dcterms:modified>
</cp:coreProperties>
</file>