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0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9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2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1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6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1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1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94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5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4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8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3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Arterial Roads give early warning of Expressway congestions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 on changes between speed bands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Anticipate congestion based upon forecasts of inclement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Look-up the </a:t>
            </a:r>
            <a:r>
              <a:rPr lang="en-US"/>
              <a:t>closest alternative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449" y="50495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93336" y="50495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67872" y="1907019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523580" y="209760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67872" y="190701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9" y="2076835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34549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260223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345498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2930605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796596"/>
            <a:ext cx="1632857" cy="870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8338" y="792023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Pattern - Temporal</a:t>
            </a:r>
            <a:endParaRPr lang="en-SG" sz="800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03399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/>
          <p:cNvCxnSpPr>
            <a:endCxn id="32" idx="3"/>
          </p:cNvCxnSpPr>
          <p:nvPr/>
        </p:nvCxnSpPr>
        <p:spPr>
          <a:xfrm>
            <a:off x="5552224" y="1118814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812467"/>
            <a:ext cx="1632857" cy="882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0357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0357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7369239" y="2028920"/>
            <a:ext cx="13870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r>
              <a:rPr lang="en-US" sz="900" dirty="0"/>
              <a:t>”  exit at </a:t>
            </a:r>
            <a:r>
              <a:rPr lang="en-US" sz="900" dirty="0" err="1"/>
              <a:t>AlternativeRoad</a:t>
            </a:r>
            <a:endParaRPr lang="en-US" sz="900" dirty="0"/>
          </a:p>
          <a:p>
            <a:endParaRPr lang="en-US" sz="900" dirty="0"/>
          </a:p>
          <a:p>
            <a:r>
              <a:rPr lang="en-SG" sz="900" dirty="0"/>
              <a:t>message  =  “Traffic building at” </a:t>
            </a:r>
            <a:r>
              <a:rPr lang="en-SG" sz="900" dirty="0" err="1"/>
              <a:t>Roadname</a:t>
            </a:r>
            <a:r>
              <a:rPr lang="en-SG" sz="900" dirty="0"/>
              <a:t>. “exit at” </a:t>
            </a:r>
            <a:r>
              <a:rPr lang="en-SG" sz="900" dirty="0" err="1"/>
              <a:t>AlternativeRoad</a:t>
            </a:r>
            <a:endParaRPr lang="en-SG" sz="9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62179" y="3538383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517887" y="37289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62179" y="353838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EP3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88326" y="3708199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2-hr </a:t>
            </a:r>
            <a:r>
              <a:rPr lang="en-US" sz="1000" dirty="0" err="1"/>
              <a:t>NowCast</a:t>
            </a:r>
            <a:endParaRPr lang="en-SG" sz="1000" dirty="0"/>
          </a:p>
        </p:txBody>
      </p:sp>
      <p:sp>
        <p:nvSpPr>
          <p:cNvPr id="53" name="Rectangle 52"/>
          <p:cNvSpPr/>
          <p:nvPr/>
        </p:nvSpPr>
        <p:spPr>
          <a:xfrm>
            <a:off x="7357377" y="895855"/>
            <a:ext cx="14557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“Lesser traffic” at road</a:t>
            </a:r>
          </a:p>
          <a:p>
            <a:endParaRPr lang="en-US" sz="900" dirty="0"/>
          </a:p>
          <a:p>
            <a:r>
              <a:rPr lang="en-SG" sz="900" dirty="0"/>
              <a:t>message  =  “slowdown” at road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1958449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</p:cNvCxnSpPr>
          <p:nvPr/>
        </p:nvCxnSpPr>
        <p:spPr>
          <a:xfrm>
            <a:off x="1729236" y="2190048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64052" y="208164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128184"/>
            <a:ext cx="1347040" cy="15664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1935028"/>
            <a:ext cx="1632857" cy="1192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19036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21648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282807"/>
            <a:ext cx="1325674" cy="4118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40435" y="1851001"/>
            <a:ext cx="1632857" cy="1246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796501" y="1873623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EPA2: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659002" y="222360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04696" y="221752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08538" y="209413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191975"/>
            <a:ext cx="944267" cy="124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39107" y="988495"/>
            <a:ext cx="1722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Estimated travel increase</a:t>
            </a:r>
            <a:endParaRPr lang="en-SG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Estimated travel decrease</a:t>
            </a:r>
            <a:endParaRPr lang="en-SG" sz="900" dirty="0"/>
          </a:p>
        </p:txBody>
      </p:sp>
      <p:cxnSp>
        <p:nvCxnSpPr>
          <p:cNvPr id="118" name="Straight Connector 117"/>
          <p:cNvCxnSpPr>
            <a:stCxn id="95" idx="0"/>
            <a:endCxn id="77" idx="3"/>
          </p:cNvCxnSpPr>
          <p:nvPr/>
        </p:nvCxnSpPr>
        <p:spPr>
          <a:xfrm flipV="1">
            <a:off x="5510352" y="2308934"/>
            <a:ext cx="1672278" cy="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144" idx="0"/>
            <a:endCxn id="12" idx="3"/>
          </p:cNvCxnSpPr>
          <p:nvPr/>
        </p:nvCxnSpPr>
        <p:spPr>
          <a:xfrm flipV="1">
            <a:off x="9016708" y="2694681"/>
            <a:ext cx="1321354" cy="8559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89" idx="0"/>
            <a:endCxn id="12" idx="3"/>
          </p:cNvCxnSpPr>
          <p:nvPr/>
        </p:nvCxnSpPr>
        <p:spPr>
          <a:xfrm flipV="1">
            <a:off x="9036312" y="2694681"/>
            <a:ext cx="1301750" cy="32436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945570" y="1989261"/>
            <a:ext cx="1722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2 &amp;</a:t>
            </a:r>
          </a:p>
          <a:p>
            <a:r>
              <a:rPr lang="en-SG" sz="900" dirty="0"/>
              <a:t>current speed band = 1</a:t>
            </a:r>
          </a:p>
          <a:p>
            <a:endParaRPr lang="en-US" sz="900" dirty="0"/>
          </a:p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  <a:p>
            <a:endParaRPr lang="en-SG" sz="900" dirty="0"/>
          </a:p>
        </p:txBody>
      </p:sp>
      <p:sp>
        <p:nvSpPr>
          <p:cNvPr id="106" name="Isosceles Triangle 105"/>
          <p:cNvSpPr/>
          <p:nvPr/>
        </p:nvSpPr>
        <p:spPr>
          <a:xfrm rot="5400000">
            <a:off x="5348512" y="103353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Isosceles Triangle 106"/>
          <p:cNvSpPr/>
          <p:nvPr/>
        </p:nvSpPr>
        <p:spPr>
          <a:xfrm rot="5400000">
            <a:off x="5310029" y="267510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extBox 107"/>
          <p:cNvSpPr txBox="1"/>
          <p:nvPr/>
        </p:nvSpPr>
        <p:spPr>
          <a:xfrm>
            <a:off x="5452354" y="91015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01988" y="2798416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30" name="Straight Connector 129"/>
          <p:cNvCxnSpPr>
            <a:stCxn id="40" idx="0"/>
            <a:endCxn id="133" idx="3"/>
          </p:cNvCxnSpPr>
          <p:nvPr/>
        </p:nvCxnSpPr>
        <p:spPr>
          <a:xfrm>
            <a:off x="1723543" y="3821412"/>
            <a:ext cx="1986507" cy="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/>
          <p:cNvSpPr/>
          <p:nvPr/>
        </p:nvSpPr>
        <p:spPr>
          <a:xfrm>
            <a:off x="3768589" y="320060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/>
          <p:cNvSpPr txBox="1"/>
          <p:nvPr/>
        </p:nvSpPr>
        <p:spPr>
          <a:xfrm>
            <a:off x="3816752" y="3246887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Spatial</a:t>
            </a:r>
            <a:endParaRPr lang="en-SG" sz="800" dirty="0"/>
          </a:p>
        </p:txBody>
      </p:sp>
      <p:sp>
        <p:nvSpPr>
          <p:cNvPr id="133" name="Isosceles Triangle 132"/>
          <p:cNvSpPr/>
          <p:nvPr/>
        </p:nvSpPr>
        <p:spPr>
          <a:xfrm rot="5400000">
            <a:off x="3689282" y="373526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Isosceles Triangle 133"/>
          <p:cNvSpPr/>
          <p:nvPr/>
        </p:nvSpPr>
        <p:spPr>
          <a:xfrm rot="5400000">
            <a:off x="5332850" y="335409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Isosceles Triangle 134"/>
          <p:cNvSpPr/>
          <p:nvPr/>
        </p:nvSpPr>
        <p:spPr>
          <a:xfrm rot="5400000">
            <a:off x="5339430" y="376806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/>
          <p:cNvSpPr txBox="1"/>
          <p:nvPr/>
        </p:nvSpPr>
        <p:spPr>
          <a:xfrm>
            <a:off x="5436692" y="32307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431389" y="3891383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39" name="Rectangle 138"/>
          <p:cNvSpPr/>
          <p:nvPr/>
        </p:nvSpPr>
        <p:spPr>
          <a:xfrm>
            <a:off x="3887032" y="3430767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current speed band = 2/3 &amp;</a:t>
            </a:r>
          </a:p>
          <a:p>
            <a:r>
              <a:rPr lang="en-SG" sz="900" dirty="0"/>
              <a:t>Forecast in area =HG/HR/HS/HT </a:t>
            </a:r>
          </a:p>
        </p:txBody>
      </p:sp>
      <p:sp>
        <p:nvSpPr>
          <p:cNvPr id="140" name="Isosceles Triangle 139"/>
          <p:cNvSpPr/>
          <p:nvPr/>
        </p:nvSpPr>
        <p:spPr>
          <a:xfrm rot="5400000">
            <a:off x="3671979" y="333382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Connector: Elbow 68"/>
          <p:cNvCxnSpPr>
            <a:stCxn id="55" idx="0"/>
            <a:endCxn id="140" idx="3"/>
          </p:cNvCxnSpPr>
          <p:nvPr/>
        </p:nvCxnSpPr>
        <p:spPr>
          <a:xfrm>
            <a:off x="2735503" y="2191975"/>
            <a:ext cx="957244" cy="1234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364142" y="3481880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7253707" y="3257347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8811052" y="34581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7175636" y="336084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Straight Connector 77"/>
          <p:cNvCxnSpPr>
            <a:stCxn id="134" idx="0"/>
            <a:endCxn id="148" idx="3"/>
          </p:cNvCxnSpPr>
          <p:nvPr/>
        </p:nvCxnSpPr>
        <p:spPr>
          <a:xfrm>
            <a:off x="5538506" y="3446538"/>
            <a:ext cx="1657898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/>
          <p:cNvSpPr/>
          <p:nvPr/>
        </p:nvSpPr>
        <p:spPr>
          <a:xfrm>
            <a:off x="566367" y="555271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1522075" y="574329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TextBox 160"/>
          <p:cNvSpPr txBox="1"/>
          <p:nvPr/>
        </p:nvSpPr>
        <p:spPr>
          <a:xfrm>
            <a:off x="566367" y="555271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EP5</a:t>
            </a:r>
            <a:endParaRPr lang="en-SG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92514" y="572253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Traffic Incidents</a:t>
            </a:r>
            <a:endParaRPr lang="en-SG" sz="1000" dirty="0"/>
          </a:p>
        </p:txBody>
      </p:sp>
      <p:cxnSp>
        <p:nvCxnSpPr>
          <p:cNvPr id="168" name="Straight Connector 167"/>
          <p:cNvCxnSpPr>
            <a:stCxn id="160" idx="0"/>
            <a:endCxn id="180" idx="3"/>
          </p:cNvCxnSpPr>
          <p:nvPr/>
        </p:nvCxnSpPr>
        <p:spPr>
          <a:xfrm>
            <a:off x="1727731" y="5835743"/>
            <a:ext cx="1965016" cy="1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/>
          <p:cNvSpPr/>
          <p:nvPr/>
        </p:nvSpPr>
        <p:spPr>
          <a:xfrm>
            <a:off x="3768589" y="562404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TextBox 172"/>
          <p:cNvSpPr txBox="1"/>
          <p:nvPr/>
        </p:nvSpPr>
        <p:spPr>
          <a:xfrm>
            <a:off x="3816752" y="5670325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Filter</a:t>
            </a:r>
            <a:endParaRPr lang="en-SG" sz="800" dirty="0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3689282" y="615869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3671979" y="57572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5318177" y="568011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Isosceles Triangle 181"/>
          <p:cNvSpPr/>
          <p:nvPr/>
        </p:nvSpPr>
        <p:spPr>
          <a:xfrm rot="5400000">
            <a:off x="5329534" y="601690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5318177" y="63361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TextBox 183"/>
          <p:cNvSpPr txBox="1"/>
          <p:nvPr/>
        </p:nvSpPr>
        <p:spPr>
          <a:xfrm>
            <a:off x="5427073" y="5520866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432810" y="5903327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86692" y="6461513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sp>
        <p:nvSpPr>
          <p:cNvPr id="187" name="Rectangle 186"/>
          <p:cNvSpPr/>
          <p:nvPr/>
        </p:nvSpPr>
        <p:spPr>
          <a:xfrm>
            <a:off x="7350368" y="5820469"/>
            <a:ext cx="132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Traffic accident at.</a:t>
            </a:r>
          </a:p>
          <a:p>
            <a:endParaRPr lang="en-US" sz="900" dirty="0"/>
          </a:p>
          <a:p>
            <a:r>
              <a:rPr lang="en-US" sz="900" dirty="0"/>
              <a:t>message = roadworks at</a:t>
            </a:r>
            <a:endParaRPr lang="en-SG" sz="900" dirty="0"/>
          </a:p>
        </p:txBody>
      </p:sp>
      <p:sp>
        <p:nvSpPr>
          <p:cNvPr id="188" name="Rectangle: Rounded Corners 187"/>
          <p:cNvSpPr/>
          <p:nvPr/>
        </p:nvSpPr>
        <p:spPr>
          <a:xfrm>
            <a:off x="7239933" y="559593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Isosceles Triangle 188"/>
          <p:cNvSpPr/>
          <p:nvPr/>
        </p:nvSpPr>
        <p:spPr>
          <a:xfrm rot="5400000">
            <a:off x="8830656" y="584588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Isosceles Triangle 191"/>
          <p:cNvSpPr/>
          <p:nvPr/>
        </p:nvSpPr>
        <p:spPr>
          <a:xfrm rot="5400000">
            <a:off x="7161862" y="569943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5" name="Rectangle 194"/>
          <p:cNvSpPr/>
          <p:nvPr/>
        </p:nvSpPr>
        <p:spPr>
          <a:xfrm>
            <a:off x="3863706" y="5915418"/>
            <a:ext cx="172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Type = accident/vehicle breakdown/unattended vehicle</a:t>
            </a:r>
          </a:p>
        </p:txBody>
      </p:sp>
      <p:cxnSp>
        <p:nvCxnSpPr>
          <p:cNvPr id="88" name="Straight Connector 87"/>
          <p:cNvCxnSpPr>
            <a:stCxn id="181" idx="0"/>
            <a:endCxn id="192" idx="3"/>
          </p:cNvCxnSpPr>
          <p:nvPr/>
        </p:nvCxnSpPr>
        <p:spPr>
          <a:xfrm>
            <a:off x="5523833" y="5772559"/>
            <a:ext cx="1658797" cy="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292751" y="5161830"/>
            <a:ext cx="69592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Event Processing Network triggers the necessary assistance needed if there is an accident on the road.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85056" y="227958"/>
            <a:ext cx="9124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Event Processing Network triggers the messages at each of the individual arterial roads so as to improve road conditions at major expressways.</a:t>
            </a:r>
          </a:p>
        </p:txBody>
      </p:sp>
      <p:sp>
        <p:nvSpPr>
          <p:cNvPr id="110" name="Cylinder 109"/>
          <p:cNvSpPr/>
          <p:nvPr/>
        </p:nvSpPr>
        <p:spPr>
          <a:xfrm>
            <a:off x="6206187" y="3682265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/>
          <p:cNvSpPr txBox="1"/>
          <p:nvPr/>
        </p:nvSpPr>
        <p:spPr>
          <a:xfrm>
            <a:off x="6191749" y="386470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  <p:cxnSp>
        <p:nvCxnSpPr>
          <p:cNvPr id="16" name="Connector: Elbow 15"/>
          <p:cNvCxnSpPr>
            <a:endCxn id="73" idx="1"/>
          </p:cNvCxnSpPr>
          <p:nvPr/>
        </p:nvCxnSpPr>
        <p:spPr>
          <a:xfrm rot="5400000" flipH="1" flipV="1">
            <a:off x="6041371" y="3004244"/>
            <a:ext cx="1671310" cy="72581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27" idx="1"/>
          </p:cNvCxnSpPr>
          <p:nvPr/>
        </p:nvCxnSpPr>
        <p:spPr>
          <a:xfrm rot="5400000" flipH="1" flipV="1">
            <a:off x="5391855" y="2376094"/>
            <a:ext cx="2948976" cy="7044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6"/>
          <p:cNvSpPr/>
          <p:nvPr/>
        </p:nvSpPr>
        <p:spPr>
          <a:xfrm>
            <a:off x="589965" y="93779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Isosceles Triangle 116"/>
          <p:cNvSpPr/>
          <p:nvPr/>
        </p:nvSpPr>
        <p:spPr>
          <a:xfrm rot="5400000">
            <a:off x="1610772" y="101660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9" name="Straight Connector 118"/>
          <p:cNvCxnSpPr>
            <a:stCxn id="117" idx="0"/>
          </p:cNvCxnSpPr>
          <p:nvPr/>
        </p:nvCxnSpPr>
        <p:spPr>
          <a:xfrm>
            <a:off x="1816428" y="1109048"/>
            <a:ext cx="1882795" cy="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01335" y="93923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27482" y="1109048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Estimated Travel Time</a:t>
            </a:r>
            <a:endParaRPr lang="en-SG" sz="1000" dirty="0"/>
          </a:p>
        </p:txBody>
      </p:sp>
      <p:sp>
        <p:nvSpPr>
          <p:cNvPr id="101" name="Rectangle: Rounded Corners 100"/>
          <p:cNvSpPr/>
          <p:nvPr/>
        </p:nvSpPr>
        <p:spPr>
          <a:xfrm>
            <a:off x="575188" y="4264486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1530896" y="445507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/>
          <p:cNvSpPr txBox="1"/>
          <p:nvPr/>
        </p:nvSpPr>
        <p:spPr>
          <a:xfrm>
            <a:off x="575188" y="426448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EP4</a:t>
            </a:r>
            <a:endParaRPr lang="en-SG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1335" y="4434302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Heavy Rain Warning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7396797" y="4603131"/>
            <a:ext cx="1326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expected”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7286362" y="4378598"/>
            <a:ext cx="1632857" cy="784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Isosceles Triangle 123"/>
          <p:cNvSpPr/>
          <p:nvPr/>
        </p:nvSpPr>
        <p:spPr>
          <a:xfrm rot="5400000">
            <a:off x="8843707" y="457944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Isosceles Triangle 124"/>
          <p:cNvSpPr/>
          <p:nvPr/>
        </p:nvSpPr>
        <p:spPr>
          <a:xfrm rot="5400000">
            <a:off x="7208291" y="44820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102" idx="0"/>
            <a:endCxn id="125" idx="3"/>
          </p:cNvCxnSpPr>
          <p:nvPr/>
        </p:nvCxnSpPr>
        <p:spPr>
          <a:xfrm>
            <a:off x="1736552" y="4547516"/>
            <a:ext cx="5492507" cy="2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124" idx="0"/>
            <a:endCxn id="12" idx="3"/>
          </p:cNvCxnSpPr>
          <p:nvPr/>
        </p:nvCxnSpPr>
        <p:spPr>
          <a:xfrm flipV="1">
            <a:off x="9049363" y="2694681"/>
            <a:ext cx="1288699" cy="1977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8" y="24377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Previous Versions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83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01570" y="1769894"/>
            <a:ext cx="171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Speed Band = 1</a:t>
            </a:r>
          </a:p>
          <a:p>
            <a:r>
              <a:rPr lang="en-US" sz="900" dirty="0"/>
              <a:t>Road Category = B or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1" y="34481"/>
            <a:ext cx="10515600" cy="1325563"/>
          </a:xfrm>
        </p:spPr>
        <p:txBody>
          <a:bodyPr>
            <a:no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Design Event Processing Networks (EPNs) that would trigger the messages at each of the individual arterial roads so as to improve road conditions at major expressways.</a:t>
            </a:r>
            <a:br>
              <a:rPr lang="en-SG" sz="2400" dirty="0">
                <a:solidFill>
                  <a:schemeClr val="accent5"/>
                </a:solidFill>
              </a:rPr>
            </a:b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828" y="12346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52165" y="12877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08582" y="249802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464290" y="268861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582" y="249802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29" y="2667844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78842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304516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78842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3373531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153997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346568" y="161734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9770" y="153997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Temporal</a:t>
            </a:r>
            <a:endParaRPr lang="en-SG" sz="800" dirty="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53613" y="19247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344030" y="22442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6249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478922" y="1401584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4315" y="1874404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463182" y="2329309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cxnSp>
        <p:nvCxnSpPr>
          <p:cNvPr id="26" name="Straight Connector 25"/>
          <p:cNvCxnSpPr>
            <a:stCxn id="16" idx="0"/>
            <a:endCxn id="32" idx="3"/>
          </p:cNvCxnSpPr>
          <p:nvPr/>
        </p:nvCxnSpPr>
        <p:spPr>
          <a:xfrm>
            <a:off x="5552224" y="1709791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154934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218568" y="154934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772615" y="21332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859966" y="14962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2010" y="1833024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endParaRPr lang="en-SG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872790" y="221979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44062" y="3685257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499770" y="38758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44062" y="36852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70209" y="3855073"/>
            <a:ext cx="9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Weather</a:t>
            </a:r>
            <a:endParaRPr lang="en-SG" sz="1000" dirty="0"/>
          </a:p>
        </p:txBody>
      </p:sp>
      <p:sp>
        <p:nvSpPr>
          <p:cNvPr id="35" name="Cylinder 34"/>
          <p:cNvSpPr/>
          <p:nvPr/>
        </p:nvSpPr>
        <p:spPr>
          <a:xfrm>
            <a:off x="1652628" y="5884320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: Rounded Corners 49"/>
          <p:cNvSpPr/>
          <p:nvPr/>
        </p:nvSpPr>
        <p:spPr>
          <a:xfrm>
            <a:off x="3799365" y="2713971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3847528" y="2760250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EPA2: Pattern - Spatial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3799609" y="2907261"/>
            <a:ext cx="31240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 ( road category 1 =  C/B  &amp;  speed band = 1)</a:t>
            </a:r>
          </a:p>
          <a:p>
            <a:r>
              <a:rPr lang="en-SG" sz="900" dirty="0"/>
              <a:t> ( road category 2 =  C/B  &amp;  speed band = 2)</a:t>
            </a:r>
          </a:p>
          <a:p>
            <a:r>
              <a:rPr lang="en-SG" sz="900" dirty="0"/>
              <a:t>**road1 and 2 are adjacent arterial roads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0368" y="2928500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"Massive jam at .... exit before ......"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2549426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  <a:endCxn id="55" idx="3"/>
          </p:cNvCxnSpPr>
          <p:nvPr/>
        </p:nvCxnSpPr>
        <p:spPr>
          <a:xfrm>
            <a:off x="1669946" y="2781057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55" idx="0"/>
            <a:endCxn id="21" idx="3"/>
          </p:cNvCxnSpPr>
          <p:nvPr/>
        </p:nvCxnSpPr>
        <p:spPr>
          <a:xfrm flipV="1">
            <a:off x="2735503" y="1717412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5400000">
            <a:off x="3683468" y="287345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/>
          <p:cNvSpPr txBox="1"/>
          <p:nvPr/>
        </p:nvSpPr>
        <p:spPr>
          <a:xfrm>
            <a:off x="2064052" y="267261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63" name="Connector: Elbow 62"/>
          <p:cNvCxnSpPr>
            <a:stCxn id="55" idx="0"/>
            <a:endCxn id="60" idx="3"/>
          </p:cNvCxnSpPr>
          <p:nvPr/>
        </p:nvCxnSpPr>
        <p:spPr>
          <a:xfrm>
            <a:off x="2735503" y="2782952"/>
            <a:ext cx="968733" cy="182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 rot="5400000">
            <a:off x="5365233" y="279439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5368824" y="333760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719161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2703967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7813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7239934" y="270396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8806731" y="327684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8074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883608" y="3391177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82" name="Straight Connector 81"/>
          <p:cNvCxnSpPr>
            <a:stCxn id="64" idx="0"/>
            <a:endCxn id="77" idx="3"/>
          </p:cNvCxnSpPr>
          <p:nvPr/>
        </p:nvCxnSpPr>
        <p:spPr>
          <a:xfrm>
            <a:off x="5570889" y="2886844"/>
            <a:ext cx="1611741" cy="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888090" y="26671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473761" y="257982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447143" y="345292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873784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69619" y="396640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817782" y="4012687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688186" y="412597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33880" y="411989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5340460" y="453386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37722" y="39965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32419" y="4657183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782952"/>
            <a:ext cx="973451" cy="14354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888062" y="4196567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05969" y="4061392"/>
            <a:ext cx="14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"Expressway getting starting to get heavier, consider alternatives if possible"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221456" y="393249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Isosceles Triangle 111"/>
          <p:cNvSpPr/>
          <p:nvPr/>
        </p:nvSpPr>
        <p:spPr>
          <a:xfrm rot="5400000">
            <a:off x="8786170" y="40449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/>
          <p:cNvSpPr txBox="1"/>
          <p:nvPr/>
        </p:nvSpPr>
        <p:spPr>
          <a:xfrm>
            <a:off x="7221457" y="393249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EPA7: Translate</a:t>
            </a:r>
            <a:endParaRPr lang="en-SG" sz="800" dirty="0"/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8785366" y="450737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7116113" y="41165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Connector 117"/>
          <p:cNvCxnSpPr>
            <a:stCxn id="95" idx="0"/>
            <a:endCxn id="115" idx="3"/>
          </p:cNvCxnSpPr>
          <p:nvPr/>
        </p:nvCxnSpPr>
        <p:spPr>
          <a:xfrm flipV="1">
            <a:off x="5539536" y="4209011"/>
            <a:ext cx="1597345" cy="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112" idx="0"/>
            <a:endCxn id="12" idx="3"/>
          </p:cNvCxnSpPr>
          <p:nvPr/>
        </p:nvCxnSpPr>
        <p:spPr>
          <a:xfrm flipV="1">
            <a:off x="8991826" y="3137607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868381" y="387873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81205" y="460231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24" name="Rectangle: Rounded Corners 123"/>
          <p:cNvSpPr/>
          <p:nvPr/>
        </p:nvSpPr>
        <p:spPr>
          <a:xfrm>
            <a:off x="3781224" y="5373550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/>
          <p:cNvSpPr txBox="1"/>
          <p:nvPr/>
        </p:nvSpPr>
        <p:spPr>
          <a:xfrm>
            <a:off x="3829387" y="5419829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Pattern - Spatial</a:t>
            </a:r>
            <a:endParaRPr lang="en-SG" sz="800" dirty="0"/>
          </a:p>
        </p:txBody>
      </p:sp>
      <p:sp>
        <p:nvSpPr>
          <p:cNvPr id="126" name="Isosceles Triangle 125"/>
          <p:cNvSpPr/>
          <p:nvPr/>
        </p:nvSpPr>
        <p:spPr>
          <a:xfrm rot="5400000">
            <a:off x="3684698" y="550930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Isosceles Triangle 126"/>
          <p:cNvSpPr/>
          <p:nvPr/>
        </p:nvSpPr>
        <p:spPr>
          <a:xfrm rot="5400000">
            <a:off x="5347092" y="54539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Isosceles Triangle 127"/>
          <p:cNvSpPr/>
          <p:nvPr/>
        </p:nvSpPr>
        <p:spPr>
          <a:xfrm rot="5400000">
            <a:off x="5350683" y="599718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5430692" y="535781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682012" y="59366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Connector: Elbow 136"/>
          <p:cNvCxnSpPr>
            <a:stCxn id="40" idx="0"/>
            <a:endCxn id="45" idx="3"/>
          </p:cNvCxnSpPr>
          <p:nvPr/>
        </p:nvCxnSpPr>
        <p:spPr>
          <a:xfrm>
            <a:off x="1705426" y="3968286"/>
            <a:ext cx="1997354" cy="20607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/>
          <p:cNvCxnSpPr>
            <a:stCxn id="95" idx="0"/>
            <a:endCxn id="126" idx="3"/>
          </p:cNvCxnSpPr>
          <p:nvPr/>
        </p:nvCxnSpPr>
        <p:spPr>
          <a:xfrm flipH="1">
            <a:off x="3705466" y="4212338"/>
            <a:ext cx="1834070" cy="1389413"/>
          </a:xfrm>
          <a:prstGeom prst="bentConnector5">
            <a:avLst>
              <a:gd name="adj1" fmla="val -48550"/>
              <a:gd name="adj2" fmla="val 63162"/>
              <a:gd name="adj3" fmla="val 112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/>
          <p:cNvSpPr/>
          <p:nvPr/>
        </p:nvSpPr>
        <p:spPr>
          <a:xfrm>
            <a:off x="7227109" y="5398243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Isosceles Triangle 151"/>
          <p:cNvSpPr/>
          <p:nvPr/>
        </p:nvSpPr>
        <p:spPr>
          <a:xfrm rot="5400000">
            <a:off x="8791823" y="551068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TextBox 152"/>
          <p:cNvSpPr txBox="1"/>
          <p:nvPr/>
        </p:nvSpPr>
        <p:spPr>
          <a:xfrm>
            <a:off x="7227110" y="539824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EPA8: Translate</a:t>
            </a:r>
            <a:endParaRPr lang="en-SG" sz="800" dirty="0"/>
          </a:p>
        </p:txBody>
      </p:sp>
      <p:sp>
        <p:nvSpPr>
          <p:cNvPr id="154" name="Isosceles Triangle 153"/>
          <p:cNvSpPr/>
          <p:nvPr/>
        </p:nvSpPr>
        <p:spPr>
          <a:xfrm rot="5400000">
            <a:off x="8791019" y="597312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7130475" y="549522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TextBox 155"/>
          <p:cNvSpPr txBox="1"/>
          <p:nvPr/>
        </p:nvSpPr>
        <p:spPr>
          <a:xfrm>
            <a:off x="8874034" y="534448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86858" y="606806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159" name="Straight Connector 158"/>
          <p:cNvCxnSpPr>
            <a:stCxn id="127" idx="0"/>
            <a:endCxn id="155" idx="3"/>
          </p:cNvCxnSpPr>
          <p:nvPr/>
        </p:nvCxnSpPr>
        <p:spPr>
          <a:xfrm>
            <a:off x="5552748" y="5546423"/>
            <a:ext cx="1598495" cy="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52" idx="0"/>
            <a:endCxn id="12" idx="3"/>
          </p:cNvCxnSpPr>
          <p:nvPr/>
        </p:nvCxnSpPr>
        <p:spPr>
          <a:xfrm flipV="1">
            <a:off x="8997479" y="3137607"/>
            <a:ext cx="1340583" cy="2465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808612" y="5606387"/>
            <a:ext cx="1795769" cy="50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(heavy rain for &gt; 30minutes)  AND (current speed band = 2) AND (is road near flood prone area))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53707" y="5700881"/>
            <a:ext cx="1707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"possibility of flash flood, avoid this arterial road"</a:t>
            </a:r>
          </a:p>
        </p:txBody>
      </p:sp>
      <p:cxnSp>
        <p:nvCxnSpPr>
          <p:cNvPr id="167" name="Connector: Elbow 166"/>
          <p:cNvCxnSpPr>
            <a:stCxn id="35" idx="0"/>
            <a:endCxn id="164" idx="1"/>
          </p:cNvCxnSpPr>
          <p:nvPr/>
        </p:nvCxnSpPr>
        <p:spPr>
          <a:xfrm rot="5400000" flipH="1" flipV="1">
            <a:off x="2795062" y="5024736"/>
            <a:ext cx="179048" cy="184805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/>
          <p:cNvCxnSpPr>
            <a:stCxn id="35" idx="1"/>
          </p:cNvCxnSpPr>
          <p:nvPr/>
        </p:nvCxnSpPr>
        <p:spPr>
          <a:xfrm rot="5400000" flipH="1" flipV="1">
            <a:off x="1695936" y="3656808"/>
            <a:ext cx="2492136" cy="1962889"/>
          </a:xfrm>
          <a:prstGeom prst="bentConnector3">
            <a:avLst>
              <a:gd name="adj1" fmla="val 99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412626" y="615109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638190" y="60667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3897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496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</vt:lpstr>
      <vt:lpstr>PowerPoint Presentation</vt:lpstr>
      <vt:lpstr>Previous Versions</vt:lpstr>
      <vt:lpstr>Design Event Processing Networks (EPNs) that would trigger the messages at each of the individual arterial roads so as to improve road conditions at major expressways.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Leung</dc:creator>
  <cp:lastModifiedBy>Vincent Leung</cp:lastModifiedBy>
  <cp:revision>32</cp:revision>
  <dcterms:created xsi:type="dcterms:W3CDTF">2016-10-23T11:37:58Z</dcterms:created>
  <dcterms:modified xsi:type="dcterms:W3CDTF">2016-11-12T03:05:09Z</dcterms:modified>
</cp:coreProperties>
</file>