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5"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404534"/>
            <a:ext cx="8115764" cy="1646302"/>
          </a:xfrm>
        </p:spPr>
        <p:txBody>
          <a:bodyPr/>
          <a:lstStyle/>
          <a:p>
            <a:r>
              <a:rPr lang="en-US" dirty="0"/>
              <a:t>Cloud9 </a:t>
            </a:r>
            <a:br>
              <a:rPr lang="en-US" dirty="0"/>
            </a:br>
            <a:r>
              <a:rPr lang="en-US" dirty="0"/>
              <a:t>Efficient Traffic Network</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QAs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449" y="504957"/>
            <a:ext cx="1038554" cy="369332"/>
          </a:xfrm>
          <a:prstGeom prst="rect">
            <a:avLst/>
          </a:prstGeom>
          <a:noFill/>
        </p:spPr>
        <p:txBody>
          <a:bodyPr wrap="none" rtlCol="0">
            <a:spAutoFit/>
          </a:bodyPr>
          <a:lstStyle/>
          <a:p>
            <a:r>
              <a:rPr lang="en-US" dirty="0"/>
              <a:t>Producer</a:t>
            </a:r>
            <a:endParaRPr lang="en-SG" dirty="0"/>
          </a:p>
        </p:txBody>
      </p:sp>
      <p:sp>
        <p:nvSpPr>
          <p:cNvPr id="5" name="TextBox 4"/>
          <p:cNvSpPr txBox="1"/>
          <p:nvPr/>
        </p:nvSpPr>
        <p:spPr>
          <a:xfrm>
            <a:off x="10393336" y="504957"/>
            <a:ext cx="1143262" cy="369332"/>
          </a:xfrm>
          <a:prstGeom prst="rect">
            <a:avLst/>
          </a:prstGeom>
          <a:noFill/>
        </p:spPr>
        <p:txBody>
          <a:bodyPr wrap="none" rtlCol="0">
            <a:spAutoFit/>
          </a:bodyPr>
          <a:lstStyle/>
          <a:p>
            <a:r>
              <a:rPr lang="en-US" dirty="0"/>
              <a:t>Consumer</a:t>
            </a:r>
            <a:endParaRPr lang="en-SG" dirty="0"/>
          </a:p>
        </p:txBody>
      </p:sp>
      <p:sp>
        <p:nvSpPr>
          <p:cNvPr id="7" name="Rectangle: Rounded Corners 6"/>
          <p:cNvSpPr/>
          <p:nvPr/>
        </p:nvSpPr>
        <p:spPr>
          <a:xfrm>
            <a:off x="567872" y="1907019"/>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7"/>
          <p:cNvSpPr/>
          <p:nvPr/>
        </p:nvSpPr>
        <p:spPr>
          <a:xfrm rot="5400000">
            <a:off x="1523580" y="20976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67872" y="1907019"/>
            <a:ext cx="338554" cy="215444"/>
          </a:xfrm>
          <a:prstGeom prst="rect">
            <a:avLst/>
          </a:prstGeom>
          <a:noFill/>
        </p:spPr>
        <p:txBody>
          <a:bodyPr wrap="none" rtlCol="0">
            <a:spAutoFit/>
          </a:bodyPr>
          <a:lstStyle/>
          <a:p>
            <a:r>
              <a:rPr lang="en-US" sz="800" dirty="0"/>
              <a:t>EP2</a:t>
            </a:r>
            <a:endParaRPr lang="en-SG" sz="800" dirty="0"/>
          </a:p>
        </p:txBody>
      </p:sp>
      <p:sp>
        <p:nvSpPr>
          <p:cNvPr id="10" name="TextBox 9"/>
          <p:cNvSpPr txBox="1"/>
          <p:nvPr/>
        </p:nvSpPr>
        <p:spPr>
          <a:xfrm>
            <a:off x="594019" y="2076835"/>
            <a:ext cx="950327" cy="400110"/>
          </a:xfrm>
          <a:prstGeom prst="rect">
            <a:avLst/>
          </a:prstGeom>
          <a:noFill/>
        </p:spPr>
        <p:txBody>
          <a:bodyPr wrap="square" rtlCol="0">
            <a:spAutoFit/>
          </a:bodyPr>
          <a:lstStyle/>
          <a:p>
            <a:r>
              <a:rPr lang="en-US" sz="1000" dirty="0"/>
              <a:t>Traffic Speed Bands</a:t>
            </a:r>
            <a:endParaRPr lang="en-SG" sz="1000" dirty="0"/>
          </a:p>
        </p:txBody>
      </p:sp>
      <p:sp>
        <p:nvSpPr>
          <p:cNvPr id="11" name="Rectangle: Rounded Corners 10"/>
          <p:cNvSpPr/>
          <p:nvPr/>
        </p:nvSpPr>
        <p:spPr>
          <a:xfrm>
            <a:off x="10430507" y="234549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Isosceles Triangle 11"/>
          <p:cNvSpPr/>
          <p:nvPr/>
        </p:nvSpPr>
        <p:spPr>
          <a:xfrm rot="5400000">
            <a:off x="10317294" y="260223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10430507" y="2345498"/>
            <a:ext cx="340158" cy="215444"/>
          </a:xfrm>
          <a:prstGeom prst="rect">
            <a:avLst/>
          </a:prstGeom>
          <a:noFill/>
        </p:spPr>
        <p:txBody>
          <a:bodyPr wrap="none" rtlCol="0">
            <a:spAutoFit/>
          </a:bodyPr>
          <a:lstStyle/>
          <a:p>
            <a:r>
              <a:rPr lang="en-US" sz="800" dirty="0"/>
              <a:t>EC1</a:t>
            </a:r>
            <a:endParaRPr lang="en-SG" sz="800" dirty="0"/>
          </a:p>
        </p:txBody>
      </p:sp>
      <p:sp>
        <p:nvSpPr>
          <p:cNvPr id="14" name="Rectangle 13"/>
          <p:cNvSpPr/>
          <p:nvPr/>
        </p:nvSpPr>
        <p:spPr>
          <a:xfrm>
            <a:off x="10462360" y="2930605"/>
            <a:ext cx="1287153" cy="461665"/>
          </a:xfrm>
          <a:prstGeom prst="rect">
            <a:avLst/>
          </a:prstGeom>
        </p:spPr>
        <p:txBody>
          <a:bodyPr wrap="square">
            <a:spAutoFit/>
          </a:bodyPr>
          <a:lstStyle/>
          <a:p>
            <a:r>
              <a:rPr lang="en-SG" sz="800" dirty="0"/>
              <a:t>Expressway Monitoring and Advisory System (EMAS)</a:t>
            </a:r>
          </a:p>
        </p:txBody>
      </p:sp>
      <p:sp>
        <p:nvSpPr>
          <p:cNvPr id="15" name="Rectangle: Rounded Corners 14"/>
          <p:cNvSpPr/>
          <p:nvPr/>
        </p:nvSpPr>
        <p:spPr>
          <a:xfrm>
            <a:off x="3779769" y="796596"/>
            <a:ext cx="1632857" cy="87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778338" y="792023"/>
            <a:ext cx="1236236" cy="215444"/>
          </a:xfrm>
          <a:prstGeom prst="rect">
            <a:avLst/>
          </a:prstGeom>
          <a:noFill/>
        </p:spPr>
        <p:txBody>
          <a:bodyPr wrap="none" rtlCol="0">
            <a:spAutoFit/>
          </a:bodyPr>
          <a:lstStyle/>
          <a:p>
            <a:r>
              <a:rPr lang="en-US" sz="800" dirty="0"/>
              <a:t>EPA1: Pattern - Temporal</a:t>
            </a:r>
            <a:endParaRPr lang="en-SG" sz="800" dirty="0"/>
          </a:p>
        </p:txBody>
      </p:sp>
      <p:sp>
        <p:nvSpPr>
          <p:cNvPr id="21" name="Isosceles Triangle 20"/>
          <p:cNvSpPr/>
          <p:nvPr/>
        </p:nvSpPr>
        <p:spPr>
          <a:xfrm rot="5400000">
            <a:off x="3692705" y="10339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Connector 25"/>
          <p:cNvCxnSpPr>
            <a:endCxn id="32" idx="3"/>
          </p:cNvCxnSpPr>
          <p:nvPr/>
        </p:nvCxnSpPr>
        <p:spPr>
          <a:xfrm>
            <a:off x="5552224" y="1118814"/>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218567" y="812467"/>
            <a:ext cx="1632857" cy="882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Isosceles Triangle 27"/>
          <p:cNvSpPr/>
          <p:nvPr/>
        </p:nvSpPr>
        <p:spPr>
          <a:xfrm rot="5400000">
            <a:off x="8785366" y="103573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Isosceles Triangle 31"/>
          <p:cNvSpPr/>
          <p:nvPr/>
        </p:nvSpPr>
        <p:spPr>
          <a:xfrm rot="5400000">
            <a:off x="7140496" y="103573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7369239" y="2028920"/>
            <a:ext cx="1387040" cy="1061829"/>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US" sz="900" dirty="0"/>
          </a:p>
          <a:p>
            <a:endParaRPr lang="en-US" sz="900" dirty="0"/>
          </a:p>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38" name="Rectangle: Rounded Corners 37"/>
          <p:cNvSpPr/>
          <p:nvPr/>
        </p:nvSpPr>
        <p:spPr>
          <a:xfrm>
            <a:off x="562179" y="3538383"/>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Isosceles Triangle 39"/>
          <p:cNvSpPr/>
          <p:nvPr/>
        </p:nvSpPr>
        <p:spPr>
          <a:xfrm rot="5400000">
            <a:off x="1517887" y="372896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562179" y="3538383"/>
            <a:ext cx="338554" cy="215444"/>
          </a:xfrm>
          <a:prstGeom prst="rect">
            <a:avLst/>
          </a:prstGeom>
          <a:noFill/>
        </p:spPr>
        <p:txBody>
          <a:bodyPr wrap="none" rtlCol="0">
            <a:spAutoFit/>
          </a:bodyPr>
          <a:lstStyle/>
          <a:p>
            <a:r>
              <a:rPr lang="en-US" sz="800" dirty="0"/>
              <a:t>EP3</a:t>
            </a:r>
            <a:endParaRPr lang="en-SG" sz="800" dirty="0"/>
          </a:p>
        </p:txBody>
      </p:sp>
      <p:sp>
        <p:nvSpPr>
          <p:cNvPr id="43" name="TextBox 42"/>
          <p:cNvSpPr txBox="1"/>
          <p:nvPr/>
        </p:nvSpPr>
        <p:spPr>
          <a:xfrm>
            <a:off x="588326" y="3708199"/>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53" name="Rectangle 52"/>
          <p:cNvSpPr/>
          <p:nvPr/>
        </p:nvSpPr>
        <p:spPr>
          <a:xfrm>
            <a:off x="7357377" y="895855"/>
            <a:ext cx="1455764" cy="784830"/>
          </a:xfrm>
          <a:prstGeom prst="rect">
            <a:avLst/>
          </a:prstGeom>
        </p:spPr>
        <p:txBody>
          <a:bodyPr wrap="square">
            <a:spAutoFit/>
          </a:bodyPr>
          <a:lstStyle/>
          <a:p>
            <a:r>
              <a:rPr lang="en-SG" sz="900" dirty="0"/>
              <a:t>message  =  “Lesser traffic” at road</a:t>
            </a:r>
          </a:p>
          <a:p>
            <a:endParaRPr lang="en-US" sz="900" dirty="0"/>
          </a:p>
          <a:p>
            <a:r>
              <a:rPr lang="en-SG" sz="900" dirty="0"/>
              <a:t>message  =  “slowdown” at road</a:t>
            </a:r>
          </a:p>
        </p:txBody>
      </p:sp>
      <p:sp>
        <p:nvSpPr>
          <p:cNvPr id="55" name="Hexagon 54"/>
          <p:cNvSpPr/>
          <p:nvPr/>
        </p:nvSpPr>
        <p:spPr>
          <a:xfrm>
            <a:off x="1960560" y="1958449"/>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a:stCxn id="8" idx="0"/>
          </p:cNvCxnSpPr>
          <p:nvPr/>
        </p:nvCxnSpPr>
        <p:spPr>
          <a:xfrm>
            <a:off x="1729236" y="2190048"/>
            <a:ext cx="290614" cy="1895"/>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64052" y="2081641"/>
            <a:ext cx="579005" cy="215444"/>
          </a:xfrm>
          <a:prstGeom prst="rect">
            <a:avLst/>
          </a:prstGeom>
          <a:noFill/>
        </p:spPr>
        <p:txBody>
          <a:bodyPr wrap="none" rtlCol="0">
            <a:spAutoFit/>
          </a:bodyPr>
          <a:lstStyle/>
          <a:p>
            <a:r>
              <a:rPr lang="en-US" sz="800" dirty="0"/>
              <a:t>Channel1</a:t>
            </a:r>
            <a:endParaRPr lang="en-SG" sz="800" dirty="0"/>
          </a:p>
        </p:txBody>
      </p:sp>
      <p:cxnSp>
        <p:nvCxnSpPr>
          <p:cNvPr id="72" name="Connector: Elbow 71"/>
          <p:cNvCxnSpPr>
            <a:stCxn id="28" idx="0"/>
            <a:endCxn id="12" idx="3"/>
          </p:cNvCxnSpPr>
          <p:nvPr/>
        </p:nvCxnSpPr>
        <p:spPr>
          <a:xfrm>
            <a:off x="8991022" y="1128184"/>
            <a:ext cx="1347040" cy="156649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Rounded Corners 72"/>
          <p:cNvSpPr/>
          <p:nvPr/>
        </p:nvSpPr>
        <p:spPr>
          <a:xfrm>
            <a:off x="7239933" y="1935028"/>
            <a:ext cx="1632857" cy="1192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a:off x="8806732" y="219036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Isosceles Triangle 76"/>
          <p:cNvSpPr/>
          <p:nvPr/>
        </p:nvSpPr>
        <p:spPr>
          <a:xfrm rot="5400000">
            <a:off x="7161862" y="221648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Connector: Elbow 86"/>
          <p:cNvCxnSpPr>
            <a:stCxn id="74" idx="0"/>
            <a:endCxn id="12" idx="3"/>
          </p:cNvCxnSpPr>
          <p:nvPr/>
        </p:nvCxnSpPr>
        <p:spPr>
          <a:xfrm>
            <a:off x="9012388" y="2282807"/>
            <a:ext cx="1325674" cy="4118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2" name="Rectangle: Rounded Corners 91"/>
          <p:cNvSpPr/>
          <p:nvPr/>
        </p:nvSpPr>
        <p:spPr>
          <a:xfrm>
            <a:off x="3740435" y="1851001"/>
            <a:ext cx="1632857" cy="124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extBox 92"/>
          <p:cNvSpPr txBox="1"/>
          <p:nvPr/>
        </p:nvSpPr>
        <p:spPr>
          <a:xfrm>
            <a:off x="3796501" y="1873623"/>
            <a:ext cx="1236236" cy="215444"/>
          </a:xfrm>
          <a:prstGeom prst="rect">
            <a:avLst/>
          </a:prstGeom>
          <a:noFill/>
        </p:spPr>
        <p:txBody>
          <a:bodyPr wrap="none" rtlCol="0">
            <a:spAutoFit/>
          </a:bodyPr>
          <a:lstStyle/>
          <a:p>
            <a:r>
              <a:rPr lang="en-US" sz="800" dirty="0"/>
              <a:t>EPA2: Pattern - Temporal</a:t>
            </a:r>
            <a:endParaRPr lang="en-SG" sz="800" dirty="0"/>
          </a:p>
        </p:txBody>
      </p:sp>
      <p:sp>
        <p:nvSpPr>
          <p:cNvPr id="94" name="Isosceles Triangle 93"/>
          <p:cNvSpPr/>
          <p:nvPr/>
        </p:nvSpPr>
        <p:spPr>
          <a:xfrm rot="5400000">
            <a:off x="3659002" y="222360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Isosceles Triangle 94"/>
          <p:cNvSpPr/>
          <p:nvPr/>
        </p:nvSpPr>
        <p:spPr>
          <a:xfrm rot="5400000">
            <a:off x="5304696" y="221752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Box 96"/>
          <p:cNvSpPr txBox="1"/>
          <p:nvPr/>
        </p:nvSpPr>
        <p:spPr>
          <a:xfrm>
            <a:off x="5408538" y="2094137"/>
            <a:ext cx="482824" cy="215444"/>
          </a:xfrm>
          <a:prstGeom prst="rect">
            <a:avLst/>
          </a:prstGeom>
          <a:noFill/>
        </p:spPr>
        <p:txBody>
          <a:bodyPr wrap="none" rtlCol="0">
            <a:spAutoFit/>
          </a:bodyPr>
          <a:lstStyle/>
          <a:p>
            <a:r>
              <a:rPr lang="en-US" sz="800" dirty="0"/>
              <a:t>Output</a:t>
            </a:r>
            <a:endParaRPr lang="en-SG" sz="800" dirty="0"/>
          </a:p>
        </p:txBody>
      </p:sp>
      <p:cxnSp>
        <p:nvCxnSpPr>
          <p:cNvPr id="105" name="Connector: Elbow 104"/>
          <p:cNvCxnSpPr>
            <a:stCxn id="55" idx="0"/>
            <a:endCxn id="94" idx="3"/>
          </p:cNvCxnSpPr>
          <p:nvPr/>
        </p:nvCxnSpPr>
        <p:spPr>
          <a:xfrm>
            <a:off x="2735503" y="2191975"/>
            <a:ext cx="944267"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939107" y="988495"/>
            <a:ext cx="1722405" cy="646331"/>
          </a:xfrm>
          <a:prstGeom prst="rect">
            <a:avLst/>
          </a:prstGeom>
        </p:spPr>
        <p:txBody>
          <a:bodyPr wrap="square">
            <a:spAutoFit/>
          </a:bodyPr>
          <a:lstStyle/>
          <a:p>
            <a:r>
              <a:rPr lang="en-US" sz="900" dirty="0"/>
              <a:t>Estimated travel increase</a:t>
            </a:r>
            <a:endParaRPr lang="en-SG" sz="900" dirty="0"/>
          </a:p>
          <a:p>
            <a:endParaRPr lang="en-US" sz="900" dirty="0"/>
          </a:p>
          <a:p>
            <a:endParaRPr lang="en-US" sz="900" dirty="0"/>
          </a:p>
          <a:p>
            <a:r>
              <a:rPr lang="en-US" sz="900" dirty="0"/>
              <a:t>Estimated travel decrease</a:t>
            </a:r>
            <a:endParaRPr lang="en-SG" sz="900" dirty="0"/>
          </a:p>
        </p:txBody>
      </p:sp>
      <p:cxnSp>
        <p:nvCxnSpPr>
          <p:cNvPr id="118" name="Straight Connector 117"/>
          <p:cNvCxnSpPr>
            <a:stCxn id="95" idx="0"/>
            <a:endCxn id="77" idx="3"/>
          </p:cNvCxnSpPr>
          <p:nvPr/>
        </p:nvCxnSpPr>
        <p:spPr>
          <a:xfrm flipV="1">
            <a:off x="5510352" y="2308934"/>
            <a:ext cx="1672278"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or: Elbow 119"/>
          <p:cNvCxnSpPr>
            <a:stCxn id="144" idx="0"/>
            <a:endCxn id="12" idx="3"/>
          </p:cNvCxnSpPr>
          <p:nvPr/>
        </p:nvCxnSpPr>
        <p:spPr>
          <a:xfrm flipV="1">
            <a:off x="9016708" y="2694681"/>
            <a:ext cx="1321354" cy="8559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p:cNvCxnSpPr>
            <a:stCxn id="189" idx="0"/>
            <a:endCxn id="12" idx="3"/>
          </p:cNvCxnSpPr>
          <p:nvPr/>
        </p:nvCxnSpPr>
        <p:spPr>
          <a:xfrm flipV="1">
            <a:off x="9036312" y="2694681"/>
            <a:ext cx="1301750" cy="324364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945570" y="1989261"/>
            <a:ext cx="1722405" cy="1200329"/>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a:p>
            <a:endParaRPr lang="en-US" sz="900" dirty="0"/>
          </a:p>
          <a:p>
            <a:r>
              <a:rPr lang="en-SG" sz="900" dirty="0"/>
              <a:t>road category =  C/B &amp;</a:t>
            </a:r>
          </a:p>
          <a:p>
            <a:r>
              <a:rPr lang="en-SG" sz="900" dirty="0"/>
              <a:t>previous speed band = 3 &amp;</a:t>
            </a:r>
          </a:p>
          <a:p>
            <a:r>
              <a:rPr lang="en-SG" sz="900" dirty="0"/>
              <a:t>current speed band = 2</a:t>
            </a:r>
          </a:p>
          <a:p>
            <a:endParaRPr lang="en-SG" sz="900" dirty="0"/>
          </a:p>
        </p:txBody>
      </p:sp>
      <p:sp>
        <p:nvSpPr>
          <p:cNvPr id="106" name="Isosceles Triangle 105"/>
          <p:cNvSpPr/>
          <p:nvPr/>
        </p:nvSpPr>
        <p:spPr>
          <a:xfrm rot="5400000">
            <a:off x="5348512" y="103353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5400000">
            <a:off x="5310029" y="267510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5452354" y="910150"/>
            <a:ext cx="482824" cy="215444"/>
          </a:xfrm>
          <a:prstGeom prst="rect">
            <a:avLst/>
          </a:prstGeom>
          <a:noFill/>
        </p:spPr>
        <p:txBody>
          <a:bodyPr wrap="none" rtlCol="0">
            <a:spAutoFit/>
          </a:bodyPr>
          <a:lstStyle/>
          <a:p>
            <a:r>
              <a:rPr lang="en-US" sz="800" dirty="0"/>
              <a:t>Output</a:t>
            </a:r>
            <a:endParaRPr lang="en-SG" sz="800" dirty="0"/>
          </a:p>
        </p:txBody>
      </p:sp>
      <p:sp>
        <p:nvSpPr>
          <p:cNvPr id="116" name="TextBox 115"/>
          <p:cNvSpPr txBox="1"/>
          <p:nvPr/>
        </p:nvSpPr>
        <p:spPr>
          <a:xfrm>
            <a:off x="5401988" y="2798416"/>
            <a:ext cx="716863" cy="215444"/>
          </a:xfrm>
          <a:prstGeom prst="rect">
            <a:avLst/>
          </a:prstGeom>
          <a:noFill/>
        </p:spPr>
        <p:txBody>
          <a:bodyPr wrap="none" rtlCol="0">
            <a:spAutoFit/>
          </a:bodyPr>
          <a:lstStyle/>
          <a:p>
            <a:r>
              <a:rPr lang="en-US" sz="800" dirty="0"/>
              <a:t>Not Selected</a:t>
            </a:r>
            <a:endParaRPr lang="en-SG" sz="800" dirty="0"/>
          </a:p>
        </p:txBody>
      </p:sp>
      <p:cxnSp>
        <p:nvCxnSpPr>
          <p:cNvPr id="130" name="Straight Connector 129"/>
          <p:cNvCxnSpPr>
            <a:stCxn id="40" idx="0"/>
            <a:endCxn id="133" idx="3"/>
          </p:cNvCxnSpPr>
          <p:nvPr/>
        </p:nvCxnSpPr>
        <p:spPr>
          <a:xfrm>
            <a:off x="1723543" y="3821412"/>
            <a:ext cx="1986507" cy="629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3768589" y="320060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p:cNvSpPr txBox="1"/>
          <p:nvPr/>
        </p:nvSpPr>
        <p:spPr>
          <a:xfrm>
            <a:off x="3816752" y="3246887"/>
            <a:ext cx="1117614" cy="215444"/>
          </a:xfrm>
          <a:prstGeom prst="rect">
            <a:avLst/>
          </a:prstGeom>
          <a:noFill/>
        </p:spPr>
        <p:txBody>
          <a:bodyPr wrap="none" rtlCol="0">
            <a:spAutoFit/>
          </a:bodyPr>
          <a:lstStyle/>
          <a:p>
            <a:r>
              <a:rPr lang="en-US" sz="800" dirty="0"/>
              <a:t>EPA3: Pattern - Spatial</a:t>
            </a:r>
            <a:endParaRPr lang="en-SG" sz="800" dirty="0"/>
          </a:p>
        </p:txBody>
      </p:sp>
      <p:sp>
        <p:nvSpPr>
          <p:cNvPr id="133" name="Isosceles Triangle 132"/>
          <p:cNvSpPr/>
          <p:nvPr/>
        </p:nvSpPr>
        <p:spPr>
          <a:xfrm rot="5400000">
            <a:off x="3689282" y="373526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Isosceles Triangle 133"/>
          <p:cNvSpPr/>
          <p:nvPr/>
        </p:nvSpPr>
        <p:spPr>
          <a:xfrm rot="5400000">
            <a:off x="5332850" y="335409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Isosceles Triangle 134"/>
          <p:cNvSpPr/>
          <p:nvPr/>
        </p:nvSpPr>
        <p:spPr>
          <a:xfrm rot="5400000">
            <a:off x="5339430" y="376806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TextBox 135"/>
          <p:cNvSpPr txBox="1"/>
          <p:nvPr/>
        </p:nvSpPr>
        <p:spPr>
          <a:xfrm>
            <a:off x="5436692" y="3230710"/>
            <a:ext cx="482824" cy="215444"/>
          </a:xfrm>
          <a:prstGeom prst="rect">
            <a:avLst/>
          </a:prstGeom>
          <a:noFill/>
        </p:spPr>
        <p:txBody>
          <a:bodyPr wrap="none" rtlCol="0">
            <a:spAutoFit/>
          </a:bodyPr>
          <a:lstStyle/>
          <a:p>
            <a:r>
              <a:rPr lang="en-US" sz="800" dirty="0"/>
              <a:t>Output</a:t>
            </a:r>
            <a:endParaRPr lang="en-SG" sz="800" dirty="0"/>
          </a:p>
        </p:txBody>
      </p:sp>
      <p:sp>
        <p:nvSpPr>
          <p:cNvPr id="138" name="TextBox 137"/>
          <p:cNvSpPr txBox="1"/>
          <p:nvPr/>
        </p:nvSpPr>
        <p:spPr>
          <a:xfrm>
            <a:off x="5431389" y="3891383"/>
            <a:ext cx="716863" cy="215444"/>
          </a:xfrm>
          <a:prstGeom prst="rect">
            <a:avLst/>
          </a:prstGeom>
          <a:noFill/>
        </p:spPr>
        <p:txBody>
          <a:bodyPr wrap="none" rtlCol="0">
            <a:spAutoFit/>
          </a:bodyPr>
          <a:lstStyle/>
          <a:p>
            <a:r>
              <a:rPr lang="en-US" sz="800" dirty="0"/>
              <a:t>Not Selected</a:t>
            </a:r>
            <a:endParaRPr lang="en-SG" sz="800" dirty="0"/>
          </a:p>
        </p:txBody>
      </p:sp>
      <p:sp>
        <p:nvSpPr>
          <p:cNvPr id="139" name="Rectangle 138"/>
          <p:cNvSpPr/>
          <p:nvPr/>
        </p:nvSpPr>
        <p:spPr>
          <a:xfrm>
            <a:off x="3887032" y="3430767"/>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40" name="Isosceles Triangle 139"/>
          <p:cNvSpPr/>
          <p:nvPr/>
        </p:nvSpPr>
        <p:spPr>
          <a:xfrm rot="5400000">
            <a:off x="3671979" y="333382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9" name="Connector: Elbow 68"/>
          <p:cNvCxnSpPr>
            <a:stCxn id="55" idx="0"/>
            <a:endCxn id="140" idx="3"/>
          </p:cNvCxnSpPr>
          <p:nvPr/>
        </p:nvCxnSpPr>
        <p:spPr>
          <a:xfrm>
            <a:off x="2735503" y="2191975"/>
            <a:ext cx="95724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364142" y="3481880"/>
            <a:ext cx="1326513" cy="507831"/>
          </a:xfrm>
          <a:prstGeom prst="rect">
            <a:avLst/>
          </a:prstGeom>
        </p:spPr>
        <p:txBody>
          <a:bodyPr wrap="square">
            <a:spAutoFit/>
          </a:bodyPr>
          <a:lstStyle/>
          <a:p>
            <a:r>
              <a:rPr lang="en-SG" sz="900" dirty="0"/>
              <a:t>message  =  “Heavy Rain expect in” Area.  Drive with caution”</a:t>
            </a:r>
          </a:p>
        </p:txBody>
      </p:sp>
      <p:sp>
        <p:nvSpPr>
          <p:cNvPr id="143" name="Rectangle: Rounded Corners 142"/>
          <p:cNvSpPr/>
          <p:nvPr/>
        </p:nvSpPr>
        <p:spPr>
          <a:xfrm>
            <a:off x="7253707" y="3257347"/>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8811052" y="345819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Isosceles Triangle 147"/>
          <p:cNvSpPr/>
          <p:nvPr/>
        </p:nvSpPr>
        <p:spPr>
          <a:xfrm rot="5400000">
            <a:off x="7175636" y="336084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Connector 77"/>
          <p:cNvCxnSpPr>
            <a:stCxn id="134" idx="0"/>
            <a:endCxn id="148" idx="3"/>
          </p:cNvCxnSpPr>
          <p:nvPr/>
        </p:nvCxnSpPr>
        <p:spPr>
          <a:xfrm>
            <a:off x="5538506" y="3446538"/>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Rounded Corners 157"/>
          <p:cNvSpPr/>
          <p:nvPr/>
        </p:nvSpPr>
        <p:spPr>
          <a:xfrm>
            <a:off x="566367" y="555271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Isosceles Triangle 159"/>
          <p:cNvSpPr/>
          <p:nvPr/>
        </p:nvSpPr>
        <p:spPr>
          <a:xfrm rot="5400000">
            <a:off x="1522075" y="57432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566367" y="5552714"/>
            <a:ext cx="338554" cy="215444"/>
          </a:xfrm>
          <a:prstGeom prst="rect">
            <a:avLst/>
          </a:prstGeom>
          <a:noFill/>
        </p:spPr>
        <p:txBody>
          <a:bodyPr wrap="none" rtlCol="0">
            <a:spAutoFit/>
          </a:bodyPr>
          <a:lstStyle/>
          <a:p>
            <a:r>
              <a:rPr lang="en-US" sz="800" dirty="0"/>
              <a:t>EP5</a:t>
            </a:r>
            <a:endParaRPr lang="en-SG" sz="800" dirty="0"/>
          </a:p>
        </p:txBody>
      </p:sp>
      <p:sp>
        <p:nvSpPr>
          <p:cNvPr id="162" name="TextBox 161"/>
          <p:cNvSpPr txBox="1"/>
          <p:nvPr/>
        </p:nvSpPr>
        <p:spPr>
          <a:xfrm>
            <a:off x="592514" y="5722530"/>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8" name="Straight Connector 167"/>
          <p:cNvCxnSpPr>
            <a:stCxn id="160" idx="0"/>
            <a:endCxn id="180" idx="3"/>
          </p:cNvCxnSpPr>
          <p:nvPr/>
        </p:nvCxnSpPr>
        <p:spPr>
          <a:xfrm>
            <a:off x="1727731" y="5835743"/>
            <a:ext cx="1965016"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Rectangle: Rounded Corners 168"/>
          <p:cNvSpPr/>
          <p:nvPr/>
        </p:nvSpPr>
        <p:spPr>
          <a:xfrm>
            <a:off x="3768589" y="562404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3816752" y="5670325"/>
            <a:ext cx="662361" cy="215444"/>
          </a:xfrm>
          <a:prstGeom prst="rect">
            <a:avLst/>
          </a:prstGeom>
          <a:noFill/>
        </p:spPr>
        <p:txBody>
          <a:bodyPr wrap="none" rtlCol="0">
            <a:spAutoFit/>
          </a:bodyPr>
          <a:lstStyle/>
          <a:p>
            <a:r>
              <a:rPr lang="en-US" sz="800" dirty="0"/>
              <a:t>EPA4: Filter</a:t>
            </a:r>
            <a:endParaRPr lang="en-SG" sz="800" dirty="0"/>
          </a:p>
        </p:txBody>
      </p:sp>
      <p:sp>
        <p:nvSpPr>
          <p:cNvPr id="174" name="Isosceles Triangle 173"/>
          <p:cNvSpPr/>
          <p:nvPr/>
        </p:nvSpPr>
        <p:spPr>
          <a:xfrm rot="5400000">
            <a:off x="3689282" y="61586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Isosceles Triangle 179"/>
          <p:cNvSpPr/>
          <p:nvPr/>
        </p:nvSpPr>
        <p:spPr>
          <a:xfrm rot="5400000">
            <a:off x="3671979" y="575726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Isosceles Triangle 180"/>
          <p:cNvSpPr/>
          <p:nvPr/>
        </p:nvSpPr>
        <p:spPr>
          <a:xfrm rot="5400000">
            <a:off x="5318177" y="568011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Isosceles Triangle 181"/>
          <p:cNvSpPr/>
          <p:nvPr/>
        </p:nvSpPr>
        <p:spPr>
          <a:xfrm rot="5400000">
            <a:off x="5329534" y="6016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Isosceles Triangle 182"/>
          <p:cNvSpPr/>
          <p:nvPr/>
        </p:nvSpPr>
        <p:spPr>
          <a:xfrm rot="5400000">
            <a:off x="5318177" y="633613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4" name="TextBox 183"/>
          <p:cNvSpPr txBox="1"/>
          <p:nvPr/>
        </p:nvSpPr>
        <p:spPr>
          <a:xfrm>
            <a:off x="5427073" y="5520866"/>
            <a:ext cx="502061" cy="215444"/>
          </a:xfrm>
          <a:prstGeom prst="rect">
            <a:avLst/>
          </a:prstGeom>
          <a:noFill/>
        </p:spPr>
        <p:txBody>
          <a:bodyPr wrap="none" rtlCol="0">
            <a:spAutoFit/>
          </a:bodyPr>
          <a:lstStyle/>
          <a:p>
            <a:r>
              <a:rPr lang="en-US" sz="800" dirty="0"/>
              <a:t>Filter In</a:t>
            </a:r>
            <a:endParaRPr lang="en-SG" sz="800" dirty="0"/>
          </a:p>
        </p:txBody>
      </p:sp>
      <p:sp>
        <p:nvSpPr>
          <p:cNvPr id="185" name="TextBox 184"/>
          <p:cNvSpPr txBox="1"/>
          <p:nvPr/>
        </p:nvSpPr>
        <p:spPr>
          <a:xfrm>
            <a:off x="5432810" y="5903327"/>
            <a:ext cx="577402" cy="215444"/>
          </a:xfrm>
          <a:prstGeom prst="rect">
            <a:avLst/>
          </a:prstGeom>
          <a:noFill/>
        </p:spPr>
        <p:txBody>
          <a:bodyPr wrap="none" rtlCol="0">
            <a:spAutoFit/>
          </a:bodyPr>
          <a:lstStyle/>
          <a:p>
            <a:r>
              <a:rPr lang="en-US" sz="800" dirty="0"/>
              <a:t>Filter Out</a:t>
            </a:r>
            <a:endParaRPr lang="en-SG" sz="800" dirty="0"/>
          </a:p>
        </p:txBody>
      </p:sp>
      <p:sp>
        <p:nvSpPr>
          <p:cNvPr id="186" name="TextBox 185"/>
          <p:cNvSpPr txBox="1"/>
          <p:nvPr/>
        </p:nvSpPr>
        <p:spPr>
          <a:xfrm>
            <a:off x="5386692" y="6461513"/>
            <a:ext cx="771365" cy="215444"/>
          </a:xfrm>
          <a:prstGeom prst="rect">
            <a:avLst/>
          </a:prstGeom>
          <a:noFill/>
        </p:spPr>
        <p:txBody>
          <a:bodyPr wrap="none" rtlCol="0">
            <a:spAutoFit/>
          </a:bodyPr>
          <a:lstStyle/>
          <a:p>
            <a:r>
              <a:rPr lang="en-US" sz="800" dirty="0"/>
              <a:t>Non-filterable</a:t>
            </a:r>
            <a:endParaRPr lang="en-SG" sz="800" dirty="0"/>
          </a:p>
        </p:txBody>
      </p:sp>
      <p:sp>
        <p:nvSpPr>
          <p:cNvPr id="187" name="Rectangle 186"/>
          <p:cNvSpPr/>
          <p:nvPr/>
        </p:nvSpPr>
        <p:spPr>
          <a:xfrm>
            <a:off x="7350368" y="5820469"/>
            <a:ext cx="1326513" cy="646331"/>
          </a:xfrm>
          <a:prstGeom prst="rect">
            <a:avLst/>
          </a:prstGeom>
        </p:spPr>
        <p:txBody>
          <a:bodyPr wrap="square">
            <a:spAutoFit/>
          </a:bodyPr>
          <a:lstStyle/>
          <a:p>
            <a:r>
              <a:rPr lang="en-SG" sz="900" dirty="0"/>
              <a:t>message  =  Traffic accident at.</a:t>
            </a:r>
          </a:p>
          <a:p>
            <a:endParaRPr lang="en-US" sz="900" dirty="0"/>
          </a:p>
          <a:p>
            <a:r>
              <a:rPr lang="en-US" sz="900" dirty="0"/>
              <a:t>message = roadworks at</a:t>
            </a:r>
            <a:endParaRPr lang="en-SG" sz="900" dirty="0"/>
          </a:p>
        </p:txBody>
      </p:sp>
      <p:sp>
        <p:nvSpPr>
          <p:cNvPr id="188" name="Rectangle: Rounded Corners 187"/>
          <p:cNvSpPr/>
          <p:nvPr/>
        </p:nvSpPr>
        <p:spPr>
          <a:xfrm>
            <a:off x="7239933" y="559593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Isosceles Triangle 188"/>
          <p:cNvSpPr/>
          <p:nvPr/>
        </p:nvSpPr>
        <p:spPr>
          <a:xfrm rot="5400000">
            <a:off x="8830656" y="584588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Isosceles Triangle 191"/>
          <p:cNvSpPr/>
          <p:nvPr/>
        </p:nvSpPr>
        <p:spPr>
          <a:xfrm rot="5400000">
            <a:off x="7161862" y="56994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3863706" y="5915418"/>
            <a:ext cx="1722405" cy="369332"/>
          </a:xfrm>
          <a:prstGeom prst="rect">
            <a:avLst/>
          </a:prstGeom>
        </p:spPr>
        <p:txBody>
          <a:bodyPr wrap="square">
            <a:spAutoFit/>
          </a:bodyPr>
          <a:lstStyle/>
          <a:p>
            <a:r>
              <a:rPr lang="en-SG" sz="900" dirty="0"/>
              <a:t>Type = accident/vehicle breakdown/unattended vehicle</a:t>
            </a:r>
          </a:p>
        </p:txBody>
      </p:sp>
      <p:cxnSp>
        <p:nvCxnSpPr>
          <p:cNvPr id="88" name="Straight Connector 87"/>
          <p:cNvCxnSpPr>
            <a:stCxn id="181" idx="0"/>
            <a:endCxn id="192" idx="3"/>
          </p:cNvCxnSpPr>
          <p:nvPr/>
        </p:nvCxnSpPr>
        <p:spPr>
          <a:xfrm>
            <a:off x="5523833" y="5772559"/>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292751" y="5161830"/>
            <a:ext cx="6959246" cy="276999"/>
          </a:xfrm>
          <a:prstGeom prst="rect">
            <a:avLst/>
          </a:prstGeom>
        </p:spPr>
        <p:txBody>
          <a:bodyPr wrap="square">
            <a:spAutoFit/>
          </a:bodyPr>
          <a:lstStyle/>
          <a:p>
            <a:r>
              <a:rPr lang="en-SG" sz="1200" dirty="0"/>
              <a:t>Event Processing Network triggers the necessary assistance needed if there is an accident on the road.</a:t>
            </a:r>
          </a:p>
        </p:txBody>
      </p:sp>
      <p:sp>
        <p:nvSpPr>
          <p:cNvPr id="99" name="Rectangle 98"/>
          <p:cNvSpPr/>
          <p:nvPr/>
        </p:nvSpPr>
        <p:spPr>
          <a:xfrm>
            <a:off x="1485056" y="227958"/>
            <a:ext cx="9124205" cy="276999"/>
          </a:xfrm>
          <a:prstGeom prst="rect">
            <a:avLst/>
          </a:prstGeom>
        </p:spPr>
        <p:txBody>
          <a:bodyPr wrap="square">
            <a:spAutoFit/>
          </a:bodyPr>
          <a:lstStyle/>
          <a:p>
            <a:r>
              <a:rPr lang="en-SG" sz="1200" dirty="0"/>
              <a:t>Event Processing Network triggers the messages at each of the individual arterial roads so as to improve road conditions at major expressways.</a:t>
            </a:r>
          </a:p>
        </p:txBody>
      </p:sp>
      <p:sp>
        <p:nvSpPr>
          <p:cNvPr id="110" name="Cylinder 109"/>
          <p:cNvSpPr/>
          <p:nvPr/>
        </p:nvSpPr>
        <p:spPr>
          <a:xfrm>
            <a:off x="6206187" y="3682265"/>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6191749" y="3864703"/>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6" name="Connector: Elbow 15"/>
          <p:cNvCxnSpPr>
            <a:endCxn id="73" idx="1"/>
          </p:cNvCxnSpPr>
          <p:nvPr/>
        </p:nvCxnSpPr>
        <p:spPr>
          <a:xfrm rot="5400000" flipH="1" flipV="1">
            <a:off x="6041371" y="3004244"/>
            <a:ext cx="1671310"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a:endCxn id="27" idx="1"/>
          </p:cNvCxnSpPr>
          <p:nvPr/>
        </p:nvCxnSpPr>
        <p:spPr>
          <a:xfrm rot="5400000" flipH="1" flipV="1">
            <a:off x="5391855" y="2376094"/>
            <a:ext cx="2948976"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Rectangle: Rounded Corners 6"/>
          <p:cNvSpPr/>
          <p:nvPr/>
        </p:nvSpPr>
        <p:spPr>
          <a:xfrm>
            <a:off x="589965" y="93779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1610772" y="10166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9" name="Straight Connector 118"/>
          <p:cNvCxnSpPr>
            <a:stCxn id="117" idx="0"/>
          </p:cNvCxnSpPr>
          <p:nvPr/>
        </p:nvCxnSpPr>
        <p:spPr>
          <a:xfrm>
            <a:off x="1816428" y="1109048"/>
            <a:ext cx="1882795" cy="34389"/>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01335" y="939232"/>
            <a:ext cx="338554" cy="215444"/>
          </a:xfrm>
          <a:prstGeom prst="rect">
            <a:avLst/>
          </a:prstGeom>
          <a:noFill/>
        </p:spPr>
        <p:txBody>
          <a:bodyPr wrap="none" rtlCol="0">
            <a:spAutoFit/>
          </a:bodyPr>
          <a:lstStyle/>
          <a:p>
            <a:r>
              <a:rPr lang="en-US" sz="800" dirty="0"/>
              <a:t>EP1</a:t>
            </a:r>
            <a:endParaRPr lang="en-SG" sz="800" dirty="0"/>
          </a:p>
        </p:txBody>
      </p:sp>
      <p:sp>
        <p:nvSpPr>
          <p:cNvPr id="123" name="TextBox 122"/>
          <p:cNvSpPr txBox="1"/>
          <p:nvPr/>
        </p:nvSpPr>
        <p:spPr>
          <a:xfrm>
            <a:off x="627482" y="1109048"/>
            <a:ext cx="950327" cy="400110"/>
          </a:xfrm>
          <a:prstGeom prst="rect">
            <a:avLst/>
          </a:prstGeom>
          <a:noFill/>
        </p:spPr>
        <p:txBody>
          <a:bodyPr wrap="square" rtlCol="0">
            <a:spAutoFit/>
          </a:bodyPr>
          <a:lstStyle/>
          <a:p>
            <a:r>
              <a:rPr lang="en-US" sz="1000" dirty="0"/>
              <a:t>Estimated Travel Time</a:t>
            </a:r>
            <a:endParaRPr lang="en-SG" sz="1000" dirty="0"/>
          </a:p>
        </p:txBody>
      </p:sp>
      <p:sp>
        <p:nvSpPr>
          <p:cNvPr id="101" name="Rectangle: Rounded Corners 100"/>
          <p:cNvSpPr/>
          <p:nvPr/>
        </p:nvSpPr>
        <p:spPr>
          <a:xfrm>
            <a:off x="575188" y="4264486"/>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Isosceles Triangle 101"/>
          <p:cNvSpPr/>
          <p:nvPr/>
        </p:nvSpPr>
        <p:spPr>
          <a:xfrm rot="5400000">
            <a:off x="1530896" y="445507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TextBox 102"/>
          <p:cNvSpPr txBox="1"/>
          <p:nvPr/>
        </p:nvSpPr>
        <p:spPr>
          <a:xfrm>
            <a:off x="575188" y="4264486"/>
            <a:ext cx="338554" cy="215444"/>
          </a:xfrm>
          <a:prstGeom prst="rect">
            <a:avLst/>
          </a:prstGeom>
          <a:noFill/>
        </p:spPr>
        <p:txBody>
          <a:bodyPr wrap="none" rtlCol="0">
            <a:spAutoFit/>
          </a:bodyPr>
          <a:lstStyle/>
          <a:p>
            <a:r>
              <a:rPr lang="en-US" sz="800" dirty="0"/>
              <a:t>EP4</a:t>
            </a:r>
            <a:endParaRPr lang="en-SG" sz="800" dirty="0"/>
          </a:p>
        </p:txBody>
      </p:sp>
      <p:sp>
        <p:nvSpPr>
          <p:cNvPr id="112" name="TextBox 111"/>
          <p:cNvSpPr txBox="1"/>
          <p:nvPr/>
        </p:nvSpPr>
        <p:spPr>
          <a:xfrm>
            <a:off x="601335" y="4434302"/>
            <a:ext cx="950327" cy="400110"/>
          </a:xfrm>
          <a:prstGeom prst="rect">
            <a:avLst/>
          </a:prstGeom>
          <a:noFill/>
        </p:spPr>
        <p:txBody>
          <a:bodyPr wrap="square" rtlCol="0">
            <a:spAutoFit/>
          </a:bodyPr>
          <a:lstStyle/>
          <a:p>
            <a:r>
              <a:rPr lang="en-US" sz="1000" dirty="0"/>
              <a:t>NEA Heavy Rain Warning</a:t>
            </a:r>
            <a:endParaRPr lang="en-SG" sz="1000" dirty="0"/>
          </a:p>
        </p:txBody>
      </p:sp>
      <p:sp>
        <p:nvSpPr>
          <p:cNvPr id="113" name="Rectangle 112"/>
          <p:cNvSpPr/>
          <p:nvPr/>
        </p:nvSpPr>
        <p:spPr>
          <a:xfrm>
            <a:off x="7396797" y="4603131"/>
            <a:ext cx="1326513" cy="369332"/>
          </a:xfrm>
          <a:prstGeom prst="rect">
            <a:avLst/>
          </a:prstGeom>
        </p:spPr>
        <p:txBody>
          <a:bodyPr wrap="square">
            <a:spAutoFit/>
          </a:bodyPr>
          <a:lstStyle/>
          <a:p>
            <a:r>
              <a:rPr lang="en-SG" sz="900" dirty="0"/>
              <a:t>message  =  “Heavy Rain expected”</a:t>
            </a:r>
          </a:p>
        </p:txBody>
      </p:sp>
      <p:sp>
        <p:nvSpPr>
          <p:cNvPr id="114" name="Rectangle: Rounded Corners 113"/>
          <p:cNvSpPr/>
          <p:nvPr/>
        </p:nvSpPr>
        <p:spPr>
          <a:xfrm>
            <a:off x="7286362" y="4378598"/>
            <a:ext cx="1632857" cy="7842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Isosceles Triangle 123"/>
          <p:cNvSpPr/>
          <p:nvPr/>
        </p:nvSpPr>
        <p:spPr>
          <a:xfrm rot="5400000">
            <a:off x="8843707" y="45794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Isosceles Triangle 124"/>
          <p:cNvSpPr/>
          <p:nvPr/>
        </p:nvSpPr>
        <p:spPr>
          <a:xfrm rot="5400000">
            <a:off x="7208291" y="448209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p:cNvCxnSpPr>
            <a:stCxn id="102" idx="0"/>
            <a:endCxn id="125" idx="3"/>
          </p:cNvCxnSpPr>
          <p:nvPr/>
        </p:nvCxnSpPr>
        <p:spPr>
          <a:xfrm>
            <a:off x="1736552" y="4547516"/>
            <a:ext cx="5492507" cy="27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24" idx="0"/>
            <a:endCxn id="12" idx="3"/>
          </p:cNvCxnSpPr>
          <p:nvPr/>
        </p:nvCxnSpPr>
        <p:spPr>
          <a:xfrm flipV="1">
            <a:off x="9049363" y="2694681"/>
            <a:ext cx="1288699" cy="1977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39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637</TotalTime>
  <Words>399</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Cloud9  Efficient Traffic Network - An EPN system</vt:lpstr>
      <vt:lpstr>Agenda</vt:lpstr>
      <vt:lpstr>Introduction</vt:lpstr>
      <vt:lpstr>Our solution – an EPN system</vt:lpstr>
      <vt:lpstr>PowerPoint Presentation</vt:lpstr>
      <vt:lpstr>EPN Evaluation &amp; Conclusion</vt:lpstr>
      <vt:lpstr>Demo</vt:lpstr>
      <vt:lpstr>Q&amp;As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Vincent Leung</cp:lastModifiedBy>
  <cp:revision>158</cp:revision>
  <dcterms:created xsi:type="dcterms:W3CDTF">2016-11-06T01:52:44Z</dcterms:created>
  <dcterms:modified xsi:type="dcterms:W3CDTF">2016-11-12T03:06:20Z</dcterms:modified>
</cp:coreProperties>
</file>