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6" r:id="rId6"/>
    <p:sldId id="261" r:id="rId7"/>
    <p:sldId id="262" r:id="rId8"/>
    <p:sldId id="267"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2404534"/>
            <a:ext cx="8115764" cy="1646302"/>
          </a:xfrm>
        </p:spPr>
        <p:txBody>
          <a:bodyPr/>
          <a:lstStyle/>
          <a:p>
            <a:r>
              <a:rPr lang="en-US" dirty="0"/>
              <a:t>Cloud9 </a:t>
            </a:r>
            <a:br>
              <a:rPr lang="en-US" dirty="0"/>
            </a:br>
            <a:r>
              <a:rPr lang="en-US" dirty="0"/>
              <a:t>Efficient Traffic Network</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QAs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449" y="504957"/>
            <a:ext cx="1038554" cy="369332"/>
          </a:xfrm>
          <a:prstGeom prst="rect">
            <a:avLst/>
          </a:prstGeom>
          <a:noFill/>
        </p:spPr>
        <p:txBody>
          <a:bodyPr wrap="none" rtlCol="0">
            <a:spAutoFit/>
          </a:bodyPr>
          <a:lstStyle/>
          <a:p>
            <a:r>
              <a:rPr lang="en-US" dirty="0"/>
              <a:t>Producer</a:t>
            </a:r>
            <a:endParaRPr lang="en-SG" dirty="0"/>
          </a:p>
        </p:txBody>
      </p:sp>
      <p:sp>
        <p:nvSpPr>
          <p:cNvPr id="5" name="TextBox 4"/>
          <p:cNvSpPr txBox="1"/>
          <p:nvPr/>
        </p:nvSpPr>
        <p:spPr>
          <a:xfrm>
            <a:off x="10393336" y="504957"/>
            <a:ext cx="1143262" cy="369332"/>
          </a:xfrm>
          <a:prstGeom prst="rect">
            <a:avLst/>
          </a:prstGeom>
          <a:noFill/>
        </p:spPr>
        <p:txBody>
          <a:bodyPr wrap="none" rtlCol="0">
            <a:spAutoFit/>
          </a:bodyPr>
          <a:lstStyle/>
          <a:p>
            <a:r>
              <a:rPr lang="en-US" dirty="0"/>
              <a:t>Consumer</a:t>
            </a:r>
            <a:endParaRPr lang="en-SG" dirty="0"/>
          </a:p>
        </p:txBody>
      </p:sp>
      <p:sp>
        <p:nvSpPr>
          <p:cNvPr id="7" name="Rectangle: Rounded Corners 6"/>
          <p:cNvSpPr/>
          <p:nvPr/>
        </p:nvSpPr>
        <p:spPr>
          <a:xfrm>
            <a:off x="567872" y="168929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7"/>
          <p:cNvSpPr/>
          <p:nvPr/>
        </p:nvSpPr>
        <p:spPr>
          <a:xfrm rot="5400000">
            <a:off x="1523580" y="18798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67872" y="1689294"/>
            <a:ext cx="338554" cy="215444"/>
          </a:xfrm>
          <a:prstGeom prst="rect">
            <a:avLst/>
          </a:prstGeom>
          <a:noFill/>
        </p:spPr>
        <p:txBody>
          <a:bodyPr wrap="none" rtlCol="0">
            <a:spAutoFit/>
          </a:bodyPr>
          <a:lstStyle/>
          <a:p>
            <a:r>
              <a:rPr lang="en-US" sz="800" dirty="0"/>
              <a:t>EP2</a:t>
            </a:r>
            <a:endParaRPr lang="en-SG" sz="800" dirty="0"/>
          </a:p>
        </p:txBody>
      </p:sp>
      <p:sp>
        <p:nvSpPr>
          <p:cNvPr id="10" name="TextBox 9"/>
          <p:cNvSpPr txBox="1"/>
          <p:nvPr/>
        </p:nvSpPr>
        <p:spPr>
          <a:xfrm>
            <a:off x="594019" y="1859110"/>
            <a:ext cx="950327" cy="400110"/>
          </a:xfrm>
          <a:prstGeom prst="rect">
            <a:avLst/>
          </a:prstGeom>
          <a:noFill/>
        </p:spPr>
        <p:txBody>
          <a:bodyPr wrap="square" rtlCol="0">
            <a:spAutoFit/>
          </a:bodyPr>
          <a:lstStyle/>
          <a:p>
            <a:r>
              <a:rPr lang="en-US" sz="1000" dirty="0"/>
              <a:t>Traffic Speed Bands</a:t>
            </a:r>
            <a:endParaRPr lang="en-SG" sz="1000" dirty="0"/>
          </a:p>
        </p:txBody>
      </p:sp>
      <p:sp>
        <p:nvSpPr>
          <p:cNvPr id="11" name="Rectangle: Rounded Corners 10"/>
          <p:cNvSpPr/>
          <p:nvPr/>
        </p:nvSpPr>
        <p:spPr>
          <a:xfrm>
            <a:off x="10430507" y="222357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Isosceles Triangle 11"/>
          <p:cNvSpPr/>
          <p:nvPr/>
        </p:nvSpPr>
        <p:spPr>
          <a:xfrm rot="5400000">
            <a:off x="10317294" y="248031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10430507" y="2223572"/>
            <a:ext cx="340158" cy="215444"/>
          </a:xfrm>
          <a:prstGeom prst="rect">
            <a:avLst/>
          </a:prstGeom>
          <a:noFill/>
        </p:spPr>
        <p:txBody>
          <a:bodyPr wrap="none" rtlCol="0">
            <a:spAutoFit/>
          </a:bodyPr>
          <a:lstStyle/>
          <a:p>
            <a:r>
              <a:rPr lang="en-US" sz="800" dirty="0"/>
              <a:t>EC1</a:t>
            </a:r>
            <a:endParaRPr lang="en-SG" sz="800" dirty="0"/>
          </a:p>
        </p:txBody>
      </p:sp>
      <p:sp>
        <p:nvSpPr>
          <p:cNvPr id="14" name="Rectangle 13"/>
          <p:cNvSpPr/>
          <p:nvPr/>
        </p:nvSpPr>
        <p:spPr>
          <a:xfrm>
            <a:off x="10462360" y="2808679"/>
            <a:ext cx="1287153" cy="461665"/>
          </a:xfrm>
          <a:prstGeom prst="rect">
            <a:avLst/>
          </a:prstGeom>
        </p:spPr>
        <p:txBody>
          <a:bodyPr wrap="square">
            <a:spAutoFit/>
          </a:bodyPr>
          <a:lstStyle/>
          <a:p>
            <a:r>
              <a:rPr lang="en-SG" sz="800" dirty="0"/>
              <a:t>Expressway Monitoring and Advisory System (EMAS)</a:t>
            </a:r>
          </a:p>
        </p:txBody>
      </p:sp>
      <p:sp>
        <p:nvSpPr>
          <p:cNvPr id="15" name="Rectangle: Rounded Corners 14"/>
          <p:cNvSpPr/>
          <p:nvPr/>
        </p:nvSpPr>
        <p:spPr>
          <a:xfrm>
            <a:off x="3779769" y="665961"/>
            <a:ext cx="1632857" cy="870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778338" y="661388"/>
            <a:ext cx="1236236" cy="215444"/>
          </a:xfrm>
          <a:prstGeom prst="rect">
            <a:avLst/>
          </a:prstGeom>
          <a:noFill/>
        </p:spPr>
        <p:txBody>
          <a:bodyPr wrap="none" rtlCol="0">
            <a:spAutoFit/>
          </a:bodyPr>
          <a:lstStyle/>
          <a:p>
            <a:r>
              <a:rPr lang="en-US" sz="800" dirty="0"/>
              <a:t>EPA1: Pattern - Temporal</a:t>
            </a:r>
            <a:endParaRPr lang="en-SG" sz="800" dirty="0"/>
          </a:p>
        </p:txBody>
      </p:sp>
      <p:sp>
        <p:nvSpPr>
          <p:cNvPr id="21" name="Isosceles Triangle 20"/>
          <p:cNvSpPr/>
          <p:nvPr/>
        </p:nvSpPr>
        <p:spPr>
          <a:xfrm rot="5400000">
            <a:off x="3692705" y="90335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Connector 25"/>
          <p:cNvCxnSpPr>
            <a:stCxn id="106" idx="0"/>
            <a:endCxn id="32" idx="3"/>
          </p:cNvCxnSpPr>
          <p:nvPr/>
        </p:nvCxnSpPr>
        <p:spPr>
          <a:xfrm>
            <a:off x="5552224" y="829940"/>
            <a:ext cx="1601369" cy="18251"/>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7218567" y="620869"/>
            <a:ext cx="1632857" cy="882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Isosceles Triangle 27"/>
          <p:cNvSpPr/>
          <p:nvPr/>
        </p:nvSpPr>
        <p:spPr>
          <a:xfrm rot="5400000">
            <a:off x="8785366" y="84414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Isosceles Triangle 31"/>
          <p:cNvSpPr/>
          <p:nvPr/>
        </p:nvSpPr>
        <p:spPr>
          <a:xfrm rot="5400000">
            <a:off x="7132825" y="75574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p:cNvSpPr txBox="1"/>
          <p:nvPr/>
        </p:nvSpPr>
        <p:spPr>
          <a:xfrm>
            <a:off x="7369239" y="1750232"/>
            <a:ext cx="1387040" cy="1061829"/>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US" sz="900" dirty="0"/>
          </a:p>
          <a:p>
            <a:endParaRPr lang="en-US" sz="900" dirty="0"/>
          </a:p>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38" name="Rectangle: Rounded Corners 37"/>
          <p:cNvSpPr/>
          <p:nvPr/>
        </p:nvSpPr>
        <p:spPr>
          <a:xfrm>
            <a:off x="562179" y="3303240"/>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Isosceles Triangle 39"/>
          <p:cNvSpPr/>
          <p:nvPr/>
        </p:nvSpPr>
        <p:spPr>
          <a:xfrm rot="5400000">
            <a:off x="1517887" y="349382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562179" y="3303240"/>
            <a:ext cx="338554" cy="215444"/>
          </a:xfrm>
          <a:prstGeom prst="rect">
            <a:avLst/>
          </a:prstGeom>
          <a:noFill/>
        </p:spPr>
        <p:txBody>
          <a:bodyPr wrap="none" rtlCol="0">
            <a:spAutoFit/>
          </a:bodyPr>
          <a:lstStyle/>
          <a:p>
            <a:r>
              <a:rPr lang="en-US" sz="800" dirty="0"/>
              <a:t>EP3</a:t>
            </a:r>
            <a:endParaRPr lang="en-SG" sz="800" dirty="0"/>
          </a:p>
        </p:txBody>
      </p:sp>
      <p:sp>
        <p:nvSpPr>
          <p:cNvPr id="43" name="TextBox 42"/>
          <p:cNvSpPr txBox="1"/>
          <p:nvPr/>
        </p:nvSpPr>
        <p:spPr>
          <a:xfrm>
            <a:off x="588326" y="3473056"/>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53" name="Rectangle 52"/>
          <p:cNvSpPr/>
          <p:nvPr/>
        </p:nvSpPr>
        <p:spPr>
          <a:xfrm>
            <a:off x="7357377" y="704257"/>
            <a:ext cx="1455764" cy="784830"/>
          </a:xfrm>
          <a:prstGeom prst="rect">
            <a:avLst/>
          </a:prstGeom>
        </p:spPr>
        <p:txBody>
          <a:bodyPr wrap="square">
            <a:spAutoFit/>
          </a:bodyPr>
          <a:lstStyle/>
          <a:p>
            <a:r>
              <a:rPr lang="en-SG" sz="900" dirty="0"/>
              <a:t>message  =  “Lesser traffic” at road</a:t>
            </a:r>
          </a:p>
          <a:p>
            <a:endParaRPr lang="en-US" sz="900" dirty="0"/>
          </a:p>
          <a:p>
            <a:r>
              <a:rPr lang="en-SG" sz="900" dirty="0"/>
              <a:t>message  =  “slowdown” at road</a:t>
            </a:r>
          </a:p>
        </p:txBody>
      </p:sp>
      <p:sp>
        <p:nvSpPr>
          <p:cNvPr id="55" name="Hexagon 54"/>
          <p:cNvSpPr/>
          <p:nvPr/>
        </p:nvSpPr>
        <p:spPr>
          <a:xfrm>
            <a:off x="1960560" y="1740724"/>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a:stCxn id="8" idx="0"/>
          </p:cNvCxnSpPr>
          <p:nvPr/>
        </p:nvCxnSpPr>
        <p:spPr>
          <a:xfrm>
            <a:off x="1729236" y="1972323"/>
            <a:ext cx="290614" cy="1895"/>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64052" y="1863916"/>
            <a:ext cx="579005" cy="215444"/>
          </a:xfrm>
          <a:prstGeom prst="rect">
            <a:avLst/>
          </a:prstGeom>
          <a:noFill/>
        </p:spPr>
        <p:txBody>
          <a:bodyPr wrap="none" rtlCol="0">
            <a:spAutoFit/>
          </a:bodyPr>
          <a:lstStyle/>
          <a:p>
            <a:r>
              <a:rPr lang="en-US" sz="800" dirty="0"/>
              <a:t>Channel1</a:t>
            </a:r>
            <a:endParaRPr lang="en-SG" sz="800" dirty="0"/>
          </a:p>
        </p:txBody>
      </p:sp>
      <p:cxnSp>
        <p:nvCxnSpPr>
          <p:cNvPr id="72" name="Connector: Elbow 71"/>
          <p:cNvCxnSpPr>
            <a:stCxn id="28" idx="0"/>
            <a:endCxn id="12" idx="3"/>
          </p:cNvCxnSpPr>
          <p:nvPr/>
        </p:nvCxnSpPr>
        <p:spPr>
          <a:xfrm>
            <a:off x="8991022" y="936586"/>
            <a:ext cx="1347040" cy="16361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Rounded Corners 72"/>
          <p:cNvSpPr/>
          <p:nvPr/>
        </p:nvSpPr>
        <p:spPr>
          <a:xfrm>
            <a:off x="7239933" y="1656340"/>
            <a:ext cx="1632857" cy="1192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a:off x="8806732" y="191167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Isosceles Triangle 76"/>
          <p:cNvSpPr/>
          <p:nvPr/>
        </p:nvSpPr>
        <p:spPr>
          <a:xfrm rot="5400000">
            <a:off x="7161862" y="193780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Connector: Elbow 86"/>
          <p:cNvCxnSpPr>
            <a:stCxn id="74" idx="0"/>
            <a:endCxn id="12" idx="3"/>
          </p:cNvCxnSpPr>
          <p:nvPr/>
        </p:nvCxnSpPr>
        <p:spPr>
          <a:xfrm>
            <a:off x="9012388" y="2004119"/>
            <a:ext cx="1325674" cy="568636"/>
          </a:xfrm>
          <a:prstGeom prst="bentConnector3">
            <a:avLst>
              <a:gd name="adj1" fmla="val 49343"/>
            </a:avLst>
          </a:prstGeom>
        </p:spPr>
        <p:style>
          <a:lnRef idx="1">
            <a:schemeClr val="accent1"/>
          </a:lnRef>
          <a:fillRef idx="0">
            <a:schemeClr val="accent1"/>
          </a:fillRef>
          <a:effectRef idx="0">
            <a:schemeClr val="accent1"/>
          </a:effectRef>
          <a:fontRef idx="minor">
            <a:schemeClr val="tx1"/>
          </a:fontRef>
        </p:style>
      </p:cxnSp>
      <p:sp>
        <p:nvSpPr>
          <p:cNvPr id="92" name="Rectangle: Rounded Corners 91"/>
          <p:cNvSpPr/>
          <p:nvPr/>
        </p:nvSpPr>
        <p:spPr>
          <a:xfrm>
            <a:off x="3740435" y="1633276"/>
            <a:ext cx="1632857" cy="124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TextBox 92"/>
          <p:cNvSpPr txBox="1"/>
          <p:nvPr/>
        </p:nvSpPr>
        <p:spPr>
          <a:xfrm>
            <a:off x="3796501" y="1655898"/>
            <a:ext cx="1236236" cy="215444"/>
          </a:xfrm>
          <a:prstGeom prst="rect">
            <a:avLst/>
          </a:prstGeom>
          <a:noFill/>
        </p:spPr>
        <p:txBody>
          <a:bodyPr wrap="none" rtlCol="0">
            <a:spAutoFit/>
          </a:bodyPr>
          <a:lstStyle/>
          <a:p>
            <a:r>
              <a:rPr lang="en-US" sz="800" dirty="0"/>
              <a:t>EPA2: Pattern - Temporal</a:t>
            </a:r>
            <a:endParaRPr lang="en-SG" sz="800" dirty="0"/>
          </a:p>
        </p:txBody>
      </p:sp>
      <p:sp>
        <p:nvSpPr>
          <p:cNvPr id="94" name="Isosceles Triangle 93"/>
          <p:cNvSpPr/>
          <p:nvPr/>
        </p:nvSpPr>
        <p:spPr>
          <a:xfrm rot="5400000">
            <a:off x="3659002" y="200587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Isosceles Triangle 94"/>
          <p:cNvSpPr/>
          <p:nvPr/>
        </p:nvSpPr>
        <p:spPr>
          <a:xfrm rot="5400000">
            <a:off x="5304696" y="194754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Box 96"/>
          <p:cNvSpPr txBox="1"/>
          <p:nvPr/>
        </p:nvSpPr>
        <p:spPr>
          <a:xfrm>
            <a:off x="5408538" y="1824158"/>
            <a:ext cx="482824" cy="215444"/>
          </a:xfrm>
          <a:prstGeom prst="rect">
            <a:avLst/>
          </a:prstGeom>
          <a:noFill/>
        </p:spPr>
        <p:txBody>
          <a:bodyPr wrap="none" rtlCol="0">
            <a:spAutoFit/>
          </a:bodyPr>
          <a:lstStyle/>
          <a:p>
            <a:r>
              <a:rPr lang="en-US" sz="800" dirty="0"/>
              <a:t>Output</a:t>
            </a:r>
            <a:endParaRPr lang="en-SG" sz="800" dirty="0"/>
          </a:p>
        </p:txBody>
      </p:sp>
      <p:cxnSp>
        <p:nvCxnSpPr>
          <p:cNvPr id="105" name="Connector: Elbow 104"/>
          <p:cNvCxnSpPr>
            <a:stCxn id="55" idx="0"/>
            <a:endCxn id="94" idx="3"/>
          </p:cNvCxnSpPr>
          <p:nvPr/>
        </p:nvCxnSpPr>
        <p:spPr>
          <a:xfrm>
            <a:off x="2735503" y="1974250"/>
            <a:ext cx="944267"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939107" y="857860"/>
            <a:ext cx="1722405" cy="646331"/>
          </a:xfrm>
          <a:prstGeom prst="rect">
            <a:avLst/>
          </a:prstGeom>
        </p:spPr>
        <p:txBody>
          <a:bodyPr wrap="square">
            <a:spAutoFit/>
          </a:bodyPr>
          <a:lstStyle/>
          <a:p>
            <a:r>
              <a:rPr lang="en-US" sz="900" dirty="0"/>
              <a:t>Estimated travel increase</a:t>
            </a:r>
            <a:endParaRPr lang="en-SG" sz="900" dirty="0"/>
          </a:p>
          <a:p>
            <a:endParaRPr lang="en-US" sz="900" dirty="0"/>
          </a:p>
          <a:p>
            <a:endParaRPr lang="en-US" sz="900" dirty="0"/>
          </a:p>
          <a:p>
            <a:r>
              <a:rPr lang="en-US" sz="900" dirty="0"/>
              <a:t>Estimated travel decrease</a:t>
            </a:r>
            <a:endParaRPr lang="en-SG" sz="900" dirty="0"/>
          </a:p>
        </p:txBody>
      </p:sp>
      <p:cxnSp>
        <p:nvCxnSpPr>
          <p:cNvPr id="118" name="Straight Connector 117"/>
          <p:cNvCxnSpPr>
            <a:stCxn id="95" idx="0"/>
            <a:endCxn id="77" idx="3"/>
          </p:cNvCxnSpPr>
          <p:nvPr/>
        </p:nvCxnSpPr>
        <p:spPr>
          <a:xfrm flipV="1">
            <a:off x="5510352" y="2030246"/>
            <a:ext cx="1672278" cy="9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ctor: Elbow 119"/>
          <p:cNvCxnSpPr>
            <a:stCxn id="144" idx="0"/>
            <a:endCxn id="12" idx="3"/>
          </p:cNvCxnSpPr>
          <p:nvPr/>
        </p:nvCxnSpPr>
        <p:spPr>
          <a:xfrm flipV="1">
            <a:off x="8999290" y="2572755"/>
            <a:ext cx="1338772" cy="6904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p:cNvCxnSpPr>
            <a:stCxn id="189" idx="0"/>
            <a:endCxn id="12" idx="3"/>
          </p:cNvCxnSpPr>
          <p:nvPr/>
        </p:nvCxnSpPr>
        <p:spPr>
          <a:xfrm flipV="1">
            <a:off x="9036312" y="2572755"/>
            <a:ext cx="1301750" cy="3539751"/>
          </a:xfrm>
          <a:prstGeom prst="bentConnector3">
            <a:avLst>
              <a:gd name="adj1" fmla="val 47993"/>
            </a:avLst>
          </a:prstGeom>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945570" y="1771536"/>
            <a:ext cx="1722405" cy="1200329"/>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a:p>
            <a:endParaRPr lang="en-US" sz="900" dirty="0"/>
          </a:p>
          <a:p>
            <a:r>
              <a:rPr lang="en-SG" sz="900" dirty="0"/>
              <a:t>road category =  C/B &amp;</a:t>
            </a:r>
          </a:p>
          <a:p>
            <a:r>
              <a:rPr lang="en-SG" sz="900" dirty="0"/>
              <a:t>previous speed band = 3 &amp;</a:t>
            </a:r>
          </a:p>
          <a:p>
            <a:r>
              <a:rPr lang="en-SG" sz="900" dirty="0"/>
              <a:t>current speed band = 2</a:t>
            </a:r>
          </a:p>
          <a:p>
            <a:endParaRPr lang="en-SG" sz="900" dirty="0"/>
          </a:p>
        </p:txBody>
      </p:sp>
      <p:sp>
        <p:nvSpPr>
          <p:cNvPr id="106" name="Isosceles Triangle 105"/>
          <p:cNvSpPr/>
          <p:nvPr/>
        </p:nvSpPr>
        <p:spPr>
          <a:xfrm rot="5400000">
            <a:off x="5346568" y="73749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5400000">
            <a:off x="5310029" y="245737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p:cNvSpPr txBox="1"/>
          <p:nvPr/>
        </p:nvSpPr>
        <p:spPr>
          <a:xfrm>
            <a:off x="5408538" y="710472"/>
            <a:ext cx="482824" cy="215444"/>
          </a:xfrm>
          <a:prstGeom prst="rect">
            <a:avLst/>
          </a:prstGeom>
          <a:noFill/>
        </p:spPr>
        <p:txBody>
          <a:bodyPr wrap="none" rtlCol="0">
            <a:spAutoFit/>
          </a:bodyPr>
          <a:lstStyle/>
          <a:p>
            <a:r>
              <a:rPr lang="en-US" sz="800" dirty="0"/>
              <a:t>Output</a:t>
            </a:r>
            <a:endParaRPr lang="en-SG" sz="800" dirty="0"/>
          </a:p>
        </p:txBody>
      </p:sp>
      <p:sp>
        <p:nvSpPr>
          <p:cNvPr id="116" name="TextBox 115"/>
          <p:cNvSpPr txBox="1"/>
          <p:nvPr/>
        </p:nvSpPr>
        <p:spPr>
          <a:xfrm>
            <a:off x="5401988" y="2580691"/>
            <a:ext cx="716863" cy="215444"/>
          </a:xfrm>
          <a:prstGeom prst="rect">
            <a:avLst/>
          </a:prstGeom>
          <a:noFill/>
        </p:spPr>
        <p:txBody>
          <a:bodyPr wrap="none" rtlCol="0">
            <a:spAutoFit/>
          </a:bodyPr>
          <a:lstStyle/>
          <a:p>
            <a:r>
              <a:rPr lang="en-US" sz="800" dirty="0"/>
              <a:t>Not Selected</a:t>
            </a:r>
            <a:endParaRPr lang="en-SG" sz="800" dirty="0"/>
          </a:p>
        </p:txBody>
      </p:sp>
      <p:cxnSp>
        <p:nvCxnSpPr>
          <p:cNvPr id="130" name="Straight Connector 129"/>
          <p:cNvCxnSpPr>
            <a:stCxn id="40" idx="0"/>
            <a:endCxn id="133" idx="3"/>
          </p:cNvCxnSpPr>
          <p:nvPr/>
        </p:nvCxnSpPr>
        <p:spPr>
          <a:xfrm>
            <a:off x="1723543" y="3586269"/>
            <a:ext cx="1986507" cy="629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3768589" y="2965465"/>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p:cNvSpPr txBox="1"/>
          <p:nvPr/>
        </p:nvSpPr>
        <p:spPr>
          <a:xfrm>
            <a:off x="3816752" y="3011744"/>
            <a:ext cx="1117614" cy="215444"/>
          </a:xfrm>
          <a:prstGeom prst="rect">
            <a:avLst/>
          </a:prstGeom>
          <a:noFill/>
        </p:spPr>
        <p:txBody>
          <a:bodyPr wrap="none" rtlCol="0">
            <a:spAutoFit/>
          </a:bodyPr>
          <a:lstStyle/>
          <a:p>
            <a:r>
              <a:rPr lang="en-US" sz="800" dirty="0"/>
              <a:t>EPA3: Pattern - Spatial</a:t>
            </a:r>
            <a:endParaRPr lang="en-SG" sz="800" dirty="0"/>
          </a:p>
        </p:txBody>
      </p:sp>
      <p:sp>
        <p:nvSpPr>
          <p:cNvPr id="133" name="Isosceles Triangle 132"/>
          <p:cNvSpPr/>
          <p:nvPr/>
        </p:nvSpPr>
        <p:spPr>
          <a:xfrm rot="5400000">
            <a:off x="3689282" y="350011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Isosceles Triangle 133"/>
          <p:cNvSpPr/>
          <p:nvPr/>
        </p:nvSpPr>
        <p:spPr>
          <a:xfrm rot="5400000">
            <a:off x="5332850" y="311895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Isosceles Triangle 134"/>
          <p:cNvSpPr/>
          <p:nvPr/>
        </p:nvSpPr>
        <p:spPr>
          <a:xfrm rot="5400000">
            <a:off x="5339430" y="353292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TextBox 135"/>
          <p:cNvSpPr txBox="1"/>
          <p:nvPr/>
        </p:nvSpPr>
        <p:spPr>
          <a:xfrm>
            <a:off x="5436692" y="2995567"/>
            <a:ext cx="482824" cy="215444"/>
          </a:xfrm>
          <a:prstGeom prst="rect">
            <a:avLst/>
          </a:prstGeom>
          <a:noFill/>
        </p:spPr>
        <p:txBody>
          <a:bodyPr wrap="none" rtlCol="0">
            <a:spAutoFit/>
          </a:bodyPr>
          <a:lstStyle/>
          <a:p>
            <a:r>
              <a:rPr lang="en-US" sz="800" dirty="0"/>
              <a:t>Output</a:t>
            </a:r>
            <a:endParaRPr lang="en-SG" sz="800" dirty="0"/>
          </a:p>
        </p:txBody>
      </p:sp>
      <p:sp>
        <p:nvSpPr>
          <p:cNvPr id="138" name="TextBox 137"/>
          <p:cNvSpPr txBox="1"/>
          <p:nvPr/>
        </p:nvSpPr>
        <p:spPr>
          <a:xfrm>
            <a:off x="5431389" y="3656240"/>
            <a:ext cx="716863" cy="215444"/>
          </a:xfrm>
          <a:prstGeom prst="rect">
            <a:avLst/>
          </a:prstGeom>
          <a:noFill/>
        </p:spPr>
        <p:txBody>
          <a:bodyPr wrap="none" rtlCol="0">
            <a:spAutoFit/>
          </a:bodyPr>
          <a:lstStyle/>
          <a:p>
            <a:r>
              <a:rPr lang="en-US" sz="800" dirty="0"/>
              <a:t>Not Selected</a:t>
            </a:r>
            <a:endParaRPr lang="en-SG" sz="800" dirty="0"/>
          </a:p>
        </p:txBody>
      </p:sp>
      <p:sp>
        <p:nvSpPr>
          <p:cNvPr id="139" name="Rectangle 138"/>
          <p:cNvSpPr/>
          <p:nvPr/>
        </p:nvSpPr>
        <p:spPr>
          <a:xfrm>
            <a:off x="3887032" y="3195624"/>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40" name="Isosceles Triangle 139"/>
          <p:cNvSpPr/>
          <p:nvPr/>
        </p:nvSpPr>
        <p:spPr>
          <a:xfrm rot="5400000">
            <a:off x="3671979" y="309868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9" name="Connector: Elbow 68"/>
          <p:cNvCxnSpPr>
            <a:stCxn id="55" idx="0"/>
            <a:endCxn id="140" idx="3"/>
          </p:cNvCxnSpPr>
          <p:nvPr/>
        </p:nvCxnSpPr>
        <p:spPr>
          <a:xfrm>
            <a:off x="2735503" y="1974250"/>
            <a:ext cx="957244" cy="12168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346724" y="3194483"/>
            <a:ext cx="1326513" cy="507831"/>
          </a:xfrm>
          <a:prstGeom prst="rect">
            <a:avLst/>
          </a:prstGeom>
        </p:spPr>
        <p:txBody>
          <a:bodyPr wrap="square">
            <a:spAutoFit/>
          </a:bodyPr>
          <a:lstStyle/>
          <a:p>
            <a:r>
              <a:rPr lang="en-SG" sz="900" dirty="0"/>
              <a:t>message  =  “Heavy Rain expect in” Area.  Drive with caution”</a:t>
            </a:r>
          </a:p>
        </p:txBody>
      </p:sp>
      <p:sp>
        <p:nvSpPr>
          <p:cNvPr id="143" name="Rectangle: Rounded Corners 142"/>
          <p:cNvSpPr/>
          <p:nvPr/>
        </p:nvSpPr>
        <p:spPr>
          <a:xfrm>
            <a:off x="7236289" y="2969950"/>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8793634" y="317080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Isosceles Triangle 147"/>
          <p:cNvSpPr/>
          <p:nvPr/>
        </p:nvSpPr>
        <p:spPr>
          <a:xfrm rot="5400000">
            <a:off x="7158218" y="312570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8" name="Straight Connector 77"/>
          <p:cNvCxnSpPr>
            <a:stCxn id="134" idx="0"/>
            <a:endCxn id="148" idx="3"/>
          </p:cNvCxnSpPr>
          <p:nvPr/>
        </p:nvCxnSpPr>
        <p:spPr>
          <a:xfrm>
            <a:off x="5538506" y="3211395"/>
            <a:ext cx="1640480" cy="6753"/>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Rounded Corners 157"/>
          <p:cNvSpPr/>
          <p:nvPr/>
        </p:nvSpPr>
        <p:spPr>
          <a:xfrm>
            <a:off x="566367" y="572689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Isosceles Triangle 159"/>
          <p:cNvSpPr/>
          <p:nvPr/>
        </p:nvSpPr>
        <p:spPr>
          <a:xfrm rot="5400000">
            <a:off x="1522075" y="59174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TextBox 160"/>
          <p:cNvSpPr txBox="1"/>
          <p:nvPr/>
        </p:nvSpPr>
        <p:spPr>
          <a:xfrm>
            <a:off x="566367" y="5726894"/>
            <a:ext cx="338554" cy="215444"/>
          </a:xfrm>
          <a:prstGeom prst="rect">
            <a:avLst/>
          </a:prstGeom>
          <a:noFill/>
        </p:spPr>
        <p:txBody>
          <a:bodyPr wrap="none" rtlCol="0">
            <a:spAutoFit/>
          </a:bodyPr>
          <a:lstStyle/>
          <a:p>
            <a:r>
              <a:rPr lang="en-US" sz="800" dirty="0"/>
              <a:t>EP6</a:t>
            </a:r>
            <a:endParaRPr lang="en-SG" sz="800" dirty="0"/>
          </a:p>
        </p:txBody>
      </p:sp>
      <p:sp>
        <p:nvSpPr>
          <p:cNvPr id="162" name="TextBox 161"/>
          <p:cNvSpPr txBox="1"/>
          <p:nvPr/>
        </p:nvSpPr>
        <p:spPr>
          <a:xfrm>
            <a:off x="592514" y="5896710"/>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8" name="Straight Connector 167"/>
          <p:cNvCxnSpPr>
            <a:stCxn id="160" idx="0"/>
            <a:endCxn id="180" idx="3"/>
          </p:cNvCxnSpPr>
          <p:nvPr/>
        </p:nvCxnSpPr>
        <p:spPr>
          <a:xfrm>
            <a:off x="1727731" y="6009923"/>
            <a:ext cx="1965016"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9" name="Rectangle: Rounded Corners 168"/>
          <p:cNvSpPr/>
          <p:nvPr/>
        </p:nvSpPr>
        <p:spPr>
          <a:xfrm>
            <a:off x="3768589" y="579822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3816752" y="5844505"/>
            <a:ext cx="662361" cy="215444"/>
          </a:xfrm>
          <a:prstGeom prst="rect">
            <a:avLst/>
          </a:prstGeom>
          <a:noFill/>
        </p:spPr>
        <p:txBody>
          <a:bodyPr wrap="none" rtlCol="0">
            <a:spAutoFit/>
          </a:bodyPr>
          <a:lstStyle/>
          <a:p>
            <a:r>
              <a:rPr lang="en-US" sz="800" dirty="0"/>
              <a:t>EPA5: Filter</a:t>
            </a:r>
            <a:endParaRPr lang="en-SG" sz="800" dirty="0"/>
          </a:p>
        </p:txBody>
      </p:sp>
      <p:sp>
        <p:nvSpPr>
          <p:cNvPr id="174" name="Isosceles Triangle 173"/>
          <p:cNvSpPr/>
          <p:nvPr/>
        </p:nvSpPr>
        <p:spPr>
          <a:xfrm rot="5400000">
            <a:off x="3689282" y="633287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Isosceles Triangle 179"/>
          <p:cNvSpPr/>
          <p:nvPr/>
        </p:nvSpPr>
        <p:spPr>
          <a:xfrm rot="5400000">
            <a:off x="3671979" y="59314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Isosceles Triangle 180"/>
          <p:cNvSpPr/>
          <p:nvPr/>
        </p:nvSpPr>
        <p:spPr>
          <a:xfrm rot="5400000">
            <a:off x="5318177" y="585429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2" name="Isosceles Triangle 181"/>
          <p:cNvSpPr/>
          <p:nvPr/>
        </p:nvSpPr>
        <p:spPr>
          <a:xfrm rot="5400000">
            <a:off x="5329534" y="619108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3" name="Isosceles Triangle 182"/>
          <p:cNvSpPr/>
          <p:nvPr/>
        </p:nvSpPr>
        <p:spPr>
          <a:xfrm rot="5400000">
            <a:off x="5318177" y="651031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4" name="TextBox 183"/>
          <p:cNvSpPr txBox="1"/>
          <p:nvPr/>
        </p:nvSpPr>
        <p:spPr>
          <a:xfrm>
            <a:off x="5427073" y="5695046"/>
            <a:ext cx="502061" cy="215444"/>
          </a:xfrm>
          <a:prstGeom prst="rect">
            <a:avLst/>
          </a:prstGeom>
          <a:noFill/>
        </p:spPr>
        <p:txBody>
          <a:bodyPr wrap="none" rtlCol="0">
            <a:spAutoFit/>
          </a:bodyPr>
          <a:lstStyle/>
          <a:p>
            <a:r>
              <a:rPr lang="en-US" sz="800" dirty="0"/>
              <a:t>Filter In</a:t>
            </a:r>
            <a:endParaRPr lang="en-SG" sz="800" dirty="0"/>
          </a:p>
        </p:txBody>
      </p:sp>
      <p:sp>
        <p:nvSpPr>
          <p:cNvPr id="185" name="TextBox 184"/>
          <p:cNvSpPr txBox="1"/>
          <p:nvPr/>
        </p:nvSpPr>
        <p:spPr>
          <a:xfrm>
            <a:off x="5432810" y="6077507"/>
            <a:ext cx="577402" cy="215444"/>
          </a:xfrm>
          <a:prstGeom prst="rect">
            <a:avLst/>
          </a:prstGeom>
          <a:noFill/>
        </p:spPr>
        <p:txBody>
          <a:bodyPr wrap="none" rtlCol="0">
            <a:spAutoFit/>
          </a:bodyPr>
          <a:lstStyle/>
          <a:p>
            <a:r>
              <a:rPr lang="en-US" sz="800" dirty="0"/>
              <a:t>Filter Out</a:t>
            </a:r>
            <a:endParaRPr lang="en-SG" sz="800" dirty="0"/>
          </a:p>
        </p:txBody>
      </p:sp>
      <p:sp>
        <p:nvSpPr>
          <p:cNvPr id="186" name="TextBox 185"/>
          <p:cNvSpPr txBox="1"/>
          <p:nvPr/>
        </p:nvSpPr>
        <p:spPr>
          <a:xfrm>
            <a:off x="5386692" y="6635693"/>
            <a:ext cx="771365" cy="215444"/>
          </a:xfrm>
          <a:prstGeom prst="rect">
            <a:avLst/>
          </a:prstGeom>
          <a:noFill/>
        </p:spPr>
        <p:txBody>
          <a:bodyPr wrap="none" rtlCol="0">
            <a:spAutoFit/>
          </a:bodyPr>
          <a:lstStyle/>
          <a:p>
            <a:r>
              <a:rPr lang="en-US" sz="800" dirty="0"/>
              <a:t>Non-filterable</a:t>
            </a:r>
            <a:endParaRPr lang="en-SG" sz="800" dirty="0"/>
          </a:p>
        </p:txBody>
      </p:sp>
      <p:sp>
        <p:nvSpPr>
          <p:cNvPr id="187" name="Rectangle 186"/>
          <p:cNvSpPr/>
          <p:nvPr/>
        </p:nvSpPr>
        <p:spPr>
          <a:xfrm>
            <a:off x="7350368" y="5994649"/>
            <a:ext cx="1326513" cy="646331"/>
          </a:xfrm>
          <a:prstGeom prst="rect">
            <a:avLst/>
          </a:prstGeom>
        </p:spPr>
        <p:txBody>
          <a:bodyPr wrap="square">
            <a:spAutoFit/>
          </a:bodyPr>
          <a:lstStyle/>
          <a:p>
            <a:r>
              <a:rPr lang="en-SG" sz="900" dirty="0"/>
              <a:t>message  =  Traffic accident at.</a:t>
            </a:r>
          </a:p>
          <a:p>
            <a:endParaRPr lang="en-US" sz="900" dirty="0"/>
          </a:p>
          <a:p>
            <a:r>
              <a:rPr lang="en-US" sz="900" dirty="0"/>
              <a:t>message = roadworks at</a:t>
            </a:r>
            <a:endParaRPr lang="en-SG" sz="900" dirty="0"/>
          </a:p>
        </p:txBody>
      </p:sp>
      <p:sp>
        <p:nvSpPr>
          <p:cNvPr id="188" name="Rectangle: Rounded Corners 187"/>
          <p:cNvSpPr/>
          <p:nvPr/>
        </p:nvSpPr>
        <p:spPr>
          <a:xfrm>
            <a:off x="7239933" y="577011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Isosceles Triangle 188"/>
          <p:cNvSpPr/>
          <p:nvPr/>
        </p:nvSpPr>
        <p:spPr>
          <a:xfrm rot="5400000">
            <a:off x="8830656" y="602006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Isosceles Triangle 191"/>
          <p:cNvSpPr/>
          <p:nvPr/>
        </p:nvSpPr>
        <p:spPr>
          <a:xfrm rot="5400000">
            <a:off x="7161862" y="587361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3863706" y="6089598"/>
            <a:ext cx="1722405" cy="369332"/>
          </a:xfrm>
          <a:prstGeom prst="rect">
            <a:avLst/>
          </a:prstGeom>
        </p:spPr>
        <p:txBody>
          <a:bodyPr wrap="square">
            <a:spAutoFit/>
          </a:bodyPr>
          <a:lstStyle/>
          <a:p>
            <a:r>
              <a:rPr lang="en-SG" sz="900" dirty="0"/>
              <a:t>Type = accident/vehicle breakdown/unattended vehicle</a:t>
            </a:r>
          </a:p>
        </p:txBody>
      </p:sp>
      <p:cxnSp>
        <p:nvCxnSpPr>
          <p:cNvPr id="88" name="Straight Connector 87"/>
          <p:cNvCxnSpPr>
            <a:stCxn id="181" idx="0"/>
            <a:endCxn id="192" idx="3"/>
          </p:cNvCxnSpPr>
          <p:nvPr/>
        </p:nvCxnSpPr>
        <p:spPr>
          <a:xfrm>
            <a:off x="5523833" y="5946739"/>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292751" y="5487287"/>
            <a:ext cx="6959246" cy="276999"/>
          </a:xfrm>
          <a:prstGeom prst="rect">
            <a:avLst/>
          </a:prstGeom>
        </p:spPr>
        <p:txBody>
          <a:bodyPr wrap="square">
            <a:spAutoFit/>
          </a:bodyPr>
          <a:lstStyle/>
          <a:p>
            <a:r>
              <a:rPr lang="en-SG" sz="1200" dirty="0"/>
              <a:t>Event Processing Network triggers the necessary assistance needed if there is an accident on the road.</a:t>
            </a:r>
          </a:p>
        </p:txBody>
      </p:sp>
      <p:sp>
        <p:nvSpPr>
          <p:cNvPr id="99" name="Rectangle 98"/>
          <p:cNvSpPr/>
          <p:nvPr/>
        </p:nvSpPr>
        <p:spPr>
          <a:xfrm>
            <a:off x="1485056" y="227958"/>
            <a:ext cx="9124205" cy="276999"/>
          </a:xfrm>
          <a:prstGeom prst="rect">
            <a:avLst/>
          </a:prstGeom>
        </p:spPr>
        <p:txBody>
          <a:bodyPr wrap="square">
            <a:spAutoFit/>
          </a:bodyPr>
          <a:lstStyle/>
          <a:p>
            <a:r>
              <a:rPr lang="en-SG" sz="1200" dirty="0"/>
              <a:t>Event Processing Network triggers the messages at each of the individual arterial roads so as to improve road conditions at major expressways.</a:t>
            </a:r>
          </a:p>
        </p:txBody>
      </p:sp>
      <p:sp>
        <p:nvSpPr>
          <p:cNvPr id="110" name="Cylinder 109"/>
          <p:cNvSpPr/>
          <p:nvPr/>
        </p:nvSpPr>
        <p:spPr>
          <a:xfrm>
            <a:off x="6206187" y="3325191"/>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TextBox 110"/>
          <p:cNvSpPr txBox="1"/>
          <p:nvPr/>
        </p:nvSpPr>
        <p:spPr>
          <a:xfrm>
            <a:off x="6191749" y="3629560"/>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6" name="Connector: Elbow 15"/>
          <p:cNvCxnSpPr>
            <a:stCxn id="111" idx="0"/>
            <a:endCxn id="73" idx="1"/>
          </p:cNvCxnSpPr>
          <p:nvPr/>
        </p:nvCxnSpPr>
        <p:spPr>
          <a:xfrm rot="5400000" flipH="1" flipV="1">
            <a:off x="6185040" y="2574668"/>
            <a:ext cx="1376753" cy="73303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a:stCxn id="111" idx="0"/>
            <a:endCxn id="27" idx="1"/>
          </p:cNvCxnSpPr>
          <p:nvPr/>
        </p:nvCxnSpPr>
        <p:spPr>
          <a:xfrm rot="5400000" flipH="1" flipV="1">
            <a:off x="5579069" y="1990063"/>
            <a:ext cx="2567329" cy="71166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Rectangle: Rounded Corners 6"/>
          <p:cNvSpPr/>
          <p:nvPr/>
        </p:nvSpPr>
        <p:spPr>
          <a:xfrm>
            <a:off x="589965" y="815872"/>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1610772" y="89467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9" name="Straight Connector 118"/>
          <p:cNvCxnSpPr>
            <a:stCxn id="117" idx="0"/>
            <a:endCxn id="21" idx="3"/>
          </p:cNvCxnSpPr>
          <p:nvPr/>
        </p:nvCxnSpPr>
        <p:spPr>
          <a:xfrm>
            <a:off x="1816428" y="987122"/>
            <a:ext cx="1897045" cy="8678"/>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01335" y="817306"/>
            <a:ext cx="338554" cy="215444"/>
          </a:xfrm>
          <a:prstGeom prst="rect">
            <a:avLst/>
          </a:prstGeom>
          <a:noFill/>
        </p:spPr>
        <p:txBody>
          <a:bodyPr wrap="none" rtlCol="0">
            <a:spAutoFit/>
          </a:bodyPr>
          <a:lstStyle/>
          <a:p>
            <a:r>
              <a:rPr lang="en-US" sz="800" dirty="0"/>
              <a:t>EP1</a:t>
            </a:r>
            <a:endParaRPr lang="en-SG" sz="800" dirty="0"/>
          </a:p>
        </p:txBody>
      </p:sp>
      <p:sp>
        <p:nvSpPr>
          <p:cNvPr id="123" name="TextBox 122"/>
          <p:cNvSpPr txBox="1"/>
          <p:nvPr/>
        </p:nvSpPr>
        <p:spPr>
          <a:xfrm>
            <a:off x="627482" y="987122"/>
            <a:ext cx="950327" cy="400110"/>
          </a:xfrm>
          <a:prstGeom prst="rect">
            <a:avLst/>
          </a:prstGeom>
          <a:noFill/>
        </p:spPr>
        <p:txBody>
          <a:bodyPr wrap="square" rtlCol="0">
            <a:spAutoFit/>
          </a:bodyPr>
          <a:lstStyle/>
          <a:p>
            <a:r>
              <a:rPr lang="en-US" sz="1000" dirty="0"/>
              <a:t>Estimated Travel Time</a:t>
            </a:r>
            <a:endParaRPr lang="en-SG" sz="1000" dirty="0"/>
          </a:p>
        </p:txBody>
      </p:sp>
      <p:sp>
        <p:nvSpPr>
          <p:cNvPr id="101" name="Rectangle: Rounded Corners 100"/>
          <p:cNvSpPr/>
          <p:nvPr/>
        </p:nvSpPr>
        <p:spPr>
          <a:xfrm>
            <a:off x="575188" y="4839269"/>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Isosceles Triangle 101"/>
          <p:cNvSpPr/>
          <p:nvPr/>
        </p:nvSpPr>
        <p:spPr>
          <a:xfrm rot="5400000">
            <a:off x="1530896" y="502985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TextBox 102"/>
          <p:cNvSpPr txBox="1"/>
          <p:nvPr/>
        </p:nvSpPr>
        <p:spPr>
          <a:xfrm>
            <a:off x="575188" y="4839269"/>
            <a:ext cx="338554" cy="215444"/>
          </a:xfrm>
          <a:prstGeom prst="rect">
            <a:avLst/>
          </a:prstGeom>
          <a:noFill/>
        </p:spPr>
        <p:txBody>
          <a:bodyPr wrap="none" rtlCol="0">
            <a:spAutoFit/>
          </a:bodyPr>
          <a:lstStyle/>
          <a:p>
            <a:r>
              <a:rPr lang="en-US" sz="800" dirty="0"/>
              <a:t>EP5</a:t>
            </a:r>
            <a:endParaRPr lang="en-SG" sz="800" dirty="0"/>
          </a:p>
        </p:txBody>
      </p:sp>
      <p:sp>
        <p:nvSpPr>
          <p:cNvPr id="112" name="TextBox 111"/>
          <p:cNvSpPr txBox="1"/>
          <p:nvPr/>
        </p:nvSpPr>
        <p:spPr>
          <a:xfrm>
            <a:off x="601335" y="5009085"/>
            <a:ext cx="950327" cy="400110"/>
          </a:xfrm>
          <a:prstGeom prst="rect">
            <a:avLst/>
          </a:prstGeom>
          <a:noFill/>
        </p:spPr>
        <p:txBody>
          <a:bodyPr wrap="square" rtlCol="0">
            <a:spAutoFit/>
          </a:bodyPr>
          <a:lstStyle/>
          <a:p>
            <a:r>
              <a:rPr lang="en-US" sz="1000" dirty="0"/>
              <a:t>NEA Heavy Rain Warning</a:t>
            </a:r>
            <a:endParaRPr lang="en-SG" sz="1000" dirty="0"/>
          </a:p>
        </p:txBody>
      </p:sp>
      <p:sp>
        <p:nvSpPr>
          <p:cNvPr id="113" name="Rectangle 112"/>
          <p:cNvSpPr/>
          <p:nvPr/>
        </p:nvSpPr>
        <p:spPr>
          <a:xfrm>
            <a:off x="7344543" y="4907938"/>
            <a:ext cx="1326513" cy="369332"/>
          </a:xfrm>
          <a:prstGeom prst="rect">
            <a:avLst/>
          </a:prstGeom>
        </p:spPr>
        <p:txBody>
          <a:bodyPr wrap="square">
            <a:spAutoFit/>
          </a:bodyPr>
          <a:lstStyle/>
          <a:p>
            <a:r>
              <a:rPr lang="en-SG" sz="900" dirty="0"/>
              <a:t>message  =  “Heavy Rain expected”</a:t>
            </a:r>
          </a:p>
        </p:txBody>
      </p:sp>
      <p:sp>
        <p:nvSpPr>
          <p:cNvPr id="114" name="Rectangle: Rounded Corners 113"/>
          <p:cNvSpPr/>
          <p:nvPr/>
        </p:nvSpPr>
        <p:spPr>
          <a:xfrm>
            <a:off x="7234108" y="4839270"/>
            <a:ext cx="1632857" cy="578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4" name="Isosceles Triangle 123"/>
          <p:cNvSpPr/>
          <p:nvPr/>
        </p:nvSpPr>
        <p:spPr>
          <a:xfrm rot="5400000">
            <a:off x="8791453" y="498876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5" name="Isosceles Triangle 124"/>
          <p:cNvSpPr/>
          <p:nvPr/>
        </p:nvSpPr>
        <p:spPr>
          <a:xfrm rot="5400000">
            <a:off x="7156457" y="504972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Connector 17"/>
          <p:cNvCxnSpPr>
            <a:stCxn id="102" idx="0"/>
            <a:endCxn id="125" idx="3"/>
          </p:cNvCxnSpPr>
          <p:nvPr/>
        </p:nvCxnSpPr>
        <p:spPr>
          <a:xfrm>
            <a:off x="1736552" y="5122299"/>
            <a:ext cx="5440673" cy="19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24" idx="0"/>
            <a:endCxn id="12" idx="3"/>
          </p:cNvCxnSpPr>
          <p:nvPr/>
        </p:nvCxnSpPr>
        <p:spPr>
          <a:xfrm flipV="1">
            <a:off x="8997109" y="2572755"/>
            <a:ext cx="1340953" cy="2508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Rounded Corners 120"/>
          <p:cNvSpPr/>
          <p:nvPr/>
        </p:nvSpPr>
        <p:spPr>
          <a:xfrm>
            <a:off x="562179" y="4007015"/>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6" name="TextBox 125"/>
          <p:cNvSpPr txBox="1"/>
          <p:nvPr/>
        </p:nvSpPr>
        <p:spPr>
          <a:xfrm>
            <a:off x="562179" y="4007015"/>
            <a:ext cx="338554" cy="215444"/>
          </a:xfrm>
          <a:prstGeom prst="rect">
            <a:avLst/>
          </a:prstGeom>
          <a:noFill/>
        </p:spPr>
        <p:txBody>
          <a:bodyPr wrap="none" rtlCol="0">
            <a:spAutoFit/>
          </a:bodyPr>
          <a:lstStyle/>
          <a:p>
            <a:r>
              <a:rPr lang="en-US" sz="800" dirty="0"/>
              <a:t>EP4</a:t>
            </a:r>
            <a:endParaRPr lang="en-SG" sz="800" dirty="0"/>
          </a:p>
        </p:txBody>
      </p:sp>
      <p:sp>
        <p:nvSpPr>
          <p:cNvPr id="127" name="TextBox 126"/>
          <p:cNvSpPr txBox="1"/>
          <p:nvPr/>
        </p:nvSpPr>
        <p:spPr>
          <a:xfrm>
            <a:off x="588326" y="4176831"/>
            <a:ext cx="950327" cy="400110"/>
          </a:xfrm>
          <a:prstGeom prst="rect">
            <a:avLst/>
          </a:prstGeom>
          <a:noFill/>
        </p:spPr>
        <p:txBody>
          <a:bodyPr wrap="square" rtlCol="0">
            <a:spAutoFit/>
          </a:bodyPr>
          <a:lstStyle/>
          <a:p>
            <a:r>
              <a:rPr lang="en-US" sz="1000" dirty="0"/>
              <a:t>MSS Current Rainfall</a:t>
            </a:r>
            <a:endParaRPr lang="en-SG" sz="1000" dirty="0"/>
          </a:p>
        </p:txBody>
      </p:sp>
      <p:sp>
        <p:nvSpPr>
          <p:cNvPr id="128" name="Rectangle 127"/>
          <p:cNvSpPr/>
          <p:nvPr/>
        </p:nvSpPr>
        <p:spPr>
          <a:xfrm>
            <a:off x="3866011" y="4179671"/>
            <a:ext cx="1326513" cy="369332"/>
          </a:xfrm>
          <a:prstGeom prst="rect">
            <a:avLst/>
          </a:prstGeom>
        </p:spPr>
        <p:txBody>
          <a:bodyPr wrap="square">
            <a:spAutoFit/>
          </a:bodyPr>
          <a:lstStyle/>
          <a:p>
            <a:r>
              <a:rPr lang="en-SG" sz="900" dirty="0"/>
              <a:t>Rainfall &gt; 7.5mm in last 30 minutes</a:t>
            </a:r>
          </a:p>
        </p:txBody>
      </p:sp>
      <p:sp>
        <p:nvSpPr>
          <p:cNvPr id="129" name="Rectangle: Rounded Corners 128"/>
          <p:cNvSpPr/>
          <p:nvPr/>
        </p:nvSpPr>
        <p:spPr>
          <a:xfrm>
            <a:off x="3755576" y="3955138"/>
            <a:ext cx="1632857" cy="7842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Isosceles Triangle 136"/>
          <p:cNvSpPr/>
          <p:nvPr/>
        </p:nvSpPr>
        <p:spPr>
          <a:xfrm rot="5400000">
            <a:off x="5312921" y="426049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Isosceles Triangle 140"/>
          <p:cNvSpPr/>
          <p:nvPr/>
        </p:nvSpPr>
        <p:spPr>
          <a:xfrm rot="5400000">
            <a:off x="3677925" y="424307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TextBox 144"/>
          <p:cNvSpPr txBox="1"/>
          <p:nvPr/>
        </p:nvSpPr>
        <p:spPr>
          <a:xfrm>
            <a:off x="3805916" y="3957219"/>
            <a:ext cx="662361" cy="215444"/>
          </a:xfrm>
          <a:prstGeom prst="rect">
            <a:avLst/>
          </a:prstGeom>
          <a:noFill/>
        </p:spPr>
        <p:txBody>
          <a:bodyPr wrap="none" rtlCol="0">
            <a:spAutoFit/>
          </a:bodyPr>
          <a:lstStyle/>
          <a:p>
            <a:r>
              <a:rPr lang="en-US" sz="800" dirty="0"/>
              <a:t>EPA4: Filter</a:t>
            </a:r>
            <a:endParaRPr lang="en-SG" sz="800" dirty="0"/>
          </a:p>
        </p:txBody>
      </p:sp>
      <p:sp>
        <p:nvSpPr>
          <p:cNvPr id="146" name="Rectangle 145"/>
          <p:cNvSpPr/>
          <p:nvPr/>
        </p:nvSpPr>
        <p:spPr>
          <a:xfrm>
            <a:off x="7328203" y="4093766"/>
            <a:ext cx="1326513" cy="507831"/>
          </a:xfrm>
          <a:prstGeom prst="rect">
            <a:avLst/>
          </a:prstGeom>
        </p:spPr>
        <p:txBody>
          <a:bodyPr wrap="square">
            <a:spAutoFit/>
          </a:bodyPr>
          <a:lstStyle/>
          <a:p>
            <a:r>
              <a:rPr lang="en-SG" sz="900" dirty="0"/>
              <a:t>message  =  “Heavy rain in” Area. “Drive with caution”</a:t>
            </a:r>
          </a:p>
        </p:txBody>
      </p:sp>
      <p:sp>
        <p:nvSpPr>
          <p:cNvPr id="147" name="Rectangle: Rounded Corners 146"/>
          <p:cNvSpPr/>
          <p:nvPr/>
        </p:nvSpPr>
        <p:spPr>
          <a:xfrm>
            <a:off x="7221099" y="3953733"/>
            <a:ext cx="1632857" cy="7856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9" name="Isosceles Triangle 148"/>
          <p:cNvSpPr/>
          <p:nvPr/>
        </p:nvSpPr>
        <p:spPr>
          <a:xfrm rot="5400000">
            <a:off x="8748304" y="4260496"/>
            <a:ext cx="237321"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0" name="Isosceles Triangle 149"/>
          <p:cNvSpPr/>
          <p:nvPr/>
        </p:nvSpPr>
        <p:spPr>
          <a:xfrm rot="5400000">
            <a:off x="7137295" y="4274883"/>
            <a:ext cx="237321"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1" name="Isosceles Triangle 150"/>
          <p:cNvSpPr/>
          <p:nvPr/>
        </p:nvSpPr>
        <p:spPr>
          <a:xfrm rot="5400000">
            <a:off x="1530896" y="424580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Connector 24"/>
          <p:cNvCxnSpPr>
            <a:stCxn id="151" idx="0"/>
            <a:endCxn id="141" idx="3"/>
          </p:cNvCxnSpPr>
          <p:nvPr/>
        </p:nvCxnSpPr>
        <p:spPr>
          <a:xfrm flipV="1">
            <a:off x="1736552" y="4335518"/>
            <a:ext cx="1962141" cy="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7" idx="0"/>
            <a:endCxn id="150" idx="3"/>
          </p:cNvCxnSpPr>
          <p:nvPr/>
        </p:nvCxnSpPr>
        <p:spPr>
          <a:xfrm>
            <a:off x="5518577" y="4352941"/>
            <a:ext cx="1644935" cy="14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149" idx="0"/>
            <a:endCxn id="12" idx="3"/>
          </p:cNvCxnSpPr>
          <p:nvPr/>
        </p:nvCxnSpPr>
        <p:spPr>
          <a:xfrm flipV="1">
            <a:off x="8959409" y="2572755"/>
            <a:ext cx="1378653" cy="1780186"/>
          </a:xfrm>
          <a:prstGeom prst="bentConnector3">
            <a:avLst>
              <a:gd name="adj1" fmla="val 5126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6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val="3251592014"/>
                  </a:ext>
                </a:extLst>
              </a:tr>
              <a:tr h="458073">
                <a:tc>
                  <a:txBody>
                    <a:bodyPr/>
                    <a:lstStyle/>
                    <a:p>
                      <a:r>
                        <a:rPr lang="en-US" dirty="0"/>
                        <a:t>Event Type</a:t>
                      </a:r>
                    </a:p>
                  </a:txBody>
                  <a:tcPr/>
                </a:tc>
                <a:extLst>
                  <a:ext uri="{0D108BD9-81ED-4DB2-BD59-A6C34878D82A}">
                    <a16:rowId xmlns:a16="http://schemas.microsoft.com/office/drawing/2014/main" val="588817463"/>
                  </a:ext>
                </a:extLst>
              </a:tr>
              <a:tr h="442845">
                <a:tc>
                  <a:txBody>
                    <a:bodyPr/>
                    <a:lstStyle/>
                    <a:p>
                      <a:r>
                        <a:rPr lang="en-US" dirty="0"/>
                        <a:t>Event Producer</a:t>
                      </a:r>
                    </a:p>
                  </a:txBody>
                  <a:tcPr/>
                </a:tc>
                <a:extLst>
                  <a:ext uri="{0D108BD9-81ED-4DB2-BD59-A6C34878D82A}">
                    <a16:rowId xmlns:a16="http://schemas.microsoft.com/office/drawing/2014/main" val="3701001408"/>
                  </a:ext>
                </a:extLst>
              </a:tr>
              <a:tr h="435075">
                <a:tc>
                  <a:txBody>
                    <a:bodyPr/>
                    <a:lstStyle/>
                    <a:p>
                      <a:r>
                        <a:rPr lang="en-US" dirty="0"/>
                        <a:t>Event Consumer</a:t>
                      </a:r>
                      <a:r>
                        <a:rPr lang="en-US" baseline="0" dirty="0"/>
                        <a:t> </a:t>
                      </a:r>
                      <a:endParaRPr lang="en-US" dirty="0"/>
                    </a:p>
                  </a:txBody>
                  <a:tcPr/>
                </a:tc>
                <a:extLst>
                  <a:ext uri="{0D108BD9-81ED-4DB2-BD59-A6C34878D82A}">
                    <a16:rowId xmlns:a16="http://schemas.microsoft.com/office/drawing/2014/main"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val="3570257451"/>
                  </a:ext>
                </a:extLst>
              </a:tr>
              <a:tr h="419536">
                <a:tc>
                  <a:txBody>
                    <a:bodyPr/>
                    <a:lstStyle/>
                    <a:p>
                      <a:r>
                        <a:rPr lang="en-US" dirty="0"/>
                        <a:t>Channel</a:t>
                      </a:r>
                    </a:p>
                  </a:txBody>
                  <a:tcPr/>
                </a:tc>
                <a:extLst>
                  <a:ext uri="{0D108BD9-81ED-4DB2-BD59-A6C34878D82A}">
                    <a16:rowId xmlns:a16="http://schemas.microsoft.com/office/drawing/2014/main" val="2928617718"/>
                  </a:ext>
                </a:extLst>
              </a:tr>
              <a:tr h="473921">
                <a:tc>
                  <a:txBody>
                    <a:bodyPr/>
                    <a:lstStyle/>
                    <a:p>
                      <a:r>
                        <a:rPr lang="en-US" dirty="0"/>
                        <a:t>Context</a:t>
                      </a:r>
                    </a:p>
                  </a:txBody>
                  <a:tcPr/>
                </a:tc>
                <a:extLst>
                  <a:ext uri="{0D108BD9-81ED-4DB2-BD59-A6C34878D82A}">
                    <a16:rowId xmlns:a16="http://schemas.microsoft.com/office/drawing/2014/main"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val="2328178047"/>
                  </a:ext>
                </a:extLst>
              </a:tr>
            </a:tbl>
          </a:graphicData>
        </a:graphic>
      </p:graphicFrame>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 &amp; Future Improvements</a:t>
            </a:r>
            <a:endParaRPr lang="en-US" dirty="0"/>
          </a:p>
        </p:txBody>
      </p:sp>
      <p:sp>
        <p:nvSpPr>
          <p:cNvPr id="3" name="Content Placeholder 2"/>
          <p:cNvSpPr>
            <a:spLocks noGrp="1"/>
          </p:cNvSpPr>
          <p:nvPr>
            <p:ph idx="1"/>
          </p:nvPr>
        </p:nvSpPr>
        <p:spPr/>
        <p:txBody>
          <a:bodyPr/>
          <a:lstStyle/>
          <a:p>
            <a:r>
              <a:rPr lang="en-US" dirty="0"/>
              <a:t>It is important to analyze data from various data source;</a:t>
            </a:r>
          </a:p>
          <a:p>
            <a:r>
              <a:rPr lang="en-US" dirty="0" err="1"/>
              <a:t>Speedband</a:t>
            </a:r>
            <a:r>
              <a:rPr lang="en-US" dirty="0"/>
              <a:t> granularity range could be narrowed down;</a:t>
            </a:r>
          </a:p>
          <a:p>
            <a:r>
              <a:rPr lang="en-US" dirty="0"/>
              <a:t>Different data sources hold different timestamps which cannot linked together well. This needs more processes and analysis to be more accurate;</a:t>
            </a:r>
          </a:p>
          <a:p>
            <a:r>
              <a:rPr lang="en-US" dirty="0"/>
              <a:t>The output alerts could be sent to users based on their geographic location;</a:t>
            </a:r>
          </a:p>
          <a:p>
            <a:r>
              <a:rPr lang="en-US" dirty="0"/>
              <a:t>Could apply current business intelligence products(e.g. </a:t>
            </a:r>
            <a:r>
              <a:rPr lang="en-US" dirty="0" err="1"/>
              <a:t>Tibco</a:t>
            </a:r>
            <a:r>
              <a:rPr lang="en-US" dirty="0"/>
              <a:t>) as well as database system to enhance the productivity and performance.</a:t>
            </a:r>
          </a:p>
          <a:p>
            <a:endParaRPr lang="en-US" dirty="0"/>
          </a:p>
        </p:txBody>
      </p:sp>
    </p:spTree>
    <p:extLst>
      <p:ext uri="{BB962C8B-B14F-4D97-AF65-F5344CB8AC3E}">
        <p14:creationId xmlns:p14="http://schemas.microsoft.com/office/powerpoint/2010/main" val="340950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676</TotalTime>
  <Words>509</Words>
  <Application>Microsoft Office PowerPoint</Application>
  <PresentationFormat>Widescreen</PresentationFormat>
  <Paragraphs>110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Cloud9  Efficient Traffic Network - An EPN system</vt:lpstr>
      <vt:lpstr>Agenda</vt:lpstr>
      <vt:lpstr>Introduction</vt:lpstr>
      <vt:lpstr>Our solution – an EPN system</vt:lpstr>
      <vt:lpstr>PowerPoint Presentation</vt:lpstr>
      <vt:lpstr>EPN Evaluation &amp; Conclusion</vt:lpstr>
      <vt:lpstr>Demo</vt:lpstr>
      <vt:lpstr>Lessons Learned &amp; Future Improvements</vt:lpstr>
      <vt:lpstr>Q&amp;As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Jun Lei</cp:lastModifiedBy>
  <cp:revision>186</cp:revision>
  <dcterms:created xsi:type="dcterms:W3CDTF">2016-11-06T01:52:44Z</dcterms:created>
  <dcterms:modified xsi:type="dcterms:W3CDTF">2016-11-12T05:45:17Z</dcterms:modified>
</cp:coreProperties>
</file>