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0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9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2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11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63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1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1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94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85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14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785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0FD7-A18D-4BE2-A83E-A57FF66F1A38}" type="datetimeFigureOut">
              <a:rPr lang="en-SG" smtClean="0"/>
              <a:t>12/11/2016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2875-B9BA-4FB7-8DED-5AF81406FF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38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Arterial Roads give early warning of Expressway congestions</a:t>
            </a:r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 on changes between speed bands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Anticipate congestion based upon forecasts of inclement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Look-up the </a:t>
            </a:r>
            <a:r>
              <a:rPr lang="en-US"/>
              <a:t>closest alternative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2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7449" y="504957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393336" y="50495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  <a:endParaRPr lang="en-SG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67872" y="1689294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Isosceles Triangle 7"/>
          <p:cNvSpPr/>
          <p:nvPr/>
        </p:nvSpPr>
        <p:spPr>
          <a:xfrm rot="5400000">
            <a:off x="1523580" y="187987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67872" y="168929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EP2</a:t>
            </a:r>
            <a:endParaRPr lang="en-SG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19" y="1859110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Traffic Speed Bands</a:t>
            </a:r>
            <a:endParaRPr lang="en-SG" sz="10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0430507" y="2223572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0317294" y="248031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430507" y="2223572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EC1</a:t>
            </a:r>
            <a:endParaRPr lang="en-SG" sz="800" dirty="0"/>
          </a:p>
        </p:txBody>
      </p:sp>
      <p:sp>
        <p:nvSpPr>
          <p:cNvPr id="14" name="Rectangle 13"/>
          <p:cNvSpPr/>
          <p:nvPr/>
        </p:nvSpPr>
        <p:spPr>
          <a:xfrm>
            <a:off x="10462360" y="2808679"/>
            <a:ext cx="128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/>
              <a:t>Expressway Monitoring and Advisory System (EMAS)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779769" y="665961"/>
            <a:ext cx="1632857" cy="870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778338" y="661388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EPA1: Pattern - Temporal</a:t>
            </a:r>
            <a:endParaRPr lang="en-SG" sz="800" dirty="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692705" y="90335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/>
          <p:cNvCxnSpPr>
            <a:stCxn id="106" idx="0"/>
            <a:endCxn id="32" idx="3"/>
          </p:cNvCxnSpPr>
          <p:nvPr/>
        </p:nvCxnSpPr>
        <p:spPr>
          <a:xfrm>
            <a:off x="5552224" y="829940"/>
            <a:ext cx="1601369" cy="1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7218567" y="620869"/>
            <a:ext cx="1632857" cy="882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8785366" y="8441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132825" y="75574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7369239" y="1750232"/>
            <a:ext cx="13870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message =“Major Jam at  </a:t>
            </a:r>
            <a:r>
              <a:rPr lang="en-US" sz="900" dirty="0" err="1"/>
              <a:t>RoadName</a:t>
            </a:r>
            <a:r>
              <a:rPr lang="en-US" sz="900" dirty="0"/>
              <a:t>”  exit at </a:t>
            </a:r>
            <a:r>
              <a:rPr lang="en-US" sz="900" dirty="0" err="1"/>
              <a:t>AlternativeRoad</a:t>
            </a:r>
            <a:endParaRPr lang="en-US" sz="900" dirty="0"/>
          </a:p>
          <a:p>
            <a:endParaRPr lang="en-US" sz="900" dirty="0"/>
          </a:p>
          <a:p>
            <a:r>
              <a:rPr lang="en-SG" sz="900" dirty="0"/>
              <a:t>message  =  “Traffic building at” </a:t>
            </a:r>
            <a:r>
              <a:rPr lang="en-SG" sz="900" dirty="0" err="1"/>
              <a:t>Roadname</a:t>
            </a:r>
            <a:r>
              <a:rPr lang="en-SG" sz="900" dirty="0"/>
              <a:t>. “exit at” </a:t>
            </a:r>
            <a:r>
              <a:rPr lang="en-SG" sz="900" dirty="0" err="1"/>
              <a:t>AlternativeRoad</a:t>
            </a:r>
            <a:endParaRPr lang="en-SG" sz="9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562179" y="3303240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517887" y="349382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562179" y="330324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EP3</a:t>
            </a:r>
            <a:endParaRPr lang="en-SG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88326" y="3473056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2-hr </a:t>
            </a:r>
            <a:r>
              <a:rPr lang="en-US" sz="1000" dirty="0" err="1"/>
              <a:t>NowCast</a:t>
            </a:r>
            <a:endParaRPr lang="en-SG" sz="1000" dirty="0"/>
          </a:p>
        </p:txBody>
      </p:sp>
      <p:sp>
        <p:nvSpPr>
          <p:cNvPr id="53" name="Rectangle 52"/>
          <p:cNvSpPr/>
          <p:nvPr/>
        </p:nvSpPr>
        <p:spPr>
          <a:xfrm>
            <a:off x="7357377" y="704257"/>
            <a:ext cx="14557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“Lesser traffic” at road</a:t>
            </a:r>
          </a:p>
          <a:p>
            <a:endParaRPr lang="en-US" sz="900" dirty="0"/>
          </a:p>
          <a:p>
            <a:r>
              <a:rPr lang="en-SG" sz="900" dirty="0"/>
              <a:t>message  =  “slowdown” at road</a:t>
            </a:r>
          </a:p>
        </p:txBody>
      </p:sp>
      <p:sp>
        <p:nvSpPr>
          <p:cNvPr id="55" name="Hexagon 54"/>
          <p:cNvSpPr/>
          <p:nvPr/>
        </p:nvSpPr>
        <p:spPr>
          <a:xfrm>
            <a:off x="1960560" y="1740724"/>
            <a:ext cx="774943" cy="46705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/>
          <p:cNvCxnSpPr>
            <a:stCxn id="8" idx="0"/>
          </p:cNvCxnSpPr>
          <p:nvPr/>
        </p:nvCxnSpPr>
        <p:spPr>
          <a:xfrm>
            <a:off x="1729236" y="1972323"/>
            <a:ext cx="290614" cy="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64052" y="186391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Channel1</a:t>
            </a:r>
            <a:endParaRPr lang="en-SG" sz="800" dirty="0"/>
          </a:p>
        </p:txBody>
      </p:sp>
      <p:cxnSp>
        <p:nvCxnSpPr>
          <p:cNvPr id="72" name="Connector: Elbow 71"/>
          <p:cNvCxnSpPr>
            <a:stCxn id="28" idx="0"/>
            <a:endCxn id="12" idx="3"/>
          </p:cNvCxnSpPr>
          <p:nvPr/>
        </p:nvCxnSpPr>
        <p:spPr>
          <a:xfrm>
            <a:off x="8991022" y="936586"/>
            <a:ext cx="1347040" cy="16361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7239933" y="1656340"/>
            <a:ext cx="1632857" cy="1192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8806732" y="191167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7161862" y="193780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7" name="Connector: Elbow 86"/>
          <p:cNvCxnSpPr>
            <a:stCxn id="74" idx="0"/>
            <a:endCxn id="12" idx="3"/>
          </p:cNvCxnSpPr>
          <p:nvPr/>
        </p:nvCxnSpPr>
        <p:spPr>
          <a:xfrm>
            <a:off x="9012388" y="2004119"/>
            <a:ext cx="1325674" cy="568636"/>
          </a:xfrm>
          <a:prstGeom prst="bentConnector3">
            <a:avLst>
              <a:gd name="adj1" fmla="val 49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3740435" y="1633276"/>
            <a:ext cx="1632857" cy="1246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/>
          <p:cNvSpPr txBox="1"/>
          <p:nvPr/>
        </p:nvSpPr>
        <p:spPr>
          <a:xfrm>
            <a:off x="3796501" y="1655898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EPA2: Pattern - Temporal</a:t>
            </a:r>
            <a:endParaRPr lang="en-SG" sz="800" dirty="0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3659002" y="200587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Isosceles Triangle 94"/>
          <p:cNvSpPr/>
          <p:nvPr/>
        </p:nvSpPr>
        <p:spPr>
          <a:xfrm rot="5400000">
            <a:off x="5304696" y="19475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5408538" y="182415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cxnSp>
        <p:nvCxnSpPr>
          <p:cNvPr id="105" name="Connector: Elbow 104"/>
          <p:cNvCxnSpPr>
            <a:stCxn id="55" idx="0"/>
            <a:endCxn id="94" idx="3"/>
          </p:cNvCxnSpPr>
          <p:nvPr/>
        </p:nvCxnSpPr>
        <p:spPr>
          <a:xfrm>
            <a:off x="2735503" y="1974250"/>
            <a:ext cx="944267" cy="124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939107" y="857860"/>
            <a:ext cx="1722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Estimated travel increase</a:t>
            </a:r>
            <a:endParaRPr lang="en-SG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Estimated travel decrease</a:t>
            </a:r>
            <a:endParaRPr lang="en-SG" sz="900" dirty="0"/>
          </a:p>
        </p:txBody>
      </p:sp>
      <p:cxnSp>
        <p:nvCxnSpPr>
          <p:cNvPr id="118" name="Straight Connector 117"/>
          <p:cNvCxnSpPr>
            <a:stCxn id="95" idx="0"/>
            <a:endCxn id="77" idx="3"/>
          </p:cNvCxnSpPr>
          <p:nvPr/>
        </p:nvCxnSpPr>
        <p:spPr>
          <a:xfrm flipV="1">
            <a:off x="5510352" y="2030246"/>
            <a:ext cx="1672278" cy="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/>
          <p:cNvCxnSpPr>
            <a:stCxn id="144" idx="0"/>
            <a:endCxn id="12" idx="3"/>
          </p:cNvCxnSpPr>
          <p:nvPr/>
        </p:nvCxnSpPr>
        <p:spPr>
          <a:xfrm flipV="1">
            <a:off x="8999290" y="2572755"/>
            <a:ext cx="1338772" cy="6904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stCxn id="189" idx="0"/>
            <a:endCxn id="12" idx="3"/>
          </p:cNvCxnSpPr>
          <p:nvPr/>
        </p:nvCxnSpPr>
        <p:spPr>
          <a:xfrm flipV="1">
            <a:off x="9036312" y="2572755"/>
            <a:ext cx="1301750" cy="3539751"/>
          </a:xfrm>
          <a:prstGeom prst="bentConnector3">
            <a:avLst>
              <a:gd name="adj1" fmla="val 479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3945570" y="1771536"/>
            <a:ext cx="1722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2 &amp;</a:t>
            </a:r>
          </a:p>
          <a:p>
            <a:r>
              <a:rPr lang="en-SG" sz="900" dirty="0"/>
              <a:t>current speed band = 1</a:t>
            </a:r>
          </a:p>
          <a:p>
            <a:endParaRPr lang="en-US" sz="900" dirty="0"/>
          </a:p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3 &amp;</a:t>
            </a:r>
          </a:p>
          <a:p>
            <a:r>
              <a:rPr lang="en-SG" sz="900" dirty="0"/>
              <a:t>current speed band = 2</a:t>
            </a:r>
          </a:p>
          <a:p>
            <a:endParaRPr lang="en-SG" sz="900" dirty="0"/>
          </a:p>
        </p:txBody>
      </p:sp>
      <p:sp>
        <p:nvSpPr>
          <p:cNvPr id="106" name="Isosceles Triangle 105"/>
          <p:cNvSpPr/>
          <p:nvPr/>
        </p:nvSpPr>
        <p:spPr>
          <a:xfrm rot="5400000">
            <a:off x="5346568" y="73749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Isosceles Triangle 106"/>
          <p:cNvSpPr/>
          <p:nvPr/>
        </p:nvSpPr>
        <p:spPr>
          <a:xfrm rot="5400000">
            <a:off x="5310029" y="245737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TextBox 107"/>
          <p:cNvSpPr txBox="1"/>
          <p:nvPr/>
        </p:nvSpPr>
        <p:spPr>
          <a:xfrm>
            <a:off x="5408538" y="71047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401988" y="2580691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30" name="Straight Connector 129"/>
          <p:cNvCxnSpPr>
            <a:stCxn id="40" idx="0"/>
            <a:endCxn id="133" idx="3"/>
          </p:cNvCxnSpPr>
          <p:nvPr/>
        </p:nvCxnSpPr>
        <p:spPr>
          <a:xfrm>
            <a:off x="1723543" y="3586269"/>
            <a:ext cx="1986507" cy="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/>
          <p:cNvSpPr/>
          <p:nvPr/>
        </p:nvSpPr>
        <p:spPr>
          <a:xfrm>
            <a:off x="3768589" y="2965465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TextBox 131"/>
          <p:cNvSpPr txBox="1"/>
          <p:nvPr/>
        </p:nvSpPr>
        <p:spPr>
          <a:xfrm>
            <a:off x="3816752" y="3011744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Spatial</a:t>
            </a:r>
            <a:endParaRPr lang="en-SG" sz="800" dirty="0"/>
          </a:p>
        </p:txBody>
      </p:sp>
      <p:sp>
        <p:nvSpPr>
          <p:cNvPr id="133" name="Isosceles Triangle 132"/>
          <p:cNvSpPr/>
          <p:nvPr/>
        </p:nvSpPr>
        <p:spPr>
          <a:xfrm rot="5400000">
            <a:off x="3689282" y="350011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4" name="Isosceles Triangle 133"/>
          <p:cNvSpPr/>
          <p:nvPr/>
        </p:nvSpPr>
        <p:spPr>
          <a:xfrm rot="5400000">
            <a:off x="5332850" y="311895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Isosceles Triangle 134"/>
          <p:cNvSpPr/>
          <p:nvPr/>
        </p:nvSpPr>
        <p:spPr>
          <a:xfrm rot="5400000">
            <a:off x="5339430" y="353292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/>
          <p:cNvSpPr txBox="1"/>
          <p:nvPr/>
        </p:nvSpPr>
        <p:spPr>
          <a:xfrm>
            <a:off x="5436692" y="2995567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431389" y="365624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sp>
        <p:nvSpPr>
          <p:cNvPr id="139" name="Rectangle 138"/>
          <p:cNvSpPr/>
          <p:nvPr/>
        </p:nvSpPr>
        <p:spPr>
          <a:xfrm>
            <a:off x="3887032" y="3195624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current speed band = 2/3 &amp;</a:t>
            </a:r>
          </a:p>
          <a:p>
            <a:r>
              <a:rPr lang="en-SG" sz="900" dirty="0"/>
              <a:t>Forecast in area =HG/HR/HS/HT </a:t>
            </a:r>
          </a:p>
        </p:txBody>
      </p:sp>
      <p:sp>
        <p:nvSpPr>
          <p:cNvPr id="140" name="Isosceles Triangle 139"/>
          <p:cNvSpPr/>
          <p:nvPr/>
        </p:nvSpPr>
        <p:spPr>
          <a:xfrm rot="5400000">
            <a:off x="3671979" y="309868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9" name="Connector: Elbow 68"/>
          <p:cNvCxnSpPr>
            <a:stCxn id="55" idx="0"/>
            <a:endCxn id="140" idx="3"/>
          </p:cNvCxnSpPr>
          <p:nvPr/>
        </p:nvCxnSpPr>
        <p:spPr>
          <a:xfrm>
            <a:off x="2735503" y="1974250"/>
            <a:ext cx="957244" cy="12168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7346724" y="3194483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 in” Area.  Drive with caution”</a:t>
            </a:r>
          </a:p>
        </p:txBody>
      </p:sp>
      <p:sp>
        <p:nvSpPr>
          <p:cNvPr id="143" name="Rectangle: Rounded Corners 142"/>
          <p:cNvSpPr/>
          <p:nvPr/>
        </p:nvSpPr>
        <p:spPr>
          <a:xfrm>
            <a:off x="7236289" y="2969950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8793634" y="317080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Isosceles Triangle 147"/>
          <p:cNvSpPr/>
          <p:nvPr/>
        </p:nvSpPr>
        <p:spPr>
          <a:xfrm rot="5400000">
            <a:off x="7158218" y="312570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8" name="Straight Connector 77"/>
          <p:cNvCxnSpPr>
            <a:stCxn id="134" idx="0"/>
            <a:endCxn id="148" idx="3"/>
          </p:cNvCxnSpPr>
          <p:nvPr/>
        </p:nvCxnSpPr>
        <p:spPr>
          <a:xfrm>
            <a:off x="5538506" y="3211395"/>
            <a:ext cx="1640480" cy="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/>
          <p:cNvSpPr/>
          <p:nvPr/>
        </p:nvSpPr>
        <p:spPr>
          <a:xfrm>
            <a:off x="566367" y="5726894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0" name="Isosceles Triangle 159"/>
          <p:cNvSpPr/>
          <p:nvPr/>
        </p:nvSpPr>
        <p:spPr>
          <a:xfrm rot="5400000">
            <a:off x="1522075" y="591747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TextBox 160"/>
          <p:cNvSpPr txBox="1"/>
          <p:nvPr/>
        </p:nvSpPr>
        <p:spPr>
          <a:xfrm>
            <a:off x="566367" y="5726894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EP6</a:t>
            </a:r>
            <a:endParaRPr lang="en-SG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92514" y="5896710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Traffic Incidents</a:t>
            </a:r>
            <a:endParaRPr lang="en-SG" sz="1000" dirty="0"/>
          </a:p>
        </p:txBody>
      </p:sp>
      <p:cxnSp>
        <p:nvCxnSpPr>
          <p:cNvPr id="168" name="Straight Connector 167"/>
          <p:cNvCxnSpPr>
            <a:stCxn id="160" idx="0"/>
            <a:endCxn id="180" idx="3"/>
          </p:cNvCxnSpPr>
          <p:nvPr/>
        </p:nvCxnSpPr>
        <p:spPr>
          <a:xfrm>
            <a:off x="1727731" y="6009923"/>
            <a:ext cx="1965016" cy="1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: Rounded Corners 168"/>
          <p:cNvSpPr/>
          <p:nvPr/>
        </p:nvSpPr>
        <p:spPr>
          <a:xfrm>
            <a:off x="3768589" y="579822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3" name="TextBox 172"/>
          <p:cNvSpPr txBox="1"/>
          <p:nvPr/>
        </p:nvSpPr>
        <p:spPr>
          <a:xfrm>
            <a:off x="3816752" y="5844505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EPA5: Filter</a:t>
            </a:r>
            <a:endParaRPr lang="en-SG" sz="800" dirty="0"/>
          </a:p>
        </p:txBody>
      </p:sp>
      <p:sp>
        <p:nvSpPr>
          <p:cNvPr id="174" name="Isosceles Triangle 173"/>
          <p:cNvSpPr/>
          <p:nvPr/>
        </p:nvSpPr>
        <p:spPr>
          <a:xfrm rot="5400000">
            <a:off x="3689282" y="633287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3671979" y="593144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1" name="Isosceles Triangle 180"/>
          <p:cNvSpPr/>
          <p:nvPr/>
        </p:nvSpPr>
        <p:spPr>
          <a:xfrm rot="5400000">
            <a:off x="5318177" y="585429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2" name="Isosceles Triangle 181"/>
          <p:cNvSpPr/>
          <p:nvPr/>
        </p:nvSpPr>
        <p:spPr>
          <a:xfrm rot="5400000">
            <a:off x="5329534" y="619108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5318177" y="651031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4" name="TextBox 183"/>
          <p:cNvSpPr txBox="1"/>
          <p:nvPr/>
        </p:nvSpPr>
        <p:spPr>
          <a:xfrm>
            <a:off x="5427073" y="5695046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In</a:t>
            </a:r>
            <a:endParaRPr lang="en-SG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432810" y="6077507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Out</a:t>
            </a:r>
            <a:endParaRPr lang="en-SG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5386692" y="6635693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Non-filterable</a:t>
            </a:r>
            <a:endParaRPr lang="en-SG" sz="800" dirty="0"/>
          </a:p>
        </p:txBody>
      </p:sp>
      <p:sp>
        <p:nvSpPr>
          <p:cNvPr id="187" name="Rectangle 186"/>
          <p:cNvSpPr/>
          <p:nvPr/>
        </p:nvSpPr>
        <p:spPr>
          <a:xfrm>
            <a:off x="7350368" y="5994649"/>
            <a:ext cx="1326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Traffic accident at.</a:t>
            </a:r>
          </a:p>
          <a:p>
            <a:endParaRPr lang="en-US" sz="900" dirty="0"/>
          </a:p>
          <a:p>
            <a:r>
              <a:rPr lang="en-US" sz="900" dirty="0"/>
              <a:t>message = roadworks at</a:t>
            </a:r>
            <a:endParaRPr lang="en-SG" sz="900" dirty="0"/>
          </a:p>
        </p:txBody>
      </p:sp>
      <p:sp>
        <p:nvSpPr>
          <p:cNvPr id="188" name="Rectangle: Rounded Corners 187"/>
          <p:cNvSpPr/>
          <p:nvPr/>
        </p:nvSpPr>
        <p:spPr>
          <a:xfrm>
            <a:off x="7239933" y="577011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9" name="Isosceles Triangle 188"/>
          <p:cNvSpPr/>
          <p:nvPr/>
        </p:nvSpPr>
        <p:spPr>
          <a:xfrm rot="5400000">
            <a:off x="8830656" y="602006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Isosceles Triangle 191"/>
          <p:cNvSpPr/>
          <p:nvPr/>
        </p:nvSpPr>
        <p:spPr>
          <a:xfrm rot="5400000">
            <a:off x="7161862" y="587361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5" name="Rectangle 194"/>
          <p:cNvSpPr/>
          <p:nvPr/>
        </p:nvSpPr>
        <p:spPr>
          <a:xfrm>
            <a:off x="3863706" y="6089598"/>
            <a:ext cx="172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Type = accident/vehicle breakdown/unattended vehicle</a:t>
            </a:r>
          </a:p>
        </p:txBody>
      </p:sp>
      <p:cxnSp>
        <p:nvCxnSpPr>
          <p:cNvPr id="88" name="Straight Connector 87"/>
          <p:cNvCxnSpPr>
            <a:stCxn id="181" idx="0"/>
            <a:endCxn id="192" idx="3"/>
          </p:cNvCxnSpPr>
          <p:nvPr/>
        </p:nvCxnSpPr>
        <p:spPr>
          <a:xfrm>
            <a:off x="5523833" y="5946739"/>
            <a:ext cx="1658797" cy="1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292751" y="5487287"/>
            <a:ext cx="69592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Event Processing Network triggers the necessary assistance needed if there is an accident on the road.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485056" y="227958"/>
            <a:ext cx="91242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dirty="0"/>
              <a:t>Event Processing Network triggers the messages at each of the individual arterial roads so as to improve road conditions at major expressways.</a:t>
            </a:r>
          </a:p>
        </p:txBody>
      </p:sp>
      <p:sp>
        <p:nvSpPr>
          <p:cNvPr id="110" name="Cylinder 109"/>
          <p:cNvSpPr/>
          <p:nvPr/>
        </p:nvSpPr>
        <p:spPr>
          <a:xfrm>
            <a:off x="6206187" y="3325191"/>
            <a:ext cx="615863" cy="80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/>
          <p:cNvSpPr txBox="1"/>
          <p:nvPr/>
        </p:nvSpPr>
        <p:spPr>
          <a:xfrm>
            <a:off x="6191749" y="362956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Singapore</a:t>
            </a:r>
          </a:p>
          <a:p>
            <a:r>
              <a:rPr lang="en-US" sz="800" dirty="0"/>
              <a:t>Geospatial</a:t>
            </a:r>
          </a:p>
          <a:p>
            <a:r>
              <a:rPr lang="en-US" sz="800" dirty="0"/>
              <a:t>Database</a:t>
            </a:r>
            <a:endParaRPr lang="en-SG" sz="800" dirty="0"/>
          </a:p>
        </p:txBody>
      </p:sp>
      <p:cxnSp>
        <p:nvCxnSpPr>
          <p:cNvPr id="16" name="Connector: Elbow 15"/>
          <p:cNvCxnSpPr>
            <a:stCxn id="111" idx="0"/>
            <a:endCxn id="73" idx="1"/>
          </p:cNvCxnSpPr>
          <p:nvPr/>
        </p:nvCxnSpPr>
        <p:spPr>
          <a:xfrm rot="5400000" flipH="1" flipV="1">
            <a:off x="6185040" y="2574668"/>
            <a:ext cx="1376753" cy="73303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11" idx="0"/>
            <a:endCxn id="27" idx="1"/>
          </p:cNvCxnSpPr>
          <p:nvPr/>
        </p:nvCxnSpPr>
        <p:spPr>
          <a:xfrm rot="5400000" flipH="1" flipV="1">
            <a:off x="5579069" y="1990063"/>
            <a:ext cx="2567329" cy="71166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6"/>
          <p:cNvSpPr/>
          <p:nvPr/>
        </p:nvSpPr>
        <p:spPr>
          <a:xfrm>
            <a:off x="589965" y="815872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Isosceles Triangle 116"/>
          <p:cNvSpPr/>
          <p:nvPr/>
        </p:nvSpPr>
        <p:spPr>
          <a:xfrm rot="5400000">
            <a:off x="1610772" y="89467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9" name="Straight Connector 118"/>
          <p:cNvCxnSpPr>
            <a:stCxn id="117" idx="0"/>
            <a:endCxn id="21" idx="3"/>
          </p:cNvCxnSpPr>
          <p:nvPr/>
        </p:nvCxnSpPr>
        <p:spPr>
          <a:xfrm>
            <a:off x="1816428" y="987122"/>
            <a:ext cx="1897045" cy="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01335" y="81730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EP1</a:t>
            </a:r>
            <a:endParaRPr lang="en-SG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27482" y="987122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Estimated Travel Time</a:t>
            </a:r>
            <a:endParaRPr lang="en-SG" sz="1000" dirty="0"/>
          </a:p>
        </p:txBody>
      </p:sp>
      <p:sp>
        <p:nvSpPr>
          <p:cNvPr id="101" name="Rectangle: Rounded Corners 100"/>
          <p:cNvSpPr/>
          <p:nvPr/>
        </p:nvSpPr>
        <p:spPr>
          <a:xfrm>
            <a:off x="575188" y="4839269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Isosceles Triangle 101"/>
          <p:cNvSpPr/>
          <p:nvPr/>
        </p:nvSpPr>
        <p:spPr>
          <a:xfrm rot="5400000">
            <a:off x="1530896" y="502985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/>
          <p:cNvSpPr txBox="1"/>
          <p:nvPr/>
        </p:nvSpPr>
        <p:spPr>
          <a:xfrm>
            <a:off x="575188" y="483926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EP5</a:t>
            </a:r>
            <a:endParaRPr lang="en-SG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1335" y="5009085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Heavy Rain Warning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7344543" y="4907938"/>
            <a:ext cx="1326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expected”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7234108" y="4839270"/>
            <a:ext cx="1632857" cy="578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Isosceles Triangle 123"/>
          <p:cNvSpPr/>
          <p:nvPr/>
        </p:nvSpPr>
        <p:spPr>
          <a:xfrm rot="5400000">
            <a:off x="8791453" y="498876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Isosceles Triangle 124"/>
          <p:cNvSpPr/>
          <p:nvPr/>
        </p:nvSpPr>
        <p:spPr>
          <a:xfrm rot="5400000">
            <a:off x="7156457" y="504972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Connector 17"/>
          <p:cNvCxnSpPr>
            <a:stCxn id="102" idx="0"/>
            <a:endCxn id="125" idx="3"/>
          </p:cNvCxnSpPr>
          <p:nvPr/>
        </p:nvCxnSpPr>
        <p:spPr>
          <a:xfrm>
            <a:off x="1736552" y="5122299"/>
            <a:ext cx="5440673" cy="1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124" idx="0"/>
            <a:endCxn id="12" idx="3"/>
          </p:cNvCxnSpPr>
          <p:nvPr/>
        </p:nvCxnSpPr>
        <p:spPr>
          <a:xfrm flipV="1">
            <a:off x="8997109" y="2572755"/>
            <a:ext cx="1340953" cy="2508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/>
          <p:cNvSpPr/>
          <p:nvPr/>
        </p:nvSpPr>
        <p:spPr>
          <a:xfrm>
            <a:off x="562179" y="4007015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TextBox 125"/>
          <p:cNvSpPr txBox="1"/>
          <p:nvPr/>
        </p:nvSpPr>
        <p:spPr>
          <a:xfrm>
            <a:off x="562179" y="400701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EP4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88326" y="4176831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MSS Current Rainfall</a:t>
            </a:r>
            <a:endParaRPr lang="en-SG" sz="1000" dirty="0"/>
          </a:p>
        </p:txBody>
      </p:sp>
      <p:sp>
        <p:nvSpPr>
          <p:cNvPr id="128" name="Rectangle 127"/>
          <p:cNvSpPr/>
          <p:nvPr/>
        </p:nvSpPr>
        <p:spPr>
          <a:xfrm>
            <a:off x="3866011" y="4179671"/>
            <a:ext cx="1326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Rainfall &gt; 7.5mm in last 30 minutes</a:t>
            </a:r>
          </a:p>
        </p:txBody>
      </p:sp>
      <p:sp>
        <p:nvSpPr>
          <p:cNvPr id="129" name="Rectangle: Rounded Corners 128"/>
          <p:cNvSpPr/>
          <p:nvPr/>
        </p:nvSpPr>
        <p:spPr>
          <a:xfrm>
            <a:off x="3755576" y="3955138"/>
            <a:ext cx="1632857" cy="7842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7" name="Isosceles Triangle 136"/>
          <p:cNvSpPr/>
          <p:nvPr/>
        </p:nvSpPr>
        <p:spPr>
          <a:xfrm rot="5400000">
            <a:off x="5312921" y="426049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1" name="Isosceles Triangle 140"/>
          <p:cNvSpPr/>
          <p:nvPr/>
        </p:nvSpPr>
        <p:spPr>
          <a:xfrm rot="5400000">
            <a:off x="3677925" y="424307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TextBox 144"/>
          <p:cNvSpPr txBox="1"/>
          <p:nvPr/>
        </p:nvSpPr>
        <p:spPr>
          <a:xfrm>
            <a:off x="3805916" y="3957219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EPA4: Filter</a:t>
            </a:r>
            <a:endParaRPr lang="en-SG" sz="800" dirty="0"/>
          </a:p>
        </p:txBody>
      </p:sp>
      <p:sp>
        <p:nvSpPr>
          <p:cNvPr id="146" name="Rectangle 145"/>
          <p:cNvSpPr/>
          <p:nvPr/>
        </p:nvSpPr>
        <p:spPr>
          <a:xfrm>
            <a:off x="7328203" y="4093766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in” Area. “Drive with caution”</a:t>
            </a:r>
          </a:p>
        </p:txBody>
      </p:sp>
      <p:sp>
        <p:nvSpPr>
          <p:cNvPr id="147" name="Rectangle: Rounded Corners 146"/>
          <p:cNvSpPr/>
          <p:nvPr/>
        </p:nvSpPr>
        <p:spPr>
          <a:xfrm>
            <a:off x="7221099" y="3953733"/>
            <a:ext cx="1632857" cy="7856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Isosceles Triangle 148"/>
          <p:cNvSpPr/>
          <p:nvPr/>
        </p:nvSpPr>
        <p:spPr>
          <a:xfrm rot="5400000">
            <a:off x="8748304" y="4260496"/>
            <a:ext cx="237321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Isosceles Triangle 149"/>
          <p:cNvSpPr/>
          <p:nvPr/>
        </p:nvSpPr>
        <p:spPr>
          <a:xfrm rot="5400000">
            <a:off x="7137295" y="4274883"/>
            <a:ext cx="237321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1" name="Isosceles Triangle 150"/>
          <p:cNvSpPr/>
          <p:nvPr/>
        </p:nvSpPr>
        <p:spPr>
          <a:xfrm rot="5400000">
            <a:off x="1530896" y="424580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Connector 24"/>
          <p:cNvCxnSpPr>
            <a:stCxn id="151" idx="0"/>
            <a:endCxn id="141" idx="3"/>
          </p:cNvCxnSpPr>
          <p:nvPr/>
        </p:nvCxnSpPr>
        <p:spPr>
          <a:xfrm flipV="1">
            <a:off x="1736552" y="4335518"/>
            <a:ext cx="1962141" cy="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7" idx="0"/>
            <a:endCxn id="150" idx="3"/>
          </p:cNvCxnSpPr>
          <p:nvPr/>
        </p:nvCxnSpPr>
        <p:spPr>
          <a:xfrm>
            <a:off x="5518577" y="4352941"/>
            <a:ext cx="1644935" cy="1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149" idx="0"/>
            <a:endCxn id="12" idx="3"/>
          </p:cNvCxnSpPr>
          <p:nvPr/>
        </p:nvCxnSpPr>
        <p:spPr>
          <a:xfrm flipV="1">
            <a:off x="8959409" y="2572755"/>
            <a:ext cx="1378653" cy="1780186"/>
          </a:xfrm>
          <a:prstGeom prst="bentConnector3">
            <a:avLst>
              <a:gd name="adj1" fmla="val 51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8" y="24377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Previous Versions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83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01570" y="1769894"/>
            <a:ext cx="171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If Speed Band = 1</a:t>
            </a:r>
          </a:p>
          <a:p>
            <a:r>
              <a:rPr lang="en-US" sz="900" dirty="0"/>
              <a:t>Road Category = B or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1" y="34481"/>
            <a:ext cx="10515600" cy="1325563"/>
          </a:xfrm>
        </p:spPr>
        <p:txBody>
          <a:bodyPr>
            <a:noAutofit/>
          </a:bodyPr>
          <a:lstStyle/>
          <a:p>
            <a:r>
              <a:rPr lang="en-SG" sz="2400" dirty="0">
                <a:solidFill>
                  <a:schemeClr val="accent5"/>
                </a:solidFill>
              </a:rPr>
              <a:t>Design Event Processing Networks (EPNs) that would trigger the messages at each of the individual arterial roads so as to improve road conditions at major expressways.</a:t>
            </a:r>
            <a:br>
              <a:rPr lang="en-SG" sz="2400" dirty="0">
                <a:solidFill>
                  <a:schemeClr val="accent5"/>
                </a:solidFill>
              </a:rPr>
            </a:br>
            <a:endParaRPr lang="en-SG" sz="24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828" y="123460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Producer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0352165" y="12877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</a:t>
            </a:r>
            <a:endParaRPr lang="en-SG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508582" y="2498028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Isosceles Triangle 7"/>
          <p:cNvSpPr/>
          <p:nvPr/>
        </p:nvSpPr>
        <p:spPr>
          <a:xfrm rot="5400000">
            <a:off x="1464290" y="268861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08582" y="249802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EP1</a:t>
            </a:r>
            <a:endParaRPr lang="en-SG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534729" y="2667844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Traffic Speed Bands</a:t>
            </a:r>
            <a:endParaRPr lang="en-SG" sz="10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10430507" y="2788424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0317294" y="304516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430507" y="2788424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EC1</a:t>
            </a:r>
            <a:endParaRPr lang="en-SG" sz="800" dirty="0"/>
          </a:p>
        </p:txBody>
      </p:sp>
      <p:sp>
        <p:nvSpPr>
          <p:cNvPr id="14" name="Rectangle 13"/>
          <p:cNvSpPr/>
          <p:nvPr/>
        </p:nvSpPr>
        <p:spPr>
          <a:xfrm>
            <a:off x="10462360" y="3373531"/>
            <a:ext cx="128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800" dirty="0"/>
              <a:t>Expressway Monitoring and Advisory System (EMAS)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779769" y="153997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346568" y="161734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3779770" y="153997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EPA1: Temporal</a:t>
            </a:r>
            <a:endParaRPr lang="en-SG" sz="800" dirty="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53613" y="192473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344030" y="224425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692705" y="162496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5478922" y="1401584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In</a:t>
            </a:r>
            <a:endParaRPr lang="en-SG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84315" y="1874404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Out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463182" y="2329309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Non-filterable</a:t>
            </a:r>
            <a:endParaRPr lang="en-SG" sz="800" dirty="0"/>
          </a:p>
        </p:txBody>
      </p:sp>
      <p:cxnSp>
        <p:nvCxnSpPr>
          <p:cNvPr id="26" name="Straight Connector 25"/>
          <p:cNvCxnSpPr>
            <a:stCxn id="16" idx="0"/>
            <a:endCxn id="32" idx="3"/>
          </p:cNvCxnSpPr>
          <p:nvPr/>
        </p:nvCxnSpPr>
        <p:spPr>
          <a:xfrm>
            <a:off x="5552224" y="1709791"/>
            <a:ext cx="1609040" cy="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/>
          <p:cNvSpPr/>
          <p:nvPr/>
        </p:nvSpPr>
        <p:spPr>
          <a:xfrm>
            <a:off x="7218567" y="154934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8785366" y="16267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7218568" y="1549344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EPA5: Translate</a:t>
            </a:r>
            <a:endParaRPr lang="en-SG" sz="800" dirty="0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8772615" y="213329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7140496" y="162671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8859966" y="14962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7292010" y="1833024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message =“Major Jam at  </a:t>
            </a:r>
            <a:r>
              <a:rPr lang="en-US" sz="900" dirty="0" err="1"/>
              <a:t>RoadName</a:t>
            </a:r>
            <a:endParaRPr lang="en-SG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8872790" y="2219794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544062" y="3685257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1499770" y="38758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544062" y="3685257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EP2</a:t>
            </a:r>
            <a:endParaRPr lang="en-SG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570209" y="3855073"/>
            <a:ext cx="9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Weather</a:t>
            </a:r>
            <a:endParaRPr lang="en-SG" sz="1000" dirty="0"/>
          </a:p>
        </p:txBody>
      </p:sp>
      <p:sp>
        <p:nvSpPr>
          <p:cNvPr id="35" name="Cylinder 34"/>
          <p:cNvSpPr/>
          <p:nvPr/>
        </p:nvSpPr>
        <p:spPr>
          <a:xfrm>
            <a:off x="1652628" y="5884320"/>
            <a:ext cx="615863" cy="8046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: Rounded Corners 49"/>
          <p:cNvSpPr/>
          <p:nvPr/>
        </p:nvSpPr>
        <p:spPr>
          <a:xfrm>
            <a:off x="3799365" y="2713971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/>
          <p:cNvSpPr txBox="1"/>
          <p:nvPr/>
        </p:nvSpPr>
        <p:spPr>
          <a:xfrm>
            <a:off x="3847528" y="2760250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EPA2: Pattern - Spatial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3799609" y="2907261"/>
            <a:ext cx="31240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 ( road category 1 =  C/B  &amp;  speed band = 1)</a:t>
            </a:r>
          </a:p>
          <a:p>
            <a:r>
              <a:rPr lang="en-SG" sz="900" dirty="0"/>
              <a:t> ( road category 2 =  C/B  &amp;  speed band = 2)</a:t>
            </a:r>
          </a:p>
          <a:p>
            <a:r>
              <a:rPr lang="en-SG" sz="900" dirty="0"/>
              <a:t>**road1 and 2 are adjacent arterial roads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50368" y="2928500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"Massive jam at .... exit before ......"</a:t>
            </a:r>
          </a:p>
        </p:txBody>
      </p:sp>
      <p:sp>
        <p:nvSpPr>
          <p:cNvPr id="55" name="Hexagon 54"/>
          <p:cNvSpPr/>
          <p:nvPr/>
        </p:nvSpPr>
        <p:spPr>
          <a:xfrm>
            <a:off x="1960560" y="2549426"/>
            <a:ext cx="774943" cy="46705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Connector 56"/>
          <p:cNvCxnSpPr>
            <a:stCxn id="8" idx="0"/>
            <a:endCxn id="55" idx="3"/>
          </p:cNvCxnSpPr>
          <p:nvPr/>
        </p:nvCxnSpPr>
        <p:spPr>
          <a:xfrm>
            <a:off x="1669946" y="2781057"/>
            <a:ext cx="290614" cy="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/>
          <p:cNvCxnSpPr>
            <a:stCxn id="55" idx="0"/>
            <a:endCxn id="21" idx="3"/>
          </p:cNvCxnSpPr>
          <p:nvPr/>
        </p:nvCxnSpPr>
        <p:spPr>
          <a:xfrm flipV="1">
            <a:off x="2735503" y="1717412"/>
            <a:ext cx="977970" cy="1065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/>
        </p:nvSpPr>
        <p:spPr>
          <a:xfrm rot="5400000">
            <a:off x="3683468" y="287345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TextBox 60"/>
          <p:cNvSpPr txBox="1"/>
          <p:nvPr/>
        </p:nvSpPr>
        <p:spPr>
          <a:xfrm>
            <a:off x="2064052" y="2672618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Channel1</a:t>
            </a:r>
            <a:endParaRPr lang="en-SG" sz="800" dirty="0"/>
          </a:p>
        </p:txBody>
      </p:sp>
      <p:cxnSp>
        <p:nvCxnSpPr>
          <p:cNvPr id="63" name="Connector: Elbow 62"/>
          <p:cNvCxnSpPr>
            <a:stCxn id="55" idx="0"/>
            <a:endCxn id="60" idx="3"/>
          </p:cNvCxnSpPr>
          <p:nvPr/>
        </p:nvCxnSpPr>
        <p:spPr>
          <a:xfrm>
            <a:off x="2735503" y="2782952"/>
            <a:ext cx="968733" cy="1829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 rot="5400000">
            <a:off x="5365233" y="279439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5368824" y="333760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Connector: Elbow 71"/>
          <p:cNvCxnSpPr>
            <a:stCxn id="28" idx="0"/>
            <a:endCxn id="12" idx="3"/>
          </p:cNvCxnSpPr>
          <p:nvPr/>
        </p:nvCxnSpPr>
        <p:spPr>
          <a:xfrm>
            <a:off x="8991022" y="1719161"/>
            <a:ext cx="1347040" cy="1418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/>
          <p:cNvSpPr/>
          <p:nvPr/>
        </p:nvSpPr>
        <p:spPr>
          <a:xfrm>
            <a:off x="7239933" y="2703967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Isosceles Triangle 73"/>
          <p:cNvSpPr/>
          <p:nvPr/>
        </p:nvSpPr>
        <p:spPr>
          <a:xfrm rot="5400000">
            <a:off x="8806732" y="278133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/>
          <p:cNvSpPr txBox="1"/>
          <p:nvPr/>
        </p:nvSpPr>
        <p:spPr>
          <a:xfrm>
            <a:off x="7239934" y="2703967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8806731" y="327684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Isosceles Triangle 76"/>
          <p:cNvSpPr/>
          <p:nvPr/>
        </p:nvSpPr>
        <p:spPr>
          <a:xfrm rot="5400000">
            <a:off x="7161862" y="280746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8883608" y="3391177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cxnSp>
        <p:nvCxnSpPr>
          <p:cNvPr id="82" name="Straight Connector 81"/>
          <p:cNvCxnSpPr>
            <a:stCxn id="64" idx="0"/>
            <a:endCxn id="77" idx="3"/>
          </p:cNvCxnSpPr>
          <p:nvPr/>
        </p:nvCxnSpPr>
        <p:spPr>
          <a:xfrm>
            <a:off x="5570889" y="2886844"/>
            <a:ext cx="1611741" cy="1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888090" y="2667136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5473761" y="257982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447143" y="345292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87" name="Connector: Elbow 86"/>
          <p:cNvCxnSpPr>
            <a:stCxn id="74" idx="0"/>
            <a:endCxn id="12" idx="3"/>
          </p:cNvCxnSpPr>
          <p:nvPr/>
        </p:nvCxnSpPr>
        <p:spPr>
          <a:xfrm>
            <a:off x="9012388" y="2873784"/>
            <a:ext cx="1325674" cy="2638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/>
          <p:cNvSpPr/>
          <p:nvPr/>
        </p:nvSpPr>
        <p:spPr>
          <a:xfrm>
            <a:off x="3769619" y="396640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/>
          <p:cNvSpPr txBox="1"/>
          <p:nvPr/>
        </p:nvSpPr>
        <p:spPr>
          <a:xfrm>
            <a:off x="3817782" y="4012687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Temporal</a:t>
            </a:r>
            <a:endParaRPr lang="en-SG" sz="800" dirty="0"/>
          </a:p>
        </p:txBody>
      </p:sp>
      <p:sp>
        <p:nvSpPr>
          <p:cNvPr id="94" name="Isosceles Triangle 93"/>
          <p:cNvSpPr/>
          <p:nvPr/>
        </p:nvSpPr>
        <p:spPr>
          <a:xfrm rot="5400000">
            <a:off x="3688186" y="412597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Isosceles Triangle 94"/>
          <p:cNvSpPr/>
          <p:nvPr/>
        </p:nvSpPr>
        <p:spPr>
          <a:xfrm rot="5400000">
            <a:off x="5333880" y="411989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Isosceles Triangle 95"/>
          <p:cNvSpPr/>
          <p:nvPr/>
        </p:nvSpPr>
        <p:spPr>
          <a:xfrm rot="5400000">
            <a:off x="5340460" y="453386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5437722" y="3996510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432419" y="4657183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105" name="Connector: Elbow 104"/>
          <p:cNvCxnSpPr>
            <a:stCxn id="55" idx="0"/>
            <a:endCxn id="94" idx="3"/>
          </p:cNvCxnSpPr>
          <p:nvPr/>
        </p:nvCxnSpPr>
        <p:spPr>
          <a:xfrm>
            <a:off x="2735503" y="2782952"/>
            <a:ext cx="973451" cy="14354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3888062" y="4196567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3 &amp;</a:t>
            </a:r>
          </a:p>
          <a:p>
            <a:r>
              <a:rPr lang="en-SG" sz="900" dirty="0"/>
              <a:t>current speed band = 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305969" y="4061392"/>
            <a:ext cx="1497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"Expressway getting starting to get heavier, consider alternatives if possible"</a:t>
            </a:r>
          </a:p>
        </p:txBody>
      </p:sp>
      <p:sp>
        <p:nvSpPr>
          <p:cNvPr id="111" name="Rectangle: Rounded Corners 110"/>
          <p:cNvSpPr/>
          <p:nvPr/>
        </p:nvSpPr>
        <p:spPr>
          <a:xfrm>
            <a:off x="7221456" y="3932494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Isosceles Triangle 111"/>
          <p:cNvSpPr/>
          <p:nvPr/>
        </p:nvSpPr>
        <p:spPr>
          <a:xfrm rot="5400000">
            <a:off x="8786170" y="404493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TextBox 112"/>
          <p:cNvSpPr txBox="1"/>
          <p:nvPr/>
        </p:nvSpPr>
        <p:spPr>
          <a:xfrm>
            <a:off x="7221457" y="3932494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EPA7: Translate</a:t>
            </a:r>
            <a:endParaRPr lang="en-SG" sz="800" dirty="0"/>
          </a:p>
        </p:txBody>
      </p:sp>
      <p:sp>
        <p:nvSpPr>
          <p:cNvPr id="114" name="Isosceles Triangle 113"/>
          <p:cNvSpPr/>
          <p:nvPr/>
        </p:nvSpPr>
        <p:spPr>
          <a:xfrm rot="5400000">
            <a:off x="8785366" y="450737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Isosceles Triangle 114"/>
          <p:cNvSpPr/>
          <p:nvPr/>
        </p:nvSpPr>
        <p:spPr>
          <a:xfrm rot="5400000">
            <a:off x="7116113" y="411656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Connector 117"/>
          <p:cNvCxnSpPr>
            <a:stCxn id="95" idx="0"/>
            <a:endCxn id="115" idx="3"/>
          </p:cNvCxnSpPr>
          <p:nvPr/>
        </p:nvCxnSpPr>
        <p:spPr>
          <a:xfrm flipV="1">
            <a:off x="5539536" y="4209011"/>
            <a:ext cx="1597345" cy="3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/>
          <p:cNvCxnSpPr>
            <a:stCxn id="112" idx="0"/>
            <a:endCxn id="12" idx="3"/>
          </p:cNvCxnSpPr>
          <p:nvPr/>
        </p:nvCxnSpPr>
        <p:spPr>
          <a:xfrm flipV="1">
            <a:off x="8991826" y="3137607"/>
            <a:ext cx="1346236" cy="999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868381" y="387873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881205" y="460231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124" name="Rectangle: Rounded Corners 123"/>
          <p:cNvSpPr/>
          <p:nvPr/>
        </p:nvSpPr>
        <p:spPr>
          <a:xfrm>
            <a:off x="3781224" y="5373550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TextBox 124"/>
          <p:cNvSpPr txBox="1"/>
          <p:nvPr/>
        </p:nvSpPr>
        <p:spPr>
          <a:xfrm>
            <a:off x="3829387" y="5419829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EPA4: Pattern - Spatial</a:t>
            </a:r>
            <a:endParaRPr lang="en-SG" sz="800" dirty="0"/>
          </a:p>
        </p:txBody>
      </p:sp>
      <p:sp>
        <p:nvSpPr>
          <p:cNvPr id="126" name="Isosceles Triangle 125"/>
          <p:cNvSpPr/>
          <p:nvPr/>
        </p:nvSpPr>
        <p:spPr>
          <a:xfrm rot="5400000">
            <a:off x="3684698" y="5509306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Isosceles Triangle 126"/>
          <p:cNvSpPr/>
          <p:nvPr/>
        </p:nvSpPr>
        <p:spPr>
          <a:xfrm rot="5400000">
            <a:off x="5347092" y="545397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Isosceles Triangle 127"/>
          <p:cNvSpPr/>
          <p:nvPr/>
        </p:nvSpPr>
        <p:spPr>
          <a:xfrm rot="5400000">
            <a:off x="5350683" y="599718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TextBox 128"/>
          <p:cNvSpPr txBox="1"/>
          <p:nvPr/>
        </p:nvSpPr>
        <p:spPr>
          <a:xfrm>
            <a:off x="5430692" y="535781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682012" y="593661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7" name="Connector: Elbow 136"/>
          <p:cNvCxnSpPr>
            <a:stCxn id="40" idx="0"/>
            <a:endCxn id="45" idx="3"/>
          </p:cNvCxnSpPr>
          <p:nvPr/>
        </p:nvCxnSpPr>
        <p:spPr>
          <a:xfrm>
            <a:off x="1705426" y="3968286"/>
            <a:ext cx="1997354" cy="20607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/>
          <p:cNvCxnSpPr>
            <a:stCxn id="95" idx="0"/>
            <a:endCxn id="126" idx="3"/>
          </p:cNvCxnSpPr>
          <p:nvPr/>
        </p:nvCxnSpPr>
        <p:spPr>
          <a:xfrm flipH="1">
            <a:off x="3705466" y="4212338"/>
            <a:ext cx="1834070" cy="1389413"/>
          </a:xfrm>
          <a:prstGeom prst="bentConnector5">
            <a:avLst>
              <a:gd name="adj1" fmla="val -48550"/>
              <a:gd name="adj2" fmla="val 63162"/>
              <a:gd name="adj3" fmla="val 1124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/>
          <p:cNvSpPr/>
          <p:nvPr/>
        </p:nvSpPr>
        <p:spPr>
          <a:xfrm>
            <a:off x="7227109" y="5398243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Isosceles Triangle 151"/>
          <p:cNvSpPr/>
          <p:nvPr/>
        </p:nvSpPr>
        <p:spPr>
          <a:xfrm rot="5400000">
            <a:off x="8791823" y="551068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3" name="TextBox 152"/>
          <p:cNvSpPr txBox="1"/>
          <p:nvPr/>
        </p:nvSpPr>
        <p:spPr>
          <a:xfrm>
            <a:off x="7227110" y="5398243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EPA8: Translate</a:t>
            </a:r>
            <a:endParaRPr lang="en-SG" sz="800" dirty="0"/>
          </a:p>
        </p:txBody>
      </p:sp>
      <p:sp>
        <p:nvSpPr>
          <p:cNvPr id="154" name="Isosceles Triangle 153"/>
          <p:cNvSpPr/>
          <p:nvPr/>
        </p:nvSpPr>
        <p:spPr>
          <a:xfrm rot="5400000">
            <a:off x="8791019" y="597312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Isosceles Triangle 154"/>
          <p:cNvSpPr/>
          <p:nvPr/>
        </p:nvSpPr>
        <p:spPr>
          <a:xfrm rot="5400000">
            <a:off x="7130475" y="549522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6" name="TextBox 155"/>
          <p:cNvSpPr txBox="1"/>
          <p:nvPr/>
        </p:nvSpPr>
        <p:spPr>
          <a:xfrm>
            <a:off x="8874034" y="534448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886858" y="606806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cxnSp>
        <p:nvCxnSpPr>
          <p:cNvPr id="159" name="Straight Connector 158"/>
          <p:cNvCxnSpPr>
            <a:stCxn id="127" idx="0"/>
            <a:endCxn id="155" idx="3"/>
          </p:cNvCxnSpPr>
          <p:nvPr/>
        </p:nvCxnSpPr>
        <p:spPr>
          <a:xfrm>
            <a:off x="5552748" y="5546423"/>
            <a:ext cx="1598495" cy="4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stCxn id="152" idx="0"/>
            <a:endCxn id="12" idx="3"/>
          </p:cNvCxnSpPr>
          <p:nvPr/>
        </p:nvCxnSpPr>
        <p:spPr>
          <a:xfrm flipV="1">
            <a:off x="8997479" y="3137607"/>
            <a:ext cx="1340583" cy="2465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808612" y="5606387"/>
            <a:ext cx="1795769" cy="50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(heavy rain for &gt; 30minutes)  AND (current speed band = 2) AND (is road near flood prone area))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253707" y="5700881"/>
            <a:ext cx="1707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"possibility of flash flood, avoid this arterial road"</a:t>
            </a:r>
          </a:p>
        </p:txBody>
      </p:sp>
      <p:cxnSp>
        <p:nvCxnSpPr>
          <p:cNvPr id="167" name="Connector: Elbow 166"/>
          <p:cNvCxnSpPr>
            <a:stCxn id="35" idx="0"/>
            <a:endCxn id="164" idx="1"/>
          </p:cNvCxnSpPr>
          <p:nvPr/>
        </p:nvCxnSpPr>
        <p:spPr>
          <a:xfrm rot="5400000" flipH="1" flipV="1">
            <a:off x="2795062" y="5024736"/>
            <a:ext cx="179048" cy="184805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/>
          <p:cNvCxnSpPr>
            <a:stCxn id="35" idx="1"/>
          </p:cNvCxnSpPr>
          <p:nvPr/>
        </p:nvCxnSpPr>
        <p:spPr>
          <a:xfrm rot="5400000" flipH="1" flipV="1">
            <a:off x="1695936" y="3656808"/>
            <a:ext cx="2492136" cy="1962889"/>
          </a:xfrm>
          <a:prstGeom prst="bentConnector3">
            <a:avLst>
              <a:gd name="adj1" fmla="val 9997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412626" y="615109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638190" y="60667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Singapore</a:t>
            </a:r>
          </a:p>
          <a:p>
            <a:r>
              <a:rPr lang="en-US" sz="800" dirty="0"/>
              <a:t>Geospatial</a:t>
            </a:r>
          </a:p>
          <a:p>
            <a:r>
              <a:rPr lang="en-US" sz="800" dirty="0"/>
              <a:t>Database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38978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524</Words>
  <Application>Microsoft Office PowerPoint</Application>
  <PresentationFormat>Widescreen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</vt:lpstr>
      <vt:lpstr>PowerPoint Presentation</vt:lpstr>
      <vt:lpstr>Previous Versions</vt:lpstr>
      <vt:lpstr>Design Event Processing Networks (EPNs) that would trigger the messages at each of the individual arterial roads so as to improve road conditions at major expressways.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Leung</dc:creator>
  <cp:lastModifiedBy>Vincent Leung</cp:lastModifiedBy>
  <cp:revision>34</cp:revision>
  <dcterms:created xsi:type="dcterms:W3CDTF">2016-10-23T11:37:58Z</dcterms:created>
  <dcterms:modified xsi:type="dcterms:W3CDTF">2016-11-12T03:20:56Z</dcterms:modified>
</cp:coreProperties>
</file>