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64" r:id="rId6"/>
    <p:sldId id="261" r:id="rId7"/>
    <p:sldId id="262"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45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8240" y="2404534"/>
            <a:ext cx="8115764" cy="1646302"/>
          </a:xfrm>
        </p:spPr>
        <p:txBody>
          <a:bodyPr/>
          <a:lstStyle/>
          <a:p>
            <a:r>
              <a:rPr lang="en-US" dirty="0"/>
              <a:t>Cloud9 </a:t>
            </a:r>
            <a:br>
              <a:rPr lang="en-US" dirty="0"/>
            </a:br>
            <a:r>
              <a:rPr lang="en-US" dirty="0"/>
              <a:t>Efficient Traffic Network</a:t>
            </a:r>
            <a:br>
              <a:rPr lang="en-US" dirty="0"/>
            </a:br>
            <a:r>
              <a:rPr lang="en-US" dirty="0"/>
              <a:t>- </a:t>
            </a:r>
            <a:r>
              <a:rPr lang="en-US" sz="3200" dirty="0"/>
              <a:t>An EPN system</a:t>
            </a:r>
          </a:p>
        </p:txBody>
      </p:sp>
      <p:sp>
        <p:nvSpPr>
          <p:cNvPr id="3" name="Subtitle 2"/>
          <p:cNvSpPr>
            <a:spLocks noGrp="1"/>
          </p:cNvSpPr>
          <p:nvPr>
            <p:ph type="subTitle" idx="1"/>
          </p:nvPr>
        </p:nvSpPr>
        <p:spPr>
          <a:xfrm>
            <a:off x="1507067" y="4050833"/>
            <a:ext cx="7766936" cy="1833132"/>
          </a:xfrm>
        </p:spPr>
        <p:txBody>
          <a:bodyPr>
            <a:normAutofit fontScale="92500" lnSpcReduction="20000"/>
          </a:bodyPr>
          <a:lstStyle/>
          <a:p>
            <a:r>
              <a:rPr lang="en-US" dirty="0"/>
              <a:t>Team Members:</a:t>
            </a:r>
          </a:p>
          <a:p>
            <a:r>
              <a:rPr lang="en-US" dirty="0"/>
              <a:t>Ho </a:t>
            </a:r>
            <a:r>
              <a:rPr lang="en-US" dirty="0" err="1"/>
              <a:t>Kok</a:t>
            </a:r>
            <a:r>
              <a:rPr lang="en-US" dirty="0"/>
              <a:t> Loon</a:t>
            </a:r>
            <a:br>
              <a:rPr lang="en-US" dirty="0"/>
            </a:br>
            <a:r>
              <a:rPr lang="en-US" dirty="0"/>
              <a:t>Lee Tin Onn</a:t>
            </a:r>
            <a:br>
              <a:rPr lang="en-US" dirty="0"/>
            </a:br>
            <a:r>
              <a:rPr lang="en-US" dirty="0"/>
              <a:t>Vincent Leung</a:t>
            </a:r>
            <a:br>
              <a:rPr lang="en-US" dirty="0"/>
            </a:br>
            <a:r>
              <a:rPr lang="en-US" dirty="0" err="1"/>
              <a:t>Choong</a:t>
            </a:r>
            <a:r>
              <a:rPr lang="en-US" dirty="0"/>
              <a:t> Yue Lin</a:t>
            </a:r>
            <a:br>
              <a:rPr lang="en-US" dirty="0"/>
            </a:br>
            <a:r>
              <a:rPr lang="en-US" dirty="0"/>
              <a:t>Lee Wai Tong Peter</a:t>
            </a:r>
            <a:br>
              <a:rPr lang="en-US" dirty="0"/>
            </a:br>
            <a:r>
              <a:rPr lang="en-US" dirty="0"/>
              <a:t>Lei Jun</a:t>
            </a:r>
          </a:p>
        </p:txBody>
      </p:sp>
    </p:spTree>
    <p:extLst>
      <p:ext uri="{BB962C8B-B14F-4D97-AF65-F5344CB8AC3E}">
        <p14:creationId xmlns:p14="http://schemas.microsoft.com/office/powerpoint/2010/main" val="135730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Introduction</a:t>
            </a:r>
          </a:p>
          <a:p>
            <a:r>
              <a:rPr lang="en-US" dirty="0"/>
              <a:t>EPN System Analysis</a:t>
            </a:r>
          </a:p>
          <a:p>
            <a:r>
              <a:rPr lang="en-US" dirty="0"/>
              <a:t>EPN Design</a:t>
            </a:r>
          </a:p>
          <a:p>
            <a:r>
              <a:rPr lang="en-US" dirty="0"/>
              <a:t>EPN Evaluation &amp; Conclusion</a:t>
            </a:r>
          </a:p>
          <a:p>
            <a:r>
              <a:rPr lang="en-US" dirty="0"/>
              <a:t>Demo &amp; Qs</a:t>
            </a:r>
          </a:p>
        </p:txBody>
      </p:sp>
    </p:spTree>
    <p:extLst>
      <p:ext uri="{BB962C8B-B14F-4D97-AF65-F5344CB8AC3E}">
        <p14:creationId xmlns:p14="http://schemas.microsoft.com/office/powerpoint/2010/main" val="340541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20417"/>
          </a:xfrm>
        </p:spPr>
        <p:txBody>
          <a:bodyPr/>
          <a:lstStyle/>
          <a:p>
            <a:r>
              <a:rPr lang="en-US" dirty="0"/>
              <a:t>Introduction</a:t>
            </a:r>
          </a:p>
        </p:txBody>
      </p:sp>
      <p:pic>
        <p:nvPicPr>
          <p:cNvPr id="6" name="Content Placeholder 5"/>
          <p:cNvPicPr>
            <a:picLocks noGrp="1" noChangeAspect="1"/>
          </p:cNvPicPr>
          <p:nvPr>
            <p:ph idx="1"/>
          </p:nvPr>
        </p:nvPicPr>
        <p:blipFill>
          <a:blip r:embed="rId2"/>
          <a:stretch>
            <a:fillRect/>
          </a:stretch>
        </p:blipFill>
        <p:spPr>
          <a:xfrm>
            <a:off x="479398" y="3386934"/>
            <a:ext cx="4197964" cy="3358371"/>
          </a:xfrm>
        </p:spPr>
      </p:pic>
      <p:pic>
        <p:nvPicPr>
          <p:cNvPr id="8" name="Picture 7"/>
          <p:cNvPicPr>
            <a:picLocks noChangeAspect="1"/>
          </p:cNvPicPr>
          <p:nvPr/>
        </p:nvPicPr>
        <p:blipFill>
          <a:blip r:embed="rId3"/>
          <a:stretch>
            <a:fillRect/>
          </a:stretch>
        </p:blipFill>
        <p:spPr>
          <a:xfrm>
            <a:off x="4669738" y="2540636"/>
            <a:ext cx="5715000" cy="3648075"/>
          </a:xfrm>
          <a:prstGeom prst="rect">
            <a:avLst/>
          </a:prstGeom>
        </p:spPr>
      </p:pic>
      <p:sp>
        <p:nvSpPr>
          <p:cNvPr id="3" name="TextBox 2"/>
          <p:cNvSpPr txBox="1"/>
          <p:nvPr/>
        </p:nvSpPr>
        <p:spPr>
          <a:xfrm>
            <a:off x="348379" y="1611956"/>
            <a:ext cx="5894562" cy="1754326"/>
          </a:xfrm>
          <a:prstGeom prst="rect">
            <a:avLst/>
          </a:prstGeom>
          <a:noFill/>
        </p:spPr>
        <p:txBody>
          <a:bodyPr wrap="none" rtlCol="0">
            <a:spAutoFit/>
          </a:bodyPr>
          <a:lstStyle/>
          <a:p>
            <a:r>
              <a:rPr lang="en-US" dirty="0"/>
              <a:t>Traffic jams</a:t>
            </a:r>
          </a:p>
          <a:p>
            <a:pPr marL="285750" indent="-285750">
              <a:buFont typeface="Wingdings" panose="05000000000000000000" pitchFamily="2" charset="2"/>
              <a:buChar char="§"/>
            </a:pPr>
            <a:r>
              <a:rPr lang="en-US" dirty="0"/>
              <a:t>detrimental to health and environment of residents </a:t>
            </a:r>
          </a:p>
          <a:p>
            <a:pPr marL="285750" indent="-285750">
              <a:buFont typeface="Wingdings" panose="05000000000000000000" pitchFamily="2" charset="2"/>
              <a:buChar char="§"/>
            </a:pPr>
            <a:r>
              <a:rPr lang="en-US" dirty="0"/>
              <a:t>affect the productivity of a country</a:t>
            </a:r>
          </a:p>
          <a:p>
            <a:pPr marL="285750" indent="-285750">
              <a:buFont typeface="Wingdings" panose="05000000000000000000" pitchFamily="2" charset="2"/>
              <a:buChar char="§"/>
            </a:pPr>
            <a:r>
              <a:rPr lang="en-US" dirty="0"/>
              <a:t>take too long on the road</a:t>
            </a:r>
          </a:p>
          <a:p>
            <a:pPr marL="285750" indent="-285750">
              <a:buFont typeface="Wingdings" panose="05000000000000000000" pitchFamily="2" charset="2"/>
              <a:buChar char="§"/>
            </a:pPr>
            <a:r>
              <a:rPr lang="en-US" dirty="0"/>
              <a:t>…</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83004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solution – an EPN system</a:t>
            </a:r>
          </a:p>
        </p:txBody>
      </p:sp>
      <p:sp>
        <p:nvSpPr>
          <p:cNvPr id="3" name="Content Placeholder 2"/>
          <p:cNvSpPr>
            <a:spLocks noGrp="1"/>
          </p:cNvSpPr>
          <p:nvPr>
            <p:ph idx="1"/>
          </p:nvPr>
        </p:nvSpPr>
        <p:spPr>
          <a:xfrm>
            <a:off x="367234" y="1858439"/>
            <a:ext cx="8596668" cy="3880773"/>
          </a:xfrm>
        </p:spPr>
        <p:txBody>
          <a:bodyPr/>
          <a:lstStyle/>
          <a:p>
            <a:pPr>
              <a:buFont typeface="Wingdings" panose="05000000000000000000" pitchFamily="2" charset="2"/>
              <a:buChar char="Ø"/>
            </a:pPr>
            <a:r>
              <a:rPr lang="en-US" dirty="0"/>
              <a:t>EPN: event/message driven system. E.g. accidents, bad weather</a:t>
            </a:r>
          </a:p>
          <a:p>
            <a:pPr>
              <a:buFont typeface="Wingdings" panose="05000000000000000000" pitchFamily="2" charset="2"/>
              <a:buChar char="Ø"/>
            </a:pPr>
            <a:r>
              <a:rPr lang="en-US" dirty="0"/>
              <a:t>By gathering real time traffic data from LTA, weather data from NEA and geospatial data, the system detects the event pattern, analyses, filters and aggregates the data.. And then helps drivers to make decisions. </a:t>
            </a:r>
          </a:p>
          <a:p>
            <a:pPr lvl="1"/>
            <a:r>
              <a:rPr lang="en-US" dirty="0"/>
              <a:t>Weather conditions</a:t>
            </a:r>
          </a:p>
          <a:p>
            <a:pPr lvl="1"/>
            <a:r>
              <a:rPr lang="en-US" dirty="0"/>
              <a:t>Temporal Analysis</a:t>
            </a:r>
          </a:p>
          <a:p>
            <a:pPr lvl="1"/>
            <a:r>
              <a:rPr lang="en-US" dirty="0"/>
              <a:t>Spatial </a:t>
            </a:r>
          </a:p>
          <a:p>
            <a:pPr lvl="1"/>
            <a:r>
              <a:rPr lang="en-US" dirty="0"/>
              <a:t>Accidents </a:t>
            </a:r>
          </a:p>
          <a:p>
            <a:pPr>
              <a:buFont typeface="Wingdings" panose="05000000000000000000" pitchFamily="2" charset="2"/>
              <a:buChar char="Ø"/>
            </a:pPr>
            <a:r>
              <a:rPr lang="en-US" dirty="0"/>
              <a:t>A CEP system</a:t>
            </a:r>
            <a:endParaRPr lang="en-US" b="1" dirty="0"/>
          </a:p>
          <a:p>
            <a:endParaRPr lang="en-US" dirty="0"/>
          </a:p>
        </p:txBody>
      </p:sp>
      <p:pic>
        <p:nvPicPr>
          <p:cNvPr id="4" name="Picture 3"/>
          <p:cNvPicPr>
            <a:picLocks noChangeAspect="1"/>
          </p:cNvPicPr>
          <p:nvPr/>
        </p:nvPicPr>
        <p:blipFill>
          <a:blip r:embed="rId2"/>
          <a:stretch>
            <a:fillRect/>
          </a:stretch>
        </p:blipFill>
        <p:spPr>
          <a:xfrm>
            <a:off x="4365269" y="3179240"/>
            <a:ext cx="6147414" cy="3670810"/>
          </a:xfrm>
          <a:prstGeom prst="rect">
            <a:avLst/>
          </a:prstGeom>
        </p:spPr>
      </p:pic>
    </p:spTree>
    <p:extLst>
      <p:ext uri="{BB962C8B-B14F-4D97-AF65-F5344CB8AC3E}">
        <p14:creationId xmlns:p14="http://schemas.microsoft.com/office/powerpoint/2010/main" val="426107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449" y="504957"/>
            <a:ext cx="1038554" cy="369332"/>
          </a:xfrm>
          <a:prstGeom prst="rect">
            <a:avLst/>
          </a:prstGeom>
          <a:noFill/>
        </p:spPr>
        <p:txBody>
          <a:bodyPr wrap="none" rtlCol="0">
            <a:spAutoFit/>
          </a:bodyPr>
          <a:lstStyle/>
          <a:p>
            <a:r>
              <a:rPr lang="en-US" dirty="0"/>
              <a:t>Producer</a:t>
            </a:r>
            <a:endParaRPr lang="en-SG" dirty="0"/>
          </a:p>
        </p:txBody>
      </p:sp>
      <p:sp>
        <p:nvSpPr>
          <p:cNvPr id="5" name="TextBox 4"/>
          <p:cNvSpPr txBox="1"/>
          <p:nvPr/>
        </p:nvSpPr>
        <p:spPr>
          <a:xfrm>
            <a:off x="10393336" y="504957"/>
            <a:ext cx="1143262" cy="369332"/>
          </a:xfrm>
          <a:prstGeom prst="rect">
            <a:avLst/>
          </a:prstGeom>
          <a:noFill/>
        </p:spPr>
        <p:txBody>
          <a:bodyPr wrap="none" rtlCol="0">
            <a:spAutoFit/>
          </a:bodyPr>
          <a:lstStyle/>
          <a:p>
            <a:r>
              <a:rPr lang="en-US" dirty="0"/>
              <a:t>Consumer</a:t>
            </a:r>
            <a:endParaRPr lang="en-SG" dirty="0"/>
          </a:p>
        </p:txBody>
      </p:sp>
      <p:sp>
        <p:nvSpPr>
          <p:cNvPr id="7" name="Rectangle: Rounded Corners 6"/>
          <p:cNvSpPr/>
          <p:nvPr/>
        </p:nvSpPr>
        <p:spPr>
          <a:xfrm>
            <a:off x="567872" y="2055070"/>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Isosceles Triangle 7"/>
          <p:cNvSpPr/>
          <p:nvPr/>
        </p:nvSpPr>
        <p:spPr>
          <a:xfrm rot="5400000">
            <a:off x="1523580" y="224565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567872" y="2055070"/>
            <a:ext cx="338554" cy="215444"/>
          </a:xfrm>
          <a:prstGeom prst="rect">
            <a:avLst/>
          </a:prstGeom>
          <a:noFill/>
        </p:spPr>
        <p:txBody>
          <a:bodyPr wrap="none" rtlCol="0">
            <a:spAutoFit/>
          </a:bodyPr>
          <a:lstStyle/>
          <a:p>
            <a:r>
              <a:rPr lang="en-US" sz="800" dirty="0"/>
              <a:t>EP2</a:t>
            </a:r>
            <a:endParaRPr lang="en-SG" sz="800" dirty="0"/>
          </a:p>
        </p:txBody>
      </p:sp>
      <p:sp>
        <p:nvSpPr>
          <p:cNvPr id="10" name="TextBox 9"/>
          <p:cNvSpPr txBox="1"/>
          <p:nvPr/>
        </p:nvSpPr>
        <p:spPr>
          <a:xfrm>
            <a:off x="594019" y="2224886"/>
            <a:ext cx="950327" cy="400110"/>
          </a:xfrm>
          <a:prstGeom prst="rect">
            <a:avLst/>
          </a:prstGeom>
          <a:noFill/>
        </p:spPr>
        <p:txBody>
          <a:bodyPr wrap="square" rtlCol="0">
            <a:spAutoFit/>
          </a:bodyPr>
          <a:lstStyle/>
          <a:p>
            <a:r>
              <a:rPr lang="en-US" sz="1000" dirty="0"/>
              <a:t>Traffic Speed Bands</a:t>
            </a:r>
            <a:endParaRPr lang="en-SG" sz="1000" dirty="0"/>
          </a:p>
        </p:txBody>
      </p:sp>
      <p:sp>
        <p:nvSpPr>
          <p:cNvPr id="11" name="Rectangle: Rounded Corners 10"/>
          <p:cNvSpPr/>
          <p:nvPr/>
        </p:nvSpPr>
        <p:spPr>
          <a:xfrm>
            <a:off x="10430507" y="2345498"/>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Isosceles Triangle 11"/>
          <p:cNvSpPr/>
          <p:nvPr/>
        </p:nvSpPr>
        <p:spPr>
          <a:xfrm rot="5400000">
            <a:off x="10317294" y="2602236"/>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10430507" y="2345498"/>
            <a:ext cx="340158" cy="215444"/>
          </a:xfrm>
          <a:prstGeom prst="rect">
            <a:avLst/>
          </a:prstGeom>
          <a:noFill/>
        </p:spPr>
        <p:txBody>
          <a:bodyPr wrap="none" rtlCol="0">
            <a:spAutoFit/>
          </a:bodyPr>
          <a:lstStyle/>
          <a:p>
            <a:r>
              <a:rPr lang="en-US" sz="800" dirty="0"/>
              <a:t>EC1</a:t>
            </a:r>
            <a:endParaRPr lang="en-SG" sz="800" dirty="0"/>
          </a:p>
        </p:txBody>
      </p:sp>
      <p:sp>
        <p:nvSpPr>
          <p:cNvPr id="14" name="Rectangle 13"/>
          <p:cNvSpPr/>
          <p:nvPr/>
        </p:nvSpPr>
        <p:spPr>
          <a:xfrm>
            <a:off x="10462360" y="2930605"/>
            <a:ext cx="1287153" cy="461665"/>
          </a:xfrm>
          <a:prstGeom prst="rect">
            <a:avLst/>
          </a:prstGeom>
        </p:spPr>
        <p:txBody>
          <a:bodyPr wrap="square">
            <a:spAutoFit/>
          </a:bodyPr>
          <a:lstStyle/>
          <a:p>
            <a:r>
              <a:rPr lang="en-SG" sz="800" dirty="0"/>
              <a:t>Expressway Monitoring and Advisory System (EMAS)</a:t>
            </a:r>
          </a:p>
        </p:txBody>
      </p:sp>
      <p:sp>
        <p:nvSpPr>
          <p:cNvPr id="15" name="Rectangle: Rounded Corners 14"/>
          <p:cNvSpPr/>
          <p:nvPr/>
        </p:nvSpPr>
        <p:spPr>
          <a:xfrm>
            <a:off x="3779769" y="944647"/>
            <a:ext cx="1632857" cy="870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778338" y="940074"/>
            <a:ext cx="1236236" cy="215444"/>
          </a:xfrm>
          <a:prstGeom prst="rect">
            <a:avLst/>
          </a:prstGeom>
          <a:noFill/>
        </p:spPr>
        <p:txBody>
          <a:bodyPr wrap="none" rtlCol="0">
            <a:spAutoFit/>
          </a:bodyPr>
          <a:lstStyle/>
          <a:p>
            <a:r>
              <a:rPr lang="en-US" sz="800" dirty="0"/>
              <a:t>EPA1: Pattern - Temporal</a:t>
            </a:r>
            <a:endParaRPr lang="en-SG" sz="800" dirty="0"/>
          </a:p>
        </p:txBody>
      </p:sp>
      <p:sp>
        <p:nvSpPr>
          <p:cNvPr id="21" name="Isosceles Triangle 20"/>
          <p:cNvSpPr/>
          <p:nvPr/>
        </p:nvSpPr>
        <p:spPr>
          <a:xfrm rot="5400000">
            <a:off x="3692705" y="1182041"/>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6" name="Straight Connector 25"/>
          <p:cNvCxnSpPr>
            <a:endCxn id="32" idx="3"/>
          </p:cNvCxnSpPr>
          <p:nvPr/>
        </p:nvCxnSpPr>
        <p:spPr>
          <a:xfrm>
            <a:off x="5552224" y="1266865"/>
            <a:ext cx="1609040" cy="937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Rounded Corners 26"/>
          <p:cNvSpPr/>
          <p:nvPr/>
        </p:nvSpPr>
        <p:spPr>
          <a:xfrm>
            <a:off x="7218567" y="960518"/>
            <a:ext cx="1632857" cy="8827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Isosceles Triangle 27"/>
          <p:cNvSpPr/>
          <p:nvPr/>
        </p:nvSpPr>
        <p:spPr>
          <a:xfrm rot="5400000">
            <a:off x="8785366" y="118379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Isosceles Triangle 31"/>
          <p:cNvSpPr/>
          <p:nvPr/>
        </p:nvSpPr>
        <p:spPr>
          <a:xfrm rot="5400000">
            <a:off x="7140496" y="118379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TextBox 41"/>
          <p:cNvSpPr txBox="1"/>
          <p:nvPr/>
        </p:nvSpPr>
        <p:spPr>
          <a:xfrm>
            <a:off x="7350276" y="2079237"/>
            <a:ext cx="1387040" cy="1061829"/>
          </a:xfrm>
          <a:prstGeom prst="rect">
            <a:avLst/>
          </a:prstGeom>
          <a:noFill/>
        </p:spPr>
        <p:txBody>
          <a:bodyPr wrap="square" rtlCol="0">
            <a:spAutoFit/>
          </a:bodyPr>
          <a:lstStyle/>
          <a:p>
            <a:r>
              <a:rPr lang="en-US" sz="900" dirty="0"/>
              <a:t>message =“Major Jam at  </a:t>
            </a:r>
            <a:r>
              <a:rPr lang="en-US" sz="900" dirty="0" err="1"/>
              <a:t>RoadName</a:t>
            </a:r>
            <a:r>
              <a:rPr lang="en-US" sz="900" dirty="0"/>
              <a:t>”  exit at </a:t>
            </a:r>
            <a:r>
              <a:rPr lang="en-US" sz="900" dirty="0" err="1"/>
              <a:t>AlternativeRoad</a:t>
            </a:r>
            <a:endParaRPr lang="en-US" sz="900" dirty="0"/>
          </a:p>
          <a:p>
            <a:endParaRPr lang="en-US" sz="900" dirty="0"/>
          </a:p>
          <a:p>
            <a:r>
              <a:rPr lang="en-SG" sz="900" dirty="0"/>
              <a:t>message  =  “Traffic building at” </a:t>
            </a:r>
            <a:r>
              <a:rPr lang="en-SG" sz="900" dirty="0" err="1"/>
              <a:t>Roadname</a:t>
            </a:r>
            <a:r>
              <a:rPr lang="en-SG" sz="900" dirty="0"/>
              <a:t>. “exit at” </a:t>
            </a:r>
            <a:r>
              <a:rPr lang="en-SG" sz="900" dirty="0" err="1"/>
              <a:t>AlternativeRoad</a:t>
            </a:r>
            <a:endParaRPr lang="en-SG" sz="900" dirty="0"/>
          </a:p>
        </p:txBody>
      </p:sp>
      <p:sp>
        <p:nvSpPr>
          <p:cNvPr id="38" name="Rectangle: Rounded Corners 37"/>
          <p:cNvSpPr/>
          <p:nvPr/>
        </p:nvSpPr>
        <p:spPr>
          <a:xfrm>
            <a:off x="562179" y="3686434"/>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Isosceles Triangle 39"/>
          <p:cNvSpPr/>
          <p:nvPr/>
        </p:nvSpPr>
        <p:spPr>
          <a:xfrm rot="5400000">
            <a:off x="1517887" y="387701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p:cNvSpPr txBox="1"/>
          <p:nvPr/>
        </p:nvSpPr>
        <p:spPr>
          <a:xfrm>
            <a:off x="562179" y="3686434"/>
            <a:ext cx="338554" cy="215444"/>
          </a:xfrm>
          <a:prstGeom prst="rect">
            <a:avLst/>
          </a:prstGeom>
          <a:noFill/>
        </p:spPr>
        <p:txBody>
          <a:bodyPr wrap="none" rtlCol="0">
            <a:spAutoFit/>
          </a:bodyPr>
          <a:lstStyle/>
          <a:p>
            <a:r>
              <a:rPr lang="en-US" sz="800" dirty="0"/>
              <a:t>EP2</a:t>
            </a:r>
            <a:endParaRPr lang="en-SG" sz="800" dirty="0"/>
          </a:p>
        </p:txBody>
      </p:sp>
      <p:sp>
        <p:nvSpPr>
          <p:cNvPr id="43" name="TextBox 42"/>
          <p:cNvSpPr txBox="1"/>
          <p:nvPr/>
        </p:nvSpPr>
        <p:spPr>
          <a:xfrm>
            <a:off x="588326" y="3856250"/>
            <a:ext cx="950327" cy="400110"/>
          </a:xfrm>
          <a:prstGeom prst="rect">
            <a:avLst/>
          </a:prstGeom>
          <a:noFill/>
        </p:spPr>
        <p:txBody>
          <a:bodyPr wrap="square" rtlCol="0">
            <a:spAutoFit/>
          </a:bodyPr>
          <a:lstStyle/>
          <a:p>
            <a:r>
              <a:rPr lang="en-US" sz="1000" dirty="0"/>
              <a:t>NEA 2-hr </a:t>
            </a:r>
            <a:r>
              <a:rPr lang="en-US" sz="1000" dirty="0" err="1"/>
              <a:t>NowCast</a:t>
            </a:r>
            <a:endParaRPr lang="en-SG" sz="1000" dirty="0"/>
          </a:p>
        </p:txBody>
      </p:sp>
      <p:sp>
        <p:nvSpPr>
          <p:cNvPr id="53" name="Rectangle 52"/>
          <p:cNvSpPr/>
          <p:nvPr/>
        </p:nvSpPr>
        <p:spPr>
          <a:xfrm>
            <a:off x="7357377" y="1043906"/>
            <a:ext cx="1455764" cy="784830"/>
          </a:xfrm>
          <a:prstGeom prst="rect">
            <a:avLst/>
          </a:prstGeom>
        </p:spPr>
        <p:txBody>
          <a:bodyPr wrap="square">
            <a:spAutoFit/>
          </a:bodyPr>
          <a:lstStyle/>
          <a:p>
            <a:r>
              <a:rPr lang="en-SG" sz="900" dirty="0"/>
              <a:t>message  =  “Lesser traffic” at road</a:t>
            </a:r>
          </a:p>
          <a:p>
            <a:endParaRPr lang="en-US" sz="900" dirty="0"/>
          </a:p>
          <a:p>
            <a:r>
              <a:rPr lang="en-SG" sz="900" dirty="0"/>
              <a:t>message  =  “slowdown” at road</a:t>
            </a:r>
          </a:p>
        </p:txBody>
      </p:sp>
      <p:sp>
        <p:nvSpPr>
          <p:cNvPr id="55" name="Hexagon 54"/>
          <p:cNvSpPr/>
          <p:nvPr/>
        </p:nvSpPr>
        <p:spPr>
          <a:xfrm>
            <a:off x="1960560" y="2106500"/>
            <a:ext cx="774943" cy="467052"/>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7" name="Straight Connector 56"/>
          <p:cNvCxnSpPr>
            <a:stCxn id="8" idx="0"/>
          </p:cNvCxnSpPr>
          <p:nvPr/>
        </p:nvCxnSpPr>
        <p:spPr>
          <a:xfrm>
            <a:off x="1729236" y="2338099"/>
            <a:ext cx="290614" cy="1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Connector: Elbow 58"/>
          <p:cNvCxnSpPr>
            <a:stCxn id="55" idx="0"/>
            <a:endCxn id="21" idx="3"/>
          </p:cNvCxnSpPr>
          <p:nvPr/>
        </p:nvCxnSpPr>
        <p:spPr>
          <a:xfrm flipV="1">
            <a:off x="2735503" y="1274486"/>
            <a:ext cx="977970" cy="106554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64052" y="2229692"/>
            <a:ext cx="579005" cy="215444"/>
          </a:xfrm>
          <a:prstGeom prst="rect">
            <a:avLst/>
          </a:prstGeom>
          <a:noFill/>
        </p:spPr>
        <p:txBody>
          <a:bodyPr wrap="none" rtlCol="0">
            <a:spAutoFit/>
          </a:bodyPr>
          <a:lstStyle/>
          <a:p>
            <a:r>
              <a:rPr lang="en-US" sz="800" dirty="0"/>
              <a:t>Channel1</a:t>
            </a:r>
            <a:endParaRPr lang="en-SG" sz="800" dirty="0"/>
          </a:p>
        </p:txBody>
      </p:sp>
      <p:cxnSp>
        <p:nvCxnSpPr>
          <p:cNvPr id="72" name="Connector: Elbow 71"/>
          <p:cNvCxnSpPr>
            <a:stCxn id="28" idx="0"/>
            <a:endCxn id="12" idx="3"/>
          </p:cNvCxnSpPr>
          <p:nvPr/>
        </p:nvCxnSpPr>
        <p:spPr>
          <a:xfrm>
            <a:off x="8991022" y="1276235"/>
            <a:ext cx="1347040" cy="141844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3" name="Rectangle: Rounded Corners 72"/>
          <p:cNvSpPr/>
          <p:nvPr/>
        </p:nvSpPr>
        <p:spPr>
          <a:xfrm>
            <a:off x="7239933" y="2083079"/>
            <a:ext cx="1632857" cy="11929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4" name="Isosceles Triangle 73"/>
          <p:cNvSpPr/>
          <p:nvPr/>
        </p:nvSpPr>
        <p:spPr>
          <a:xfrm rot="5400000">
            <a:off x="8806732" y="2338413"/>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7" name="Isosceles Triangle 76"/>
          <p:cNvSpPr/>
          <p:nvPr/>
        </p:nvSpPr>
        <p:spPr>
          <a:xfrm rot="5400000">
            <a:off x="7161862" y="236454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7" name="Connector: Elbow 86"/>
          <p:cNvCxnSpPr>
            <a:stCxn id="74" idx="0"/>
            <a:endCxn id="12" idx="3"/>
          </p:cNvCxnSpPr>
          <p:nvPr/>
        </p:nvCxnSpPr>
        <p:spPr>
          <a:xfrm>
            <a:off x="9012388" y="2430858"/>
            <a:ext cx="1325674" cy="26382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92" name="Rectangle: Rounded Corners 91"/>
          <p:cNvSpPr/>
          <p:nvPr/>
        </p:nvSpPr>
        <p:spPr>
          <a:xfrm>
            <a:off x="3783980" y="1999052"/>
            <a:ext cx="1632857" cy="1246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3" name="TextBox 92"/>
          <p:cNvSpPr txBox="1"/>
          <p:nvPr/>
        </p:nvSpPr>
        <p:spPr>
          <a:xfrm>
            <a:off x="3840046" y="2021674"/>
            <a:ext cx="1236236" cy="215444"/>
          </a:xfrm>
          <a:prstGeom prst="rect">
            <a:avLst/>
          </a:prstGeom>
          <a:noFill/>
        </p:spPr>
        <p:txBody>
          <a:bodyPr wrap="none" rtlCol="0">
            <a:spAutoFit/>
          </a:bodyPr>
          <a:lstStyle/>
          <a:p>
            <a:r>
              <a:rPr lang="en-US" sz="800" dirty="0"/>
              <a:t>EPA2: Pattern - Temporal</a:t>
            </a:r>
            <a:endParaRPr lang="en-SG" sz="800" dirty="0"/>
          </a:p>
        </p:txBody>
      </p:sp>
      <p:sp>
        <p:nvSpPr>
          <p:cNvPr id="94" name="Isosceles Triangle 93"/>
          <p:cNvSpPr/>
          <p:nvPr/>
        </p:nvSpPr>
        <p:spPr>
          <a:xfrm rot="5400000">
            <a:off x="3702547" y="2371653"/>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5" name="Isosceles Triangle 94"/>
          <p:cNvSpPr/>
          <p:nvPr/>
        </p:nvSpPr>
        <p:spPr>
          <a:xfrm rot="5400000">
            <a:off x="5348241" y="2365571"/>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6" name="Isosceles Triangle 95"/>
          <p:cNvSpPr/>
          <p:nvPr/>
        </p:nvSpPr>
        <p:spPr>
          <a:xfrm rot="5400000">
            <a:off x="5354821" y="277954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7" name="TextBox 96"/>
          <p:cNvSpPr txBox="1"/>
          <p:nvPr/>
        </p:nvSpPr>
        <p:spPr>
          <a:xfrm>
            <a:off x="5452083" y="2242188"/>
            <a:ext cx="482824" cy="215444"/>
          </a:xfrm>
          <a:prstGeom prst="rect">
            <a:avLst/>
          </a:prstGeom>
          <a:noFill/>
        </p:spPr>
        <p:txBody>
          <a:bodyPr wrap="none" rtlCol="0">
            <a:spAutoFit/>
          </a:bodyPr>
          <a:lstStyle/>
          <a:p>
            <a:r>
              <a:rPr lang="en-US" sz="800" dirty="0"/>
              <a:t>Output</a:t>
            </a:r>
            <a:endParaRPr lang="en-SG" sz="800" dirty="0"/>
          </a:p>
        </p:txBody>
      </p:sp>
      <p:sp>
        <p:nvSpPr>
          <p:cNvPr id="98" name="TextBox 97"/>
          <p:cNvSpPr txBox="1"/>
          <p:nvPr/>
        </p:nvSpPr>
        <p:spPr>
          <a:xfrm>
            <a:off x="5446780" y="2902861"/>
            <a:ext cx="716863" cy="215444"/>
          </a:xfrm>
          <a:prstGeom prst="rect">
            <a:avLst/>
          </a:prstGeom>
          <a:noFill/>
        </p:spPr>
        <p:txBody>
          <a:bodyPr wrap="none" rtlCol="0">
            <a:spAutoFit/>
          </a:bodyPr>
          <a:lstStyle/>
          <a:p>
            <a:r>
              <a:rPr lang="en-US" sz="800" dirty="0"/>
              <a:t>Not Selected</a:t>
            </a:r>
            <a:endParaRPr lang="en-SG" sz="800" dirty="0"/>
          </a:p>
        </p:txBody>
      </p:sp>
      <p:cxnSp>
        <p:nvCxnSpPr>
          <p:cNvPr id="105" name="Connector: Elbow 104"/>
          <p:cNvCxnSpPr>
            <a:stCxn id="55" idx="0"/>
            <a:endCxn id="94" idx="3"/>
          </p:cNvCxnSpPr>
          <p:nvPr/>
        </p:nvCxnSpPr>
        <p:spPr>
          <a:xfrm>
            <a:off x="2735503" y="2340026"/>
            <a:ext cx="987812" cy="12407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3939107" y="1136546"/>
            <a:ext cx="1722405" cy="646331"/>
          </a:xfrm>
          <a:prstGeom prst="rect">
            <a:avLst/>
          </a:prstGeom>
        </p:spPr>
        <p:txBody>
          <a:bodyPr wrap="square">
            <a:spAutoFit/>
          </a:bodyPr>
          <a:lstStyle/>
          <a:p>
            <a:r>
              <a:rPr lang="en-US" sz="900" dirty="0"/>
              <a:t>Estimated travel increase</a:t>
            </a:r>
            <a:endParaRPr lang="en-SG" sz="900" dirty="0"/>
          </a:p>
          <a:p>
            <a:endParaRPr lang="en-US" sz="900" dirty="0"/>
          </a:p>
          <a:p>
            <a:endParaRPr lang="en-US" sz="900" dirty="0"/>
          </a:p>
          <a:p>
            <a:r>
              <a:rPr lang="en-US" sz="900" dirty="0"/>
              <a:t>Estimated travel decrease</a:t>
            </a:r>
            <a:endParaRPr lang="en-SG" sz="900" dirty="0"/>
          </a:p>
        </p:txBody>
      </p:sp>
      <p:cxnSp>
        <p:nvCxnSpPr>
          <p:cNvPr id="118" name="Straight Connector 117"/>
          <p:cNvCxnSpPr>
            <a:stCxn id="95" idx="0"/>
            <a:endCxn id="77" idx="3"/>
          </p:cNvCxnSpPr>
          <p:nvPr/>
        </p:nvCxnSpPr>
        <p:spPr>
          <a:xfrm flipV="1">
            <a:off x="5553897" y="2456985"/>
            <a:ext cx="1628733" cy="1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Connector: Elbow 119"/>
          <p:cNvCxnSpPr>
            <a:endCxn id="12" idx="3"/>
          </p:cNvCxnSpPr>
          <p:nvPr/>
        </p:nvCxnSpPr>
        <p:spPr>
          <a:xfrm flipV="1">
            <a:off x="8991826" y="2694681"/>
            <a:ext cx="1346236" cy="99977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3" name="Connector: Elbow 162"/>
          <p:cNvCxnSpPr>
            <a:stCxn id="189" idx="0"/>
            <a:endCxn id="12" idx="3"/>
          </p:cNvCxnSpPr>
          <p:nvPr/>
        </p:nvCxnSpPr>
        <p:spPr>
          <a:xfrm flipV="1">
            <a:off x="9036312" y="2694681"/>
            <a:ext cx="1301750" cy="324364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945570" y="2137312"/>
            <a:ext cx="1722405" cy="1200329"/>
          </a:xfrm>
          <a:prstGeom prst="rect">
            <a:avLst/>
          </a:prstGeom>
        </p:spPr>
        <p:txBody>
          <a:bodyPr wrap="square">
            <a:spAutoFit/>
          </a:bodyPr>
          <a:lstStyle/>
          <a:p>
            <a:r>
              <a:rPr lang="en-SG" sz="900" dirty="0"/>
              <a:t>road category =  C/B &amp;</a:t>
            </a:r>
          </a:p>
          <a:p>
            <a:r>
              <a:rPr lang="en-SG" sz="900" dirty="0"/>
              <a:t>previous speed band = 2 &amp;</a:t>
            </a:r>
          </a:p>
          <a:p>
            <a:r>
              <a:rPr lang="en-SG" sz="900" dirty="0"/>
              <a:t>current speed band = 1</a:t>
            </a:r>
          </a:p>
          <a:p>
            <a:endParaRPr lang="en-US" sz="900" dirty="0"/>
          </a:p>
          <a:p>
            <a:r>
              <a:rPr lang="en-SG" sz="900" dirty="0"/>
              <a:t>road category =  C/B &amp;</a:t>
            </a:r>
          </a:p>
          <a:p>
            <a:r>
              <a:rPr lang="en-SG" sz="900" dirty="0"/>
              <a:t>previous speed band = 3 &amp;</a:t>
            </a:r>
          </a:p>
          <a:p>
            <a:r>
              <a:rPr lang="en-SG" sz="900" dirty="0"/>
              <a:t>current speed band = 2</a:t>
            </a:r>
          </a:p>
          <a:p>
            <a:endParaRPr lang="en-SG" sz="900" dirty="0"/>
          </a:p>
        </p:txBody>
      </p:sp>
      <p:sp>
        <p:nvSpPr>
          <p:cNvPr id="106" name="Isosceles Triangle 105"/>
          <p:cNvSpPr/>
          <p:nvPr/>
        </p:nvSpPr>
        <p:spPr>
          <a:xfrm rot="5400000">
            <a:off x="5348512" y="118158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7" name="Isosceles Triangle 106"/>
          <p:cNvSpPr/>
          <p:nvPr/>
        </p:nvSpPr>
        <p:spPr>
          <a:xfrm rot="5400000">
            <a:off x="5355092" y="159556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8" name="TextBox 107"/>
          <p:cNvSpPr txBox="1"/>
          <p:nvPr/>
        </p:nvSpPr>
        <p:spPr>
          <a:xfrm>
            <a:off x="5452354" y="1058201"/>
            <a:ext cx="482824" cy="215444"/>
          </a:xfrm>
          <a:prstGeom prst="rect">
            <a:avLst/>
          </a:prstGeom>
          <a:noFill/>
        </p:spPr>
        <p:txBody>
          <a:bodyPr wrap="none" rtlCol="0">
            <a:spAutoFit/>
          </a:bodyPr>
          <a:lstStyle/>
          <a:p>
            <a:r>
              <a:rPr lang="en-US" sz="800" dirty="0"/>
              <a:t>Output</a:t>
            </a:r>
            <a:endParaRPr lang="en-SG" sz="800" dirty="0"/>
          </a:p>
        </p:txBody>
      </p:sp>
      <p:sp>
        <p:nvSpPr>
          <p:cNvPr id="116" name="TextBox 115"/>
          <p:cNvSpPr txBox="1"/>
          <p:nvPr/>
        </p:nvSpPr>
        <p:spPr>
          <a:xfrm>
            <a:off x="5447051" y="1718874"/>
            <a:ext cx="716863" cy="215444"/>
          </a:xfrm>
          <a:prstGeom prst="rect">
            <a:avLst/>
          </a:prstGeom>
          <a:noFill/>
        </p:spPr>
        <p:txBody>
          <a:bodyPr wrap="none" rtlCol="0">
            <a:spAutoFit/>
          </a:bodyPr>
          <a:lstStyle/>
          <a:p>
            <a:r>
              <a:rPr lang="en-US" sz="800" dirty="0"/>
              <a:t>Not Selected</a:t>
            </a:r>
            <a:endParaRPr lang="en-SG" sz="800" dirty="0"/>
          </a:p>
        </p:txBody>
      </p:sp>
      <p:cxnSp>
        <p:nvCxnSpPr>
          <p:cNvPr id="130" name="Straight Connector 129"/>
          <p:cNvCxnSpPr>
            <a:stCxn id="40" idx="0"/>
            <a:endCxn id="133" idx="3"/>
          </p:cNvCxnSpPr>
          <p:nvPr/>
        </p:nvCxnSpPr>
        <p:spPr>
          <a:xfrm>
            <a:off x="1723543" y="3969463"/>
            <a:ext cx="1986507" cy="6293"/>
          </a:xfrm>
          <a:prstGeom prst="line">
            <a:avLst/>
          </a:prstGeom>
        </p:spPr>
        <p:style>
          <a:lnRef idx="1">
            <a:schemeClr val="accent1"/>
          </a:lnRef>
          <a:fillRef idx="0">
            <a:schemeClr val="accent1"/>
          </a:fillRef>
          <a:effectRef idx="0">
            <a:schemeClr val="accent1"/>
          </a:effectRef>
          <a:fontRef idx="minor">
            <a:schemeClr val="tx1"/>
          </a:fontRef>
        </p:style>
      </p:cxnSp>
      <p:sp>
        <p:nvSpPr>
          <p:cNvPr id="131" name="Rectangle: Rounded Corners 130"/>
          <p:cNvSpPr/>
          <p:nvPr/>
        </p:nvSpPr>
        <p:spPr>
          <a:xfrm>
            <a:off x="3768589" y="3348659"/>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TextBox 131"/>
          <p:cNvSpPr txBox="1"/>
          <p:nvPr/>
        </p:nvSpPr>
        <p:spPr>
          <a:xfrm>
            <a:off x="3816752" y="3394938"/>
            <a:ext cx="1117614" cy="215444"/>
          </a:xfrm>
          <a:prstGeom prst="rect">
            <a:avLst/>
          </a:prstGeom>
          <a:noFill/>
        </p:spPr>
        <p:txBody>
          <a:bodyPr wrap="none" rtlCol="0">
            <a:spAutoFit/>
          </a:bodyPr>
          <a:lstStyle/>
          <a:p>
            <a:r>
              <a:rPr lang="en-US" sz="800" dirty="0"/>
              <a:t>EPA3: Pattern - Spatial</a:t>
            </a:r>
            <a:endParaRPr lang="en-SG" sz="800" dirty="0"/>
          </a:p>
        </p:txBody>
      </p:sp>
      <p:sp>
        <p:nvSpPr>
          <p:cNvPr id="133" name="Isosceles Triangle 132"/>
          <p:cNvSpPr/>
          <p:nvPr/>
        </p:nvSpPr>
        <p:spPr>
          <a:xfrm rot="5400000">
            <a:off x="3689282" y="3883311"/>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4" name="Isosceles Triangle 133"/>
          <p:cNvSpPr/>
          <p:nvPr/>
        </p:nvSpPr>
        <p:spPr>
          <a:xfrm rot="5400000">
            <a:off x="5332850" y="350214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5" name="Isosceles Triangle 134"/>
          <p:cNvSpPr/>
          <p:nvPr/>
        </p:nvSpPr>
        <p:spPr>
          <a:xfrm rot="5400000">
            <a:off x="5339430" y="391612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6" name="TextBox 135"/>
          <p:cNvSpPr txBox="1"/>
          <p:nvPr/>
        </p:nvSpPr>
        <p:spPr>
          <a:xfrm>
            <a:off x="5436692" y="3378761"/>
            <a:ext cx="482824" cy="215444"/>
          </a:xfrm>
          <a:prstGeom prst="rect">
            <a:avLst/>
          </a:prstGeom>
          <a:noFill/>
        </p:spPr>
        <p:txBody>
          <a:bodyPr wrap="none" rtlCol="0">
            <a:spAutoFit/>
          </a:bodyPr>
          <a:lstStyle/>
          <a:p>
            <a:r>
              <a:rPr lang="en-US" sz="800" dirty="0"/>
              <a:t>Output</a:t>
            </a:r>
            <a:endParaRPr lang="en-SG" sz="800" dirty="0"/>
          </a:p>
        </p:txBody>
      </p:sp>
      <p:sp>
        <p:nvSpPr>
          <p:cNvPr id="138" name="TextBox 137"/>
          <p:cNvSpPr txBox="1"/>
          <p:nvPr/>
        </p:nvSpPr>
        <p:spPr>
          <a:xfrm>
            <a:off x="5431389" y="4039434"/>
            <a:ext cx="716863" cy="215444"/>
          </a:xfrm>
          <a:prstGeom prst="rect">
            <a:avLst/>
          </a:prstGeom>
          <a:noFill/>
        </p:spPr>
        <p:txBody>
          <a:bodyPr wrap="none" rtlCol="0">
            <a:spAutoFit/>
          </a:bodyPr>
          <a:lstStyle/>
          <a:p>
            <a:r>
              <a:rPr lang="en-US" sz="800" dirty="0"/>
              <a:t>Not Selected</a:t>
            </a:r>
            <a:endParaRPr lang="en-SG" sz="800" dirty="0"/>
          </a:p>
        </p:txBody>
      </p:sp>
      <p:sp>
        <p:nvSpPr>
          <p:cNvPr id="139" name="Rectangle 138"/>
          <p:cNvSpPr/>
          <p:nvPr/>
        </p:nvSpPr>
        <p:spPr>
          <a:xfrm>
            <a:off x="3887032" y="3578818"/>
            <a:ext cx="1722405" cy="507831"/>
          </a:xfrm>
          <a:prstGeom prst="rect">
            <a:avLst/>
          </a:prstGeom>
        </p:spPr>
        <p:txBody>
          <a:bodyPr wrap="square">
            <a:spAutoFit/>
          </a:bodyPr>
          <a:lstStyle/>
          <a:p>
            <a:r>
              <a:rPr lang="en-SG" sz="900" dirty="0"/>
              <a:t>road category =  C/B &amp;</a:t>
            </a:r>
          </a:p>
          <a:p>
            <a:r>
              <a:rPr lang="en-SG" sz="900" dirty="0"/>
              <a:t>current speed band = 2/3 &amp;</a:t>
            </a:r>
          </a:p>
          <a:p>
            <a:r>
              <a:rPr lang="en-SG" sz="900" dirty="0"/>
              <a:t>Forecast in area =HG/HR/HS/HT </a:t>
            </a:r>
          </a:p>
        </p:txBody>
      </p:sp>
      <p:sp>
        <p:nvSpPr>
          <p:cNvPr id="140" name="Isosceles Triangle 139"/>
          <p:cNvSpPr/>
          <p:nvPr/>
        </p:nvSpPr>
        <p:spPr>
          <a:xfrm rot="5400000">
            <a:off x="3671979" y="3481880"/>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9" name="Connector: Elbow 68"/>
          <p:cNvCxnSpPr>
            <a:stCxn id="55" idx="0"/>
            <a:endCxn id="140" idx="3"/>
          </p:cNvCxnSpPr>
          <p:nvPr/>
        </p:nvCxnSpPr>
        <p:spPr>
          <a:xfrm>
            <a:off x="2735503" y="2340026"/>
            <a:ext cx="957244" cy="123429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7364142" y="3629931"/>
            <a:ext cx="1326513" cy="507831"/>
          </a:xfrm>
          <a:prstGeom prst="rect">
            <a:avLst/>
          </a:prstGeom>
        </p:spPr>
        <p:txBody>
          <a:bodyPr wrap="square">
            <a:spAutoFit/>
          </a:bodyPr>
          <a:lstStyle/>
          <a:p>
            <a:r>
              <a:rPr lang="en-SG" sz="900" dirty="0"/>
              <a:t>message  =  “Heavy Rain expect in” Area.  Drive with caution”</a:t>
            </a:r>
          </a:p>
        </p:txBody>
      </p:sp>
      <p:sp>
        <p:nvSpPr>
          <p:cNvPr id="143" name="Rectangle: Rounded Corners 142"/>
          <p:cNvSpPr/>
          <p:nvPr/>
        </p:nvSpPr>
        <p:spPr>
          <a:xfrm>
            <a:off x="7253707" y="3405398"/>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4" name="Isosceles Triangle 143"/>
          <p:cNvSpPr/>
          <p:nvPr/>
        </p:nvSpPr>
        <p:spPr>
          <a:xfrm rot="5400000">
            <a:off x="8811052" y="360624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8" name="Isosceles Triangle 147"/>
          <p:cNvSpPr/>
          <p:nvPr/>
        </p:nvSpPr>
        <p:spPr>
          <a:xfrm rot="5400000">
            <a:off x="7175636" y="350889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8" name="Straight Connector 77"/>
          <p:cNvCxnSpPr>
            <a:stCxn id="134" idx="0"/>
            <a:endCxn id="148" idx="3"/>
          </p:cNvCxnSpPr>
          <p:nvPr/>
        </p:nvCxnSpPr>
        <p:spPr>
          <a:xfrm>
            <a:off x="5538506" y="3594589"/>
            <a:ext cx="1657898" cy="6753"/>
          </a:xfrm>
          <a:prstGeom prst="line">
            <a:avLst/>
          </a:prstGeom>
        </p:spPr>
        <p:style>
          <a:lnRef idx="1">
            <a:schemeClr val="accent1"/>
          </a:lnRef>
          <a:fillRef idx="0">
            <a:schemeClr val="accent1"/>
          </a:fillRef>
          <a:effectRef idx="0">
            <a:schemeClr val="accent1"/>
          </a:effectRef>
          <a:fontRef idx="minor">
            <a:schemeClr val="tx1"/>
          </a:fontRef>
        </p:style>
      </p:cxnSp>
      <p:sp>
        <p:nvSpPr>
          <p:cNvPr id="158" name="Rectangle: Rounded Corners 157"/>
          <p:cNvSpPr/>
          <p:nvPr/>
        </p:nvSpPr>
        <p:spPr>
          <a:xfrm>
            <a:off x="566367" y="5552714"/>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0" name="Isosceles Triangle 159"/>
          <p:cNvSpPr/>
          <p:nvPr/>
        </p:nvSpPr>
        <p:spPr>
          <a:xfrm rot="5400000">
            <a:off x="1522075" y="574329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1" name="TextBox 160"/>
          <p:cNvSpPr txBox="1"/>
          <p:nvPr/>
        </p:nvSpPr>
        <p:spPr>
          <a:xfrm>
            <a:off x="566367" y="5552714"/>
            <a:ext cx="338554" cy="215444"/>
          </a:xfrm>
          <a:prstGeom prst="rect">
            <a:avLst/>
          </a:prstGeom>
          <a:noFill/>
        </p:spPr>
        <p:txBody>
          <a:bodyPr wrap="none" rtlCol="0">
            <a:spAutoFit/>
          </a:bodyPr>
          <a:lstStyle/>
          <a:p>
            <a:r>
              <a:rPr lang="en-US" sz="800" dirty="0"/>
              <a:t>EP3</a:t>
            </a:r>
            <a:endParaRPr lang="en-SG" sz="800" dirty="0"/>
          </a:p>
        </p:txBody>
      </p:sp>
      <p:sp>
        <p:nvSpPr>
          <p:cNvPr id="162" name="TextBox 161"/>
          <p:cNvSpPr txBox="1"/>
          <p:nvPr/>
        </p:nvSpPr>
        <p:spPr>
          <a:xfrm>
            <a:off x="592514" y="5722530"/>
            <a:ext cx="1016625" cy="246221"/>
          </a:xfrm>
          <a:prstGeom prst="rect">
            <a:avLst/>
          </a:prstGeom>
          <a:noFill/>
        </p:spPr>
        <p:txBody>
          <a:bodyPr wrap="none" rtlCol="0">
            <a:spAutoFit/>
          </a:bodyPr>
          <a:lstStyle/>
          <a:p>
            <a:r>
              <a:rPr lang="en-US" sz="1000" dirty="0"/>
              <a:t>Traffic Incidents</a:t>
            </a:r>
            <a:endParaRPr lang="en-SG" sz="1000" dirty="0"/>
          </a:p>
        </p:txBody>
      </p:sp>
      <p:cxnSp>
        <p:nvCxnSpPr>
          <p:cNvPr id="168" name="Straight Connector 167"/>
          <p:cNvCxnSpPr>
            <a:stCxn id="160" idx="0"/>
            <a:endCxn id="180" idx="3"/>
          </p:cNvCxnSpPr>
          <p:nvPr/>
        </p:nvCxnSpPr>
        <p:spPr>
          <a:xfrm>
            <a:off x="1727731" y="5835743"/>
            <a:ext cx="1965016" cy="13969"/>
          </a:xfrm>
          <a:prstGeom prst="line">
            <a:avLst/>
          </a:prstGeom>
        </p:spPr>
        <p:style>
          <a:lnRef idx="1">
            <a:schemeClr val="accent1"/>
          </a:lnRef>
          <a:fillRef idx="0">
            <a:schemeClr val="accent1"/>
          </a:fillRef>
          <a:effectRef idx="0">
            <a:schemeClr val="accent1"/>
          </a:effectRef>
          <a:fontRef idx="minor">
            <a:schemeClr val="tx1"/>
          </a:fontRef>
        </p:style>
      </p:cxnSp>
      <p:sp>
        <p:nvSpPr>
          <p:cNvPr id="169" name="Rectangle: Rounded Corners 168"/>
          <p:cNvSpPr/>
          <p:nvPr/>
        </p:nvSpPr>
        <p:spPr>
          <a:xfrm>
            <a:off x="3768589" y="5624046"/>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3" name="TextBox 172"/>
          <p:cNvSpPr txBox="1"/>
          <p:nvPr/>
        </p:nvSpPr>
        <p:spPr>
          <a:xfrm>
            <a:off x="3816752" y="5670325"/>
            <a:ext cx="662361" cy="215444"/>
          </a:xfrm>
          <a:prstGeom prst="rect">
            <a:avLst/>
          </a:prstGeom>
          <a:noFill/>
        </p:spPr>
        <p:txBody>
          <a:bodyPr wrap="none" rtlCol="0">
            <a:spAutoFit/>
          </a:bodyPr>
          <a:lstStyle/>
          <a:p>
            <a:r>
              <a:rPr lang="en-US" sz="800" dirty="0"/>
              <a:t>EPA4: Filter</a:t>
            </a:r>
            <a:endParaRPr lang="en-SG" sz="800" dirty="0"/>
          </a:p>
        </p:txBody>
      </p:sp>
      <p:sp>
        <p:nvSpPr>
          <p:cNvPr id="174" name="Isosceles Triangle 173"/>
          <p:cNvSpPr/>
          <p:nvPr/>
        </p:nvSpPr>
        <p:spPr>
          <a:xfrm rot="5400000">
            <a:off x="3689282" y="6158698"/>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0" name="Isosceles Triangle 179"/>
          <p:cNvSpPr/>
          <p:nvPr/>
        </p:nvSpPr>
        <p:spPr>
          <a:xfrm rot="5400000">
            <a:off x="3671979" y="5757267"/>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1" name="Isosceles Triangle 180"/>
          <p:cNvSpPr/>
          <p:nvPr/>
        </p:nvSpPr>
        <p:spPr>
          <a:xfrm rot="5400000">
            <a:off x="5318177" y="568011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2" name="Isosceles Triangle 181"/>
          <p:cNvSpPr/>
          <p:nvPr/>
        </p:nvSpPr>
        <p:spPr>
          <a:xfrm rot="5400000">
            <a:off x="5329534" y="6016905"/>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3" name="Isosceles Triangle 182"/>
          <p:cNvSpPr/>
          <p:nvPr/>
        </p:nvSpPr>
        <p:spPr>
          <a:xfrm rot="5400000">
            <a:off x="5318177" y="6336139"/>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4" name="TextBox 183"/>
          <p:cNvSpPr txBox="1"/>
          <p:nvPr/>
        </p:nvSpPr>
        <p:spPr>
          <a:xfrm>
            <a:off x="5427073" y="5520866"/>
            <a:ext cx="502061" cy="215444"/>
          </a:xfrm>
          <a:prstGeom prst="rect">
            <a:avLst/>
          </a:prstGeom>
          <a:noFill/>
        </p:spPr>
        <p:txBody>
          <a:bodyPr wrap="none" rtlCol="0">
            <a:spAutoFit/>
          </a:bodyPr>
          <a:lstStyle/>
          <a:p>
            <a:r>
              <a:rPr lang="en-US" sz="800" dirty="0"/>
              <a:t>Filter In</a:t>
            </a:r>
            <a:endParaRPr lang="en-SG" sz="800" dirty="0"/>
          </a:p>
        </p:txBody>
      </p:sp>
      <p:sp>
        <p:nvSpPr>
          <p:cNvPr id="185" name="TextBox 184"/>
          <p:cNvSpPr txBox="1"/>
          <p:nvPr/>
        </p:nvSpPr>
        <p:spPr>
          <a:xfrm>
            <a:off x="5432810" y="5903327"/>
            <a:ext cx="577402" cy="215444"/>
          </a:xfrm>
          <a:prstGeom prst="rect">
            <a:avLst/>
          </a:prstGeom>
          <a:noFill/>
        </p:spPr>
        <p:txBody>
          <a:bodyPr wrap="none" rtlCol="0">
            <a:spAutoFit/>
          </a:bodyPr>
          <a:lstStyle/>
          <a:p>
            <a:r>
              <a:rPr lang="en-US" sz="800" dirty="0"/>
              <a:t>Filter Out</a:t>
            </a:r>
            <a:endParaRPr lang="en-SG" sz="800" dirty="0"/>
          </a:p>
        </p:txBody>
      </p:sp>
      <p:sp>
        <p:nvSpPr>
          <p:cNvPr id="186" name="TextBox 185"/>
          <p:cNvSpPr txBox="1"/>
          <p:nvPr/>
        </p:nvSpPr>
        <p:spPr>
          <a:xfrm>
            <a:off x="5386692" y="6461513"/>
            <a:ext cx="771365" cy="215444"/>
          </a:xfrm>
          <a:prstGeom prst="rect">
            <a:avLst/>
          </a:prstGeom>
          <a:noFill/>
        </p:spPr>
        <p:txBody>
          <a:bodyPr wrap="none" rtlCol="0">
            <a:spAutoFit/>
          </a:bodyPr>
          <a:lstStyle/>
          <a:p>
            <a:r>
              <a:rPr lang="en-US" sz="800" dirty="0"/>
              <a:t>Non-filterable</a:t>
            </a:r>
            <a:endParaRPr lang="en-SG" sz="800" dirty="0"/>
          </a:p>
        </p:txBody>
      </p:sp>
      <p:sp>
        <p:nvSpPr>
          <p:cNvPr id="187" name="Rectangle 186"/>
          <p:cNvSpPr/>
          <p:nvPr/>
        </p:nvSpPr>
        <p:spPr>
          <a:xfrm>
            <a:off x="7358579" y="5695727"/>
            <a:ext cx="1326513" cy="646331"/>
          </a:xfrm>
          <a:prstGeom prst="rect">
            <a:avLst/>
          </a:prstGeom>
        </p:spPr>
        <p:txBody>
          <a:bodyPr wrap="square">
            <a:spAutoFit/>
          </a:bodyPr>
          <a:lstStyle/>
          <a:p>
            <a:r>
              <a:rPr lang="en-SG" sz="900" dirty="0"/>
              <a:t>message  =  Traffic accident at.</a:t>
            </a:r>
          </a:p>
          <a:p>
            <a:endParaRPr lang="en-US" sz="900" dirty="0"/>
          </a:p>
          <a:p>
            <a:r>
              <a:rPr lang="en-US" sz="900" dirty="0"/>
              <a:t>message = roadworks at</a:t>
            </a:r>
            <a:endParaRPr lang="en-SG" sz="900" dirty="0"/>
          </a:p>
        </p:txBody>
      </p:sp>
      <p:sp>
        <p:nvSpPr>
          <p:cNvPr id="188" name="Rectangle: Rounded Corners 187"/>
          <p:cNvSpPr/>
          <p:nvPr/>
        </p:nvSpPr>
        <p:spPr>
          <a:xfrm>
            <a:off x="7239933" y="5595936"/>
            <a:ext cx="1632857" cy="8858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9" name="Isosceles Triangle 188"/>
          <p:cNvSpPr/>
          <p:nvPr/>
        </p:nvSpPr>
        <p:spPr>
          <a:xfrm rot="5400000">
            <a:off x="8830656" y="5845881"/>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2" name="Isosceles Triangle 191"/>
          <p:cNvSpPr/>
          <p:nvPr/>
        </p:nvSpPr>
        <p:spPr>
          <a:xfrm rot="5400000">
            <a:off x="7161862" y="5699435"/>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5" name="Rectangle 194"/>
          <p:cNvSpPr/>
          <p:nvPr/>
        </p:nvSpPr>
        <p:spPr>
          <a:xfrm>
            <a:off x="3863706" y="5915418"/>
            <a:ext cx="1722405" cy="369332"/>
          </a:xfrm>
          <a:prstGeom prst="rect">
            <a:avLst/>
          </a:prstGeom>
        </p:spPr>
        <p:txBody>
          <a:bodyPr wrap="square">
            <a:spAutoFit/>
          </a:bodyPr>
          <a:lstStyle/>
          <a:p>
            <a:r>
              <a:rPr lang="en-SG" sz="900" dirty="0"/>
              <a:t>Type = accident/vehicle breakdown/unattended vehicle</a:t>
            </a:r>
          </a:p>
        </p:txBody>
      </p:sp>
      <p:cxnSp>
        <p:nvCxnSpPr>
          <p:cNvPr id="88" name="Straight Connector 87"/>
          <p:cNvCxnSpPr>
            <a:stCxn id="181" idx="0"/>
            <a:endCxn id="192" idx="3"/>
          </p:cNvCxnSpPr>
          <p:nvPr/>
        </p:nvCxnSpPr>
        <p:spPr>
          <a:xfrm>
            <a:off x="5523833" y="5772559"/>
            <a:ext cx="1658797" cy="19321"/>
          </a:xfrm>
          <a:prstGeom prst="line">
            <a:avLst/>
          </a:prstGeom>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1874543" y="5057473"/>
            <a:ext cx="5893306" cy="461665"/>
          </a:xfrm>
          <a:prstGeom prst="rect">
            <a:avLst/>
          </a:prstGeom>
        </p:spPr>
        <p:txBody>
          <a:bodyPr wrap="square">
            <a:spAutoFit/>
          </a:bodyPr>
          <a:lstStyle/>
          <a:p>
            <a:r>
              <a:rPr lang="en-SG" sz="1200" dirty="0"/>
              <a:t>Event Processing Network triggers the necessary assistance needed if there is an accident on the road.</a:t>
            </a:r>
          </a:p>
        </p:txBody>
      </p:sp>
      <p:sp>
        <p:nvSpPr>
          <p:cNvPr id="99" name="Rectangle 98"/>
          <p:cNvSpPr/>
          <p:nvPr/>
        </p:nvSpPr>
        <p:spPr>
          <a:xfrm>
            <a:off x="1805353" y="437054"/>
            <a:ext cx="7081212" cy="461665"/>
          </a:xfrm>
          <a:prstGeom prst="rect">
            <a:avLst/>
          </a:prstGeom>
        </p:spPr>
        <p:txBody>
          <a:bodyPr wrap="square">
            <a:spAutoFit/>
          </a:bodyPr>
          <a:lstStyle/>
          <a:p>
            <a:r>
              <a:rPr lang="en-SG" sz="1200" dirty="0"/>
              <a:t>Event Processing Network triggers the messages at each of the individual arterial roads so as to improve road conditions at major expressways.</a:t>
            </a:r>
          </a:p>
        </p:txBody>
      </p:sp>
      <p:sp>
        <p:nvSpPr>
          <p:cNvPr id="110" name="Cylinder 109"/>
          <p:cNvSpPr/>
          <p:nvPr/>
        </p:nvSpPr>
        <p:spPr>
          <a:xfrm>
            <a:off x="6206188" y="4196890"/>
            <a:ext cx="615863" cy="80464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TextBox 110"/>
          <p:cNvSpPr txBox="1"/>
          <p:nvPr/>
        </p:nvSpPr>
        <p:spPr>
          <a:xfrm>
            <a:off x="6191750" y="4379328"/>
            <a:ext cx="630301" cy="461665"/>
          </a:xfrm>
          <a:prstGeom prst="rect">
            <a:avLst/>
          </a:prstGeom>
          <a:noFill/>
        </p:spPr>
        <p:txBody>
          <a:bodyPr wrap="none" rtlCol="0">
            <a:spAutoFit/>
          </a:bodyPr>
          <a:lstStyle/>
          <a:p>
            <a:r>
              <a:rPr lang="en-US" sz="800" dirty="0"/>
              <a:t>Singapore</a:t>
            </a:r>
          </a:p>
          <a:p>
            <a:r>
              <a:rPr lang="en-US" sz="800" dirty="0"/>
              <a:t>Geospatial</a:t>
            </a:r>
          </a:p>
          <a:p>
            <a:r>
              <a:rPr lang="en-US" sz="800" dirty="0"/>
              <a:t>Database</a:t>
            </a:r>
            <a:endParaRPr lang="en-SG" sz="800" dirty="0"/>
          </a:p>
        </p:txBody>
      </p:sp>
      <p:cxnSp>
        <p:nvCxnSpPr>
          <p:cNvPr id="16" name="Connector: Elbow 15"/>
          <p:cNvCxnSpPr>
            <a:stCxn id="110" idx="0"/>
            <a:endCxn id="73" idx="1"/>
          </p:cNvCxnSpPr>
          <p:nvPr/>
        </p:nvCxnSpPr>
        <p:spPr>
          <a:xfrm rot="5400000" flipH="1" flipV="1">
            <a:off x="6041371" y="3152295"/>
            <a:ext cx="1671310" cy="725813"/>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p:cNvCxnSpPr>
            <a:stCxn id="110" idx="0"/>
            <a:endCxn id="27" idx="1"/>
          </p:cNvCxnSpPr>
          <p:nvPr/>
        </p:nvCxnSpPr>
        <p:spPr>
          <a:xfrm rot="5400000" flipH="1" flipV="1">
            <a:off x="5391855" y="2524145"/>
            <a:ext cx="2948976" cy="704447"/>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15" name="Rectangle: Rounded Corners 6"/>
          <p:cNvSpPr/>
          <p:nvPr/>
        </p:nvSpPr>
        <p:spPr>
          <a:xfrm>
            <a:off x="589965" y="1085849"/>
            <a:ext cx="1068920" cy="566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7" name="Isosceles Triangle 116"/>
          <p:cNvSpPr/>
          <p:nvPr/>
        </p:nvSpPr>
        <p:spPr>
          <a:xfrm rot="5400000">
            <a:off x="1610772" y="1164654"/>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9" name="Straight Connector 118"/>
          <p:cNvCxnSpPr>
            <a:stCxn id="117" idx="0"/>
            <a:endCxn id="121" idx="3"/>
          </p:cNvCxnSpPr>
          <p:nvPr/>
        </p:nvCxnSpPr>
        <p:spPr>
          <a:xfrm>
            <a:off x="1816428" y="1257099"/>
            <a:ext cx="1882795" cy="34388"/>
          </a:xfrm>
          <a:prstGeom prst="line">
            <a:avLst/>
          </a:prstGeom>
        </p:spPr>
        <p:style>
          <a:lnRef idx="1">
            <a:schemeClr val="accent1"/>
          </a:lnRef>
          <a:fillRef idx="0">
            <a:schemeClr val="accent1"/>
          </a:fillRef>
          <a:effectRef idx="0">
            <a:schemeClr val="accent1"/>
          </a:effectRef>
          <a:fontRef idx="minor">
            <a:schemeClr val="tx1"/>
          </a:fontRef>
        </p:style>
      </p:cxnSp>
      <p:sp>
        <p:nvSpPr>
          <p:cNvPr id="121" name="Isosceles Triangle 120"/>
          <p:cNvSpPr/>
          <p:nvPr/>
        </p:nvSpPr>
        <p:spPr>
          <a:xfrm rot="5400000">
            <a:off x="3678455" y="1199042"/>
            <a:ext cx="226423" cy="184888"/>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 name="TextBox 121"/>
          <p:cNvSpPr txBox="1"/>
          <p:nvPr/>
        </p:nvSpPr>
        <p:spPr>
          <a:xfrm>
            <a:off x="601335" y="1087283"/>
            <a:ext cx="338554" cy="215444"/>
          </a:xfrm>
          <a:prstGeom prst="rect">
            <a:avLst/>
          </a:prstGeom>
          <a:noFill/>
        </p:spPr>
        <p:txBody>
          <a:bodyPr wrap="none" rtlCol="0">
            <a:spAutoFit/>
          </a:bodyPr>
          <a:lstStyle/>
          <a:p>
            <a:r>
              <a:rPr lang="en-US" sz="800" dirty="0"/>
              <a:t>EP1</a:t>
            </a:r>
            <a:endParaRPr lang="en-SG" sz="800" dirty="0"/>
          </a:p>
        </p:txBody>
      </p:sp>
      <p:sp>
        <p:nvSpPr>
          <p:cNvPr id="123" name="TextBox 122"/>
          <p:cNvSpPr txBox="1"/>
          <p:nvPr/>
        </p:nvSpPr>
        <p:spPr>
          <a:xfrm>
            <a:off x="627482" y="1257099"/>
            <a:ext cx="950327" cy="400110"/>
          </a:xfrm>
          <a:prstGeom prst="rect">
            <a:avLst/>
          </a:prstGeom>
          <a:noFill/>
        </p:spPr>
        <p:txBody>
          <a:bodyPr wrap="square" rtlCol="0">
            <a:spAutoFit/>
          </a:bodyPr>
          <a:lstStyle/>
          <a:p>
            <a:r>
              <a:rPr lang="en-US" sz="1000" dirty="0"/>
              <a:t>Estimated Travel Time</a:t>
            </a:r>
            <a:endParaRPr lang="en-SG" sz="1000" dirty="0"/>
          </a:p>
        </p:txBody>
      </p:sp>
    </p:spTree>
    <p:extLst>
      <p:ext uri="{BB962C8B-B14F-4D97-AF65-F5344CB8AC3E}">
        <p14:creationId xmlns:p14="http://schemas.microsoft.com/office/powerpoint/2010/main" val="2197370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EPN Evaluation &amp; Conclusion</a:t>
            </a:r>
          </a:p>
        </p:txBody>
      </p:sp>
      <p:sp>
        <p:nvSpPr>
          <p:cNvPr id="3" name="Content Placeholder 2"/>
          <p:cNvSpPr>
            <a:spLocks noGrp="1"/>
          </p:cNvSpPr>
          <p:nvPr>
            <p:ph idx="1"/>
          </p:nvPr>
        </p:nvSpPr>
        <p:spPr>
          <a:xfrm>
            <a:off x="677334" y="2160589"/>
            <a:ext cx="4817017" cy="3880773"/>
          </a:xfrm>
        </p:spPr>
        <p:txBody>
          <a:bodyPr/>
          <a:lstStyle/>
          <a:p>
            <a:r>
              <a:rPr lang="en-US" dirty="0"/>
              <a:t>Event types</a:t>
            </a:r>
          </a:p>
          <a:p>
            <a:r>
              <a:rPr lang="en-US" dirty="0"/>
              <a:t>Capture traffic data(LTA), weather data near real time</a:t>
            </a:r>
          </a:p>
          <a:p>
            <a:r>
              <a:rPr lang="en-US" dirty="0"/>
              <a:t>Event Pattern detection</a:t>
            </a:r>
          </a:p>
          <a:p>
            <a:r>
              <a:rPr lang="en-US" dirty="0"/>
              <a:t>Filter, aggerate and combine the events with geographic location, average speed</a:t>
            </a:r>
          </a:p>
          <a:p>
            <a:r>
              <a:rPr lang="en-US" dirty="0"/>
              <a:t>Alert drivers and give suggestions</a:t>
            </a:r>
          </a:p>
          <a:p>
            <a:endParaRPr lang="en-US" dirty="0"/>
          </a:p>
          <a:p>
            <a:pPr marL="0" indent="0">
              <a:buNone/>
            </a:pPr>
            <a:endParaRPr lang="en-US" dirty="0"/>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54930098"/>
              </p:ext>
            </p:extLst>
          </p:nvPr>
        </p:nvGraphicFramePr>
        <p:xfrm>
          <a:off x="5557962" y="2059389"/>
          <a:ext cx="3371353" cy="3808674"/>
        </p:xfrm>
        <a:graphic>
          <a:graphicData uri="http://schemas.openxmlformats.org/drawingml/2006/table">
            <a:tbl>
              <a:tblPr firstRow="1" bandRow="1">
                <a:tableStyleId>{5C22544A-7EE6-4342-B048-85BDC9FD1C3A}</a:tableStyleId>
              </a:tblPr>
              <a:tblGrid>
                <a:gridCol w="3371353">
                  <a:extLst>
                    <a:ext uri="{9D8B030D-6E8A-4147-A177-3AD203B41FA5}">
                      <a16:colId xmlns:a16="http://schemas.microsoft.com/office/drawing/2014/main" val="2006457569"/>
                    </a:ext>
                  </a:extLst>
                </a:gridCol>
              </a:tblGrid>
              <a:tr h="506763">
                <a:tc>
                  <a:txBody>
                    <a:bodyPr/>
                    <a:lstStyle/>
                    <a:p>
                      <a:r>
                        <a:rPr lang="en-US" dirty="0"/>
                        <a:t>Event</a:t>
                      </a:r>
                      <a:r>
                        <a:rPr lang="en-US" baseline="0" dirty="0"/>
                        <a:t> Blocks</a:t>
                      </a:r>
                      <a:endParaRPr lang="en-US" dirty="0"/>
                    </a:p>
                  </a:txBody>
                  <a:tcPr/>
                </a:tc>
                <a:extLst>
                  <a:ext uri="{0D108BD9-81ED-4DB2-BD59-A6C34878D82A}">
                    <a16:rowId xmlns:a16="http://schemas.microsoft.com/office/drawing/2014/main" val="3251592014"/>
                  </a:ext>
                </a:extLst>
              </a:tr>
              <a:tr h="458073">
                <a:tc>
                  <a:txBody>
                    <a:bodyPr/>
                    <a:lstStyle/>
                    <a:p>
                      <a:r>
                        <a:rPr lang="en-US" dirty="0"/>
                        <a:t>Event Type</a:t>
                      </a:r>
                    </a:p>
                  </a:txBody>
                  <a:tcPr/>
                </a:tc>
                <a:extLst>
                  <a:ext uri="{0D108BD9-81ED-4DB2-BD59-A6C34878D82A}">
                    <a16:rowId xmlns:a16="http://schemas.microsoft.com/office/drawing/2014/main" val="588817463"/>
                  </a:ext>
                </a:extLst>
              </a:tr>
              <a:tr h="442845">
                <a:tc>
                  <a:txBody>
                    <a:bodyPr/>
                    <a:lstStyle/>
                    <a:p>
                      <a:r>
                        <a:rPr lang="en-US" dirty="0"/>
                        <a:t>Event Producer</a:t>
                      </a:r>
                    </a:p>
                  </a:txBody>
                  <a:tcPr/>
                </a:tc>
                <a:extLst>
                  <a:ext uri="{0D108BD9-81ED-4DB2-BD59-A6C34878D82A}">
                    <a16:rowId xmlns:a16="http://schemas.microsoft.com/office/drawing/2014/main" val="3701001408"/>
                  </a:ext>
                </a:extLst>
              </a:tr>
              <a:tr h="435075">
                <a:tc>
                  <a:txBody>
                    <a:bodyPr/>
                    <a:lstStyle/>
                    <a:p>
                      <a:r>
                        <a:rPr lang="en-US" dirty="0"/>
                        <a:t>Event Consumer</a:t>
                      </a:r>
                      <a:r>
                        <a:rPr lang="en-US" baseline="0" dirty="0"/>
                        <a:t> </a:t>
                      </a:r>
                      <a:endParaRPr lang="en-US" dirty="0"/>
                    </a:p>
                  </a:txBody>
                  <a:tcPr/>
                </a:tc>
                <a:extLst>
                  <a:ext uri="{0D108BD9-81ED-4DB2-BD59-A6C34878D82A}">
                    <a16:rowId xmlns:a16="http://schemas.microsoft.com/office/drawing/2014/main" val="1851136439"/>
                  </a:ext>
                </a:extLst>
              </a:tr>
              <a:tr h="442844">
                <a:tc>
                  <a:txBody>
                    <a:bodyPr/>
                    <a:lstStyle/>
                    <a:p>
                      <a:r>
                        <a:rPr lang="en-US" dirty="0"/>
                        <a:t>Event Processing</a:t>
                      </a:r>
                      <a:r>
                        <a:rPr lang="en-US" baseline="0" dirty="0"/>
                        <a:t> Agent</a:t>
                      </a:r>
                      <a:endParaRPr lang="en-US" dirty="0"/>
                    </a:p>
                  </a:txBody>
                  <a:tcPr/>
                </a:tc>
                <a:extLst>
                  <a:ext uri="{0D108BD9-81ED-4DB2-BD59-A6C34878D82A}">
                    <a16:rowId xmlns:a16="http://schemas.microsoft.com/office/drawing/2014/main" val="3570257451"/>
                  </a:ext>
                </a:extLst>
              </a:tr>
              <a:tr h="419536">
                <a:tc>
                  <a:txBody>
                    <a:bodyPr/>
                    <a:lstStyle/>
                    <a:p>
                      <a:r>
                        <a:rPr lang="en-US" dirty="0"/>
                        <a:t>Channel</a:t>
                      </a:r>
                    </a:p>
                  </a:txBody>
                  <a:tcPr/>
                </a:tc>
                <a:extLst>
                  <a:ext uri="{0D108BD9-81ED-4DB2-BD59-A6C34878D82A}">
                    <a16:rowId xmlns:a16="http://schemas.microsoft.com/office/drawing/2014/main" val="2928617718"/>
                  </a:ext>
                </a:extLst>
              </a:tr>
              <a:tr h="473921">
                <a:tc>
                  <a:txBody>
                    <a:bodyPr/>
                    <a:lstStyle/>
                    <a:p>
                      <a:r>
                        <a:rPr lang="en-US" dirty="0"/>
                        <a:t>Context</a:t>
                      </a:r>
                    </a:p>
                  </a:txBody>
                  <a:tcPr/>
                </a:tc>
                <a:extLst>
                  <a:ext uri="{0D108BD9-81ED-4DB2-BD59-A6C34878D82A}">
                    <a16:rowId xmlns:a16="http://schemas.microsoft.com/office/drawing/2014/main" val="617809366"/>
                  </a:ext>
                </a:extLst>
              </a:tr>
              <a:tr h="629617">
                <a:tc>
                  <a:txBody>
                    <a:bodyPr/>
                    <a:lstStyle/>
                    <a:p>
                      <a:r>
                        <a:rPr lang="en-US" dirty="0"/>
                        <a:t>Global</a:t>
                      </a:r>
                      <a:r>
                        <a:rPr lang="en-US" baseline="0" dirty="0"/>
                        <a:t> State Element</a:t>
                      </a:r>
                      <a:endParaRPr lang="en-US" dirty="0"/>
                    </a:p>
                  </a:txBody>
                  <a:tcPr/>
                </a:tc>
                <a:extLst>
                  <a:ext uri="{0D108BD9-81ED-4DB2-BD59-A6C34878D82A}">
                    <a16:rowId xmlns:a16="http://schemas.microsoft.com/office/drawing/2014/main" val="2328178047"/>
                  </a:ext>
                </a:extLst>
              </a:tr>
            </a:tbl>
          </a:graphicData>
        </a:graphic>
      </p:graphicFrame>
    </p:spTree>
    <p:extLst>
      <p:ext uri="{BB962C8B-B14F-4D97-AF65-F5344CB8AC3E}">
        <p14:creationId xmlns:p14="http://schemas.microsoft.com/office/powerpoint/2010/main" val="103699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pic>
        <p:nvPicPr>
          <p:cNvPr id="4" name="Picture 2" descr="demo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127" y="2008698"/>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0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1026" name="Picture 2" descr="http://cliparts.co/cliparts/pi5/reG/pi5reG9y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160" y="1523790"/>
            <a:ext cx="5422789" cy="4739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7396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636</TotalTime>
  <Words>389</Words>
  <Application>Microsoft Office PowerPoint</Application>
  <PresentationFormat>Widescreen</PresentationFormat>
  <Paragraphs>97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Trebuchet MS</vt:lpstr>
      <vt:lpstr>Wingdings</vt:lpstr>
      <vt:lpstr>Wingdings 3</vt:lpstr>
      <vt:lpstr>Facet</vt:lpstr>
      <vt:lpstr>Cloud9  Efficient Traffic Network - An EPN system</vt:lpstr>
      <vt:lpstr>Agenda</vt:lpstr>
      <vt:lpstr>Introduction</vt:lpstr>
      <vt:lpstr>Our solution – an EPN system</vt:lpstr>
      <vt:lpstr>PowerPoint Presentation</vt:lpstr>
      <vt:lpstr>EPN Evaluation &amp; Conclusion</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LTA EPN</dc:title>
  <dc:creator>Jun Lei</dc:creator>
  <cp:lastModifiedBy>Vincent Leung</cp:lastModifiedBy>
  <cp:revision>154</cp:revision>
  <dcterms:created xsi:type="dcterms:W3CDTF">2016-11-06T01:52:44Z</dcterms:created>
  <dcterms:modified xsi:type="dcterms:W3CDTF">2016-11-12T01:26:50Z</dcterms:modified>
</cp:coreProperties>
</file>