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1"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Traffic Jam Preventer</a:t>
            </a:r>
            <a:br>
              <a:rPr lang="en-US" dirty="0"/>
            </a:br>
            <a:r>
              <a:rPr lang="en-US" dirty="0"/>
              <a:t>- </a:t>
            </a:r>
            <a:r>
              <a:rPr lang="en-US" sz="3200" dirty="0"/>
              <a:t>An EPN system</a:t>
            </a:r>
          </a:p>
        </p:txBody>
      </p:sp>
      <p:sp>
        <p:nvSpPr>
          <p:cNvPr id="3" name="Subtitle 2"/>
          <p:cNvSpPr>
            <a:spLocks noGrp="1"/>
          </p:cNvSpPr>
          <p:nvPr>
            <p:ph type="subTitle" idx="1"/>
          </p:nvPr>
        </p:nvSpPr>
        <p:spPr>
          <a:xfrm>
            <a:off x="1507067" y="4050833"/>
            <a:ext cx="7766936" cy="1833132"/>
          </a:xfrm>
        </p:spPr>
        <p:txBody>
          <a:bodyPr>
            <a:normAutofit fontScale="92500" lnSpcReduction="20000"/>
          </a:bodyPr>
          <a:lstStyle/>
          <a:p>
            <a:r>
              <a:rPr lang="en-US" dirty="0"/>
              <a:t>Team Members:</a:t>
            </a:r>
          </a:p>
          <a:p>
            <a:r>
              <a:rPr lang="en-US" dirty="0"/>
              <a:t>Ho </a:t>
            </a:r>
            <a:r>
              <a:rPr lang="en-US" dirty="0" err="1"/>
              <a:t>Kok</a:t>
            </a:r>
            <a:r>
              <a:rPr lang="en-US" dirty="0"/>
              <a:t> Loon</a:t>
            </a:r>
            <a:br>
              <a:rPr lang="en-US" dirty="0"/>
            </a:br>
            <a:r>
              <a:rPr lang="en-US" dirty="0"/>
              <a:t>Lee Tin Onn</a:t>
            </a:r>
            <a:br>
              <a:rPr lang="en-US" dirty="0"/>
            </a:br>
            <a:r>
              <a:rPr lang="en-US" dirty="0"/>
              <a:t>Vincent Leung</a:t>
            </a:r>
            <a:br>
              <a:rPr lang="en-US" dirty="0"/>
            </a:br>
            <a:r>
              <a:rPr lang="en-US" dirty="0" err="1"/>
              <a:t>Choong</a:t>
            </a:r>
            <a:r>
              <a:rPr lang="en-US" dirty="0"/>
              <a:t> Yue Lin</a:t>
            </a:r>
            <a:br>
              <a:rPr lang="en-US" dirty="0"/>
            </a:br>
            <a:r>
              <a:rPr lang="en-US" dirty="0"/>
              <a:t>Lee Wai Tong Peter</a:t>
            </a:r>
            <a:br>
              <a:rPr lang="en-US" dirty="0"/>
            </a:br>
            <a:r>
              <a:rPr lang="en-US" dirty="0"/>
              <a:t>Lei Jun</a:t>
            </a:r>
          </a:p>
        </p:txBody>
      </p:sp>
    </p:spTree>
    <p:extLst>
      <p:ext uri="{BB962C8B-B14F-4D97-AF65-F5344CB8AC3E}">
        <p14:creationId xmlns:p14="http://schemas.microsoft.com/office/powerpoint/2010/main" val="135730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EPN System Analysis</a:t>
            </a:r>
          </a:p>
          <a:p>
            <a:r>
              <a:rPr lang="en-US" dirty="0"/>
              <a:t>EPN Design</a:t>
            </a:r>
          </a:p>
          <a:p>
            <a:r>
              <a:rPr lang="en-US" dirty="0"/>
              <a:t>EPN Evaluation &amp; Conclusion</a:t>
            </a:r>
          </a:p>
          <a:p>
            <a:r>
              <a:rPr lang="en-US" dirty="0"/>
              <a:t>Demo &amp; Qs</a:t>
            </a:r>
          </a:p>
        </p:txBody>
      </p:sp>
    </p:spTree>
    <p:extLst>
      <p:ext uri="{BB962C8B-B14F-4D97-AF65-F5344CB8AC3E}">
        <p14:creationId xmlns:p14="http://schemas.microsoft.com/office/powerpoint/2010/main" val="34054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0417"/>
          </a:xfrm>
        </p:spPr>
        <p:txBody>
          <a:bodyPr/>
          <a:lstStyle/>
          <a:p>
            <a:r>
              <a:rPr lang="en-US" dirty="0"/>
              <a:t>Introduction</a:t>
            </a:r>
          </a:p>
        </p:txBody>
      </p:sp>
      <p:pic>
        <p:nvPicPr>
          <p:cNvPr id="6" name="Content Placeholder 5"/>
          <p:cNvPicPr>
            <a:picLocks noGrp="1" noChangeAspect="1"/>
          </p:cNvPicPr>
          <p:nvPr>
            <p:ph idx="1"/>
          </p:nvPr>
        </p:nvPicPr>
        <p:blipFill>
          <a:blip r:embed="rId2"/>
          <a:stretch>
            <a:fillRect/>
          </a:stretch>
        </p:blipFill>
        <p:spPr>
          <a:xfrm>
            <a:off x="479398" y="3386934"/>
            <a:ext cx="4197964" cy="3358371"/>
          </a:xfrm>
        </p:spPr>
      </p:pic>
      <p:pic>
        <p:nvPicPr>
          <p:cNvPr id="8" name="Picture 7"/>
          <p:cNvPicPr>
            <a:picLocks noChangeAspect="1"/>
          </p:cNvPicPr>
          <p:nvPr/>
        </p:nvPicPr>
        <p:blipFill>
          <a:blip r:embed="rId3"/>
          <a:stretch>
            <a:fillRect/>
          </a:stretch>
        </p:blipFill>
        <p:spPr>
          <a:xfrm>
            <a:off x="4669738" y="2540636"/>
            <a:ext cx="5715000" cy="3648075"/>
          </a:xfrm>
          <a:prstGeom prst="rect">
            <a:avLst/>
          </a:prstGeom>
        </p:spPr>
      </p:pic>
      <p:sp>
        <p:nvSpPr>
          <p:cNvPr id="3" name="TextBox 2"/>
          <p:cNvSpPr txBox="1"/>
          <p:nvPr/>
        </p:nvSpPr>
        <p:spPr>
          <a:xfrm>
            <a:off x="348379" y="1611956"/>
            <a:ext cx="5894562" cy="1754326"/>
          </a:xfrm>
          <a:prstGeom prst="rect">
            <a:avLst/>
          </a:prstGeom>
          <a:noFill/>
        </p:spPr>
        <p:txBody>
          <a:bodyPr wrap="none" rtlCol="0">
            <a:spAutoFit/>
          </a:bodyPr>
          <a:lstStyle/>
          <a:p>
            <a:r>
              <a:rPr lang="en-US" dirty="0"/>
              <a:t>Traffic jams</a:t>
            </a:r>
          </a:p>
          <a:p>
            <a:pPr marL="285750" indent="-285750">
              <a:buFont typeface="Wingdings" panose="05000000000000000000" pitchFamily="2" charset="2"/>
              <a:buChar char="§"/>
            </a:pPr>
            <a:r>
              <a:rPr lang="en-US" dirty="0"/>
              <a:t>detrimental to health and environment of residents </a:t>
            </a:r>
          </a:p>
          <a:p>
            <a:pPr marL="285750" indent="-285750">
              <a:buFont typeface="Wingdings" panose="05000000000000000000" pitchFamily="2" charset="2"/>
              <a:buChar char="§"/>
            </a:pPr>
            <a:r>
              <a:rPr lang="en-US" dirty="0"/>
              <a:t>affect the productivity of a country</a:t>
            </a:r>
          </a:p>
          <a:p>
            <a:pPr marL="285750" indent="-285750">
              <a:buFont typeface="Wingdings" panose="05000000000000000000" pitchFamily="2" charset="2"/>
              <a:buChar char="§"/>
            </a:pPr>
            <a:r>
              <a:rPr lang="en-US" dirty="0"/>
              <a:t>take too long on the road</a:t>
            </a:r>
          </a:p>
          <a:p>
            <a:pPr marL="285750" indent="-285750">
              <a:buFont typeface="Wingdings" panose="05000000000000000000" pitchFamily="2" charset="2"/>
              <a:buChar char="§"/>
            </a:pPr>
            <a:r>
              <a:rPr lang="en-US" dirty="0"/>
              <a:t>…</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300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 an EPN system</a:t>
            </a:r>
          </a:p>
        </p:txBody>
      </p:sp>
      <p:sp>
        <p:nvSpPr>
          <p:cNvPr id="3" name="Content Placeholder 2"/>
          <p:cNvSpPr>
            <a:spLocks noGrp="1"/>
          </p:cNvSpPr>
          <p:nvPr>
            <p:ph idx="1"/>
          </p:nvPr>
        </p:nvSpPr>
        <p:spPr>
          <a:xfrm>
            <a:off x="367234" y="1858439"/>
            <a:ext cx="8596668" cy="3880773"/>
          </a:xfrm>
        </p:spPr>
        <p:txBody>
          <a:bodyPr/>
          <a:lstStyle/>
          <a:p>
            <a:pPr>
              <a:buFont typeface="Wingdings" panose="05000000000000000000" pitchFamily="2" charset="2"/>
              <a:buChar char="Ø"/>
            </a:pPr>
            <a:r>
              <a:rPr lang="en-US" dirty="0"/>
              <a:t>EPN: event or message driven system. E.g. accidents, bad weather</a:t>
            </a:r>
          </a:p>
          <a:p>
            <a:pPr>
              <a:buFont typeface="Wingdings" panose="05000000000000000000" pitchFamily="2" charset="2"/>
              <a:buChar char="Ø"/>
            </a:pPr>
            <a:r>
              <a:rPr lang="en-US" dirty="0"/>
              <a:t>By gathering real time traffic data from LTA, weather data from NEA and geospatial data, the system detects the event pattern, analyses, filters and aggregates the data.. And then help users make decisions. </a:t>
            </a:r>
          </a:p>
          <a:p>
            <a:pPr lvl="1"/>
            <a:r>
              <a:rPr lang="en-US" dirty="0"/>
              <a:t>Weather conditions</a:t>
            </a:r>
          </a:p>
          <a:p>
            <a:pPr lvl="1"/>
            <a:r>
              <a:rPr lang="en-US" dirty="0"/>
              <a:t>Temporal Analysis</a:t>
            </a:r>
          </a:p>
          <a:p>
            <a:pPr lvl="1"/>
            <a:r>
              <a:rPr lang="en-US" dirty="0"/>
              <a:t>Spatial </a:t>
            </a:r>
          </a:p>
          <a:p>
            <a:pPr lvl="1"/>
            <a:r>
              <a:rPr lang="en-US" dirty="0"/>
              <a:t>Accidents </a:t>
            </a:r>
          </a:p>
          <a:p>
            <a:pPr>
              <a:buFont typeface="Wingdings" panose="05000000000000000000" pitchFamily="2" charset="2"/>
              <a:buChar char="Ø"/>
            </a:pPr>
            <a:r>
              <a:rPr lang="en-US" dirty="0"/>
              <a:t>A CEP system</a:t>
            </a:r>
            <a:endParaRPr lang="en-US" b="1" dirty="0"/>
          </a:p>
          <a:p>
            <a:endParaRPr lang="en-US" dirty="0"/>
          </a:p>
        </p:txBody>
      </p:sp>
      <p:pic>
        <p:nvPicPr>
          <p:cNvPr id="4" name="Picture 3"/>
          <p:cNvPicPr>
            <a:picLocks noChangeAspect="1"/>
          </p:cNvPicPr>
          <p:nvPr/>
        </p:nvPicPr>
        <p:blipFill>
          <a:blip r:embed="rId2"/>
          <a:stretch>
            <a:fillRect/>
          </a:stretch>
        </p:blipFill>
        <p:spPr>
          <a:xfrm>
            <a:off x="4365269" y="3179240"/>
            <a:ext cx="6147414" cy="3670810"/>
          </a:xfrm>
          <a:prstGeom prst="rect">
            <a:avLst/>
          </a:prstGeom>
        </p:spPr>
      </p:pic>
    </p:spTree>
    <p:extLst>
      <p:ext uri="{BB962C8B-B14F-4D97-AF65-F5344CB8AC3E}">
        <p14:creationId xmlns:p14="http://schemas.microsoft.com/office/powerpoint/2010/main" val="426107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Design</a:t>
            </a:r>
          </a:p>
        </p:txBody>
      </p:sp>
      <p:sp>
        <p:nvSpPr>
          <p:cNvPr id="104" name="Rectangle: Rounded Corners 103"/>
          <p:cNvSpPr/>
          <p:nvPr/>
        </p:nvSpPr>
        <p:spPr>
          <a:xfrm>
            <a:off x="202110" y="261166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Isosceles Triangle 104"/>
          <p:cNvSpPr/>
          <p:nvPr/>
        </p:nvSpPr>
        <p:spPr>
          <a:xfrm rot="5400000">
            <a:off x="1157818" y="280224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TextBox 105"/>
          <p:cNvSpPr txBox="1"/>
          <p:nvPr/>
        </p:nvSpPr>
        <p:spPr>
          <a:xfrm>
            <a:off x="202110" y="2611664"/>
            <a:ext cx="338554" cy="215444"/>
          </a:xfrm>
          <a:prstGeom prst="rect">
            <a:avLst/>
          </a:prstGeom>
          <a:noFill/>
        </p:spPr>
        <p:txBody>
          <a:bodyPr wrap="none" rtlCol="0">
            <a:spAutoFit/>
          </a:bodyPr>
          <a:lstStyle/>
          <a:p>
            <a:r>
              <a:rPr lang="en-US" sz="800" dirty="0"/>
              <a:t>EP1</a:t>
            </a:r>
            <a:endParaRPr lang="en-SG" sz="800" dirty="0"/>
          </a:p>
        </p:txBody>
      </p:sp>
      <p:sp>
        <p:nvSpPr>
          <p:cNvPr id="107" name="TextBox 106"/>
          <p:cNvSpPr txBox="1"/>
          <p:nvPr/>
        </p:nvSpPr>
        <p:spPr>
          <a:xfrm>
            <a:off x="228257" y="2781480"/>
            <a:ext cx="950327" cy="400110"/>
          </a:xfrm>
          <a:prstGeom prst="rect">
            <a:avLst/>
          </a:prstGeom>
          <a:noFill/>
        </p:spPr>
        <p:txBody>
          <a:bodyPr wrap="square" rtlCol="0">
            <a:spAutoFit/>
          </a:bodyPr>
          <a:lstStyle/>
          <a:p>
            <a:r>
              <a:rPr lang="en-US" sz="1000" dirty="0"/>
              <a:t>Traffic Speed Bands</a:t>
            </a:r>
            <a:endParaRPr lang="en-SG" sz="1000" dirty="0"/>
          </a:p>
        </p:txBody>
      </p:sp>
      <p:sp>
        <p:nvSpPr>
          <p:cNvPr id="108" name="Rectangle: Rounded Corners 107"/>
          <p:cNvSpPr/>
          <p:nvPr/>
        </p:nvSpPr>
        <p:spPr>
          <a:xfrm>
            <a:off x="9508160" y="2902092"/>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Isosceles Triangle 108"/>
          <p:cNvSpPr/>
          <p:nvPr/>
        </p:nvSpPr>
        <p:spPr>
          <a:xfrm rot="5400000">
            <a:off x="9394947" y="315883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TextBox 109"/>
          <p:cNvSpPr txBox="1"/>
          <p:nvPr/>
        </p:nvSpPr>
        <p:spPr>
          <a:xfrm>
            <a:off x="9508160" y="2902092"/>
            <a:ext cx="340158" cy="215444"/>
          </a:xfrm>
          <a:prstGeom prst="rect">
            <a:avLst/>
          </a:prstGeom>
          <a:noFill/>
        </p:spPr>
        <p:txBody>
          <a:bodyPr wrap="none" rtlCol="0">
            <a:spAutoFit/>
          </a:bodyPr>
          <a:lstStyle/>
          <a:p>
            <a:r>
              <a:rPr lang="en-US" sz="800" dirty="0"/>
              <a:t>EC1</a:t>
            </a:r>
            <a:endParaRPr lang="en-SG" sz="800" dirty="0"/>
          </a:p>
        </p:txBody>
      </p:sp>
      <p:sp>
        <p:nvSpPr>
          <p:cNvPr id="111" name="Rectangle 110"/>
          <p:cNvSpPr/>
          <p:nvPr/>
        </p:nvSpPr>
        <p:spPr>
          <a:xfrm>
            <a:off x="9518647" y="3049318"/>
            <a:ext cx="1287153" cy="461665"/>
          </a:xfrm>
          <a:prstGeom prst="rect">
            <a:avLst/>
          </a:prstGeom>
        </p:spPr>
        <p:txBody>
          <a:bodyPr wrap="square">
            <a:spAutoFit/>
          </a:bodyPr>
          <a:lstStyle/>
          <a:p>
            <a:r>
              <a:rPr lang="en-SG" sz="800" dirty="0"/>
              <a:t>Expressway Monitoring and Advisory System (EMAS)</a:t>
            </a:r>
          </a:p>
        </p:txBody>
      </p:sp>
      <p:sp>
        <p:nvSpPr>
          <p:cNvPr id="112" name="Rectangle: Rounded Corners 111"/>
          <p:cNvSpPr/>
          <p:nvPr/>
        </p:nvSpPr>
        <p:spPr>
          <a:xfrm>
            <a:off x="3223183" y="1653642"/>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TextBox 112"/>
          <p:cNvSpPr txBox="1"/>
          <p:nvPr/>
        </p:nvSpPr>
        <p:spPr>
          <a:xfrm>
            <a:off x="3223184" y="1653642"/>
            <a:ext cx="1236236" cy="215444"/>
          </a:xfrm>
          <a:prstGeom prst="rect">
            <a:avLst/>
          </a:prstGeom>
          <a:noFill/>
        </p:spPr>
        <p:txBody>
          <a:bodyPr wrap="none" rtlCol="0">
            <a:spAutoFit/>
          </a:bodyPr>
          <a:lstStyle/>
          <a:p>
            <a:r>
              <a:rPr lang="en-US" sz="800" dirty="0"/>
              <a:t>EPA1: Pattern - Temporal</a:t>
            </a:r>
            <a:endParaRPr lang="en-SG" sz="800" dirty="0"/>
          </a:p>
        </p:txBody>
      </p:sp>
      <p:sp>
        <p:nvSpPr>
          <p:cNvPr id="114" name="Isosceles Triangle 113"/>
          <p:cNvSpPr/>
          <p:nvPr/>
        </p:nvSpPr>
        <p:spPr>
          <a:xfrm rot="5400000">
            <a:off x="3136119" y="173863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5" name="Straight Connector 114"/>
          <p:cNvCxnSpPr>
            <a:endCxn id="119" idx="3"/>
          </p:cNvCxnSpPr>
          <p:nvPr/>
        </p:nvCxnSpPr>
        <p:spPr>
          <a:xfrm>
            <a:off x="4995638" y="1823459"/>
            <a:ext cx="1609040" cy="937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Rounded Corners 115"/>
          <p:cNvSpPr/>
          <p:nvPr/>
        </p:nvSpPr>
        <p:spPr>
          <a:xfrm>
            <a:off x="6661981" y="1663012"/>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Isosceles Triangle 116"/>
          <p:cNvSpPr/>
          <p:nvPr/>
        </p:nvSpPr>
        <p:spPr>
          <a:xfrm rot="5400000">
            <a:off x="8228780" y="174038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TextBox 117"/>
          <p:cNvSpPr txBox="1"/>
          <p:nvPr/>
        </p:nvSpPr>
        <p:spPr>
          <a:xfrm>
            <a:off x="6661982" y="1663012"/>
            <a:ext cx="835485" cy="215444"/>
          </a:xfrm>
          <a:prstGeom prst="rect">
            <a:avLst/>
          </a:prstGeom>
          <a:noFill/>
        </p:spPr>
        <p:txBody>
          <a:bodyPr wrap="none" rtlCol="0">
            <a:spAutoFit/>
          </a:bodyPr>
          <a:lstStyle/>
          <a:p>
            <a:r>
              <a:rPr lang="en-US" sz="800" dirty="0"/>
              <a:t>EPA5: Translate</a:t>
            </a:r>
            <a:endParaRPr lang="en-SG" sz="800" dirty="0"/>
          </a:p>
        </p:txBody>
      </p:sp>
      <p:sp>
        <p:nvSpPr>
          <p:cNvPr id="119" name="Isosceles Triangle 118"/>
          <p:cNvSpPr/>
          <p:nvPr/>
        </p:nvSpPr>
        <p:spPr>
          <a:xfrm rot="5400000">
            <a:off x="6583910" y="174038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0" name="TextBox 119"/>
          <p:cNvSpPr txBox="1"/>
          <p:nvPr/>
        </p:nvSpPr>
        <p:spPr>
          <a:xfrm>
            <a:off x="6735424" y="1946692"/>
            <a:ext cx="1387040" cy="507831"/>
          </a:xfrm>
          <a:prstGeom prst="rect">
            <a:avLst/>
          </a:prstGeom>
          <a:noFill/>
        </p:spPr>
        <p:txBody>
          <a:bodyPr wrap="square" rtlCol="0">
            <a:spAutoFit/>
          </a:bodyPr>
          <a:lstStyle/>
          <a:p>
            <a:r>
              <a:rPr lang="en-US" sz="900" dirty="0"/>
              <a:t>message =“Major Jam at  </a:t>
            </a:r>
            <a:r>
              <a:rPr lang="en-US" sz="900" dirty="0" err="1"/>
              <a:t>RoadName</a:t>
            </a:r>
            <a:r>
              <a:rPr lang="en-US" sz="900" dirty="0"/>
              <a:t>”  exit at </a:t>
            </a:r>
            <a:r>
              <a:rPr lang="en-US" sz="900" dirty="0" err="1"/>
              <a:t>AlternativeRoad</a:t>
            </a:r>
            <a:endParaRPr lang="en-SG" sz="900" dirty="0"/>
          </a:p>
        </p:txBody>
      </p:sp>
      <p:sp>
        <p:nvSpPr>
          <p:cNvPr id="121" name="Rectangle: Rounded Corners 120"/>
          <p:cNvSpPr/>
          <p:nvPr/>
        </p:nvSpPr>
        <p:spPr>
          <a:xfrm>
            <a:off x="236172" y="4243028"/>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Isosceles Triangle 121"/>
          <p:cNvSpPr/>
          <p:nvPr/>
        </p:nvSpPr>
        <p:spPr>
          <a:xfrm rot="5400000">
            <a:off x="1191880" y="4433612"/>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3" name="TextBox 122"/>
          <p:cNvSpPr txBox="1"/>
          <p:nvPr/>
        </p:nvSpPr>
        <p:spPr>
          <a:xfrm>
            <a:off x="236172" y="4243028"/>
            <a:ext cx="338554" cy="215444"/>
          </a:xfrm>
          <a:prstGeom prst="rect">
            <a:avLst/>
          </a:prstGeom>
          <a:noFill/>
        </p:spPr>
        <p:txBody>
          <a:bodyPr wrap="none" rtlCol="0">
            <a:spAutoFit/>
          </a:bodyPr>
          <a:lstStyle/>
          <a:p>
            <a:r>
              <a:rPr lang="en-US" sz="800" dirty="0"/>
              <a:t>EP2</a:t>
            </a:r>
            <a:endParaRPr lang="en-SG" sz="800" dirty="0"/>
          </a:p>
        </p:txBody>
      </p:sp>
      <p:sp>
        <p:nvSpPr>
          <p:cNvPr id="124" name="TextBox 123"/>
          <p:cNvSpPr txBox="1"/>
          <p:nvPr/>
        </p:nvSpPr>
        <p:spPr>
          <a:xfrm>
            <a:off x="262319" y="4412844"/>
            <a:ext cx="950327" cy="400110"/>
          </a:xfrm>
          <a:prstGeom prst="rect">
            <a:avLst/>
          </a:prstGeom>
          <a:noFill/>
        </p:spPr>
        <p:txBody>
          <a:bodyPr wrap="square" rtlCol="0">
            <a:spAutoFit/>
          </a:bodyPr>
          <a:lstStyle/>
          <a:p>
            <a:r>
              <a:rPr lang="en-US" sz="1000" dirty="0"/>
              <a:t>NEA 2-hr </a:t>
            </a:r>
            <a:r>
              <a:rPr lang="en-US" sz="1000" dirty="0" err="1"/>
              <a:t>NowCast</a:t>
            </a:r>
            <a:endParaRPr lang="en-SG" sz="1000" dirty="0"/>
          </a:p>
        </p:txBody>
      </p:sp>
      <p:sp>
        <p:nvSpPr>
          <p:cNvPr id="125" name="Rectangle 124"/>
          <p:cNvSpPr/>
          <p:nvPr/>
        </p:nvSpPr>
        <p:spPr>
          <a:xfrm>
            <a:off x="6793782" y="3042168"/>
            <a:ext cx="1384685" cy="507831"/>
          </a:xfrm>
          <a:prstGeom prst="rect">
            <a:avLst/>
          </a:prstGeom>
        </p:spPr>
        <p:txBody>
          <a:bodyPr wrap="square">
            <a:spAutoFit/>
          </a:bodyPr>
          <a:lstStyle/>
          <a:p>
            <a:r>
              <a:rPr lang="en-SG" sz="900" dirty="0"/>
              <a:t>message  =  “Traffic building at” </a:t>
            </a:r>
            <a:r>
              <a:rPr lang="en-SG" sz="900" dirty="0" err="1"/>
              <a:t>Roadname</a:t>
            </a:r>
            <a:r>
              <a:rPr lang="en-SG" sz="900" dirty="0"/>
              <a:t>. “exit at” </a:t>
            </a:r>
            <a:r>
              <a:rPr lang="en-SG" sz="900" dirty="0" err="1"/>
              <a:t>AlternativeRoad</a:t>
            </a:r>
            <a:endParaRPr lang="en-SG" sz="900" dirty="0"/>
          </a:p>
        </p:txBody>
      </p:sp>
      <p:sp>
        <p:nvSpPr>
          <p:cNvPr id="126" name="Hexagon 125"/>
          <p:cNvSpPr/>
          <p:nvPr/>
        </p:nvSpPr>
        <p:spPr>
          <a:xfrm>
            <a:off x="1650464" y="2663094"/>
            <a:ext cx="774943" cy="467052"/>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7" name="Straight Connector 126"/>
          <p:cNvCxnSpPr>
            <a:stCxn id="105" idx="0"/>
          </p:cNvCxnSpPr>
          <p:nvPr/>
        </p:nvCxnSpPr>
        <p:spPr>
          <a:xfrm>
            <a:off x="1363474" y="2894693"/>
            <a:ext cx="290614" cy="1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nector: Elbow 127"/>
          <p:cNvCxnSpPr>
            <a:stCxn id="126" idx="0"/>
            <a:endCxn id="114" idx="3"/>
          </p:cNvCxnSpPr>
          <p:nvPr/>
        </p:nvCxnSpPr>
        <p:spPr>
          <a:xfrm flipV="1">
            <a:off x="2425407" y="1831080"/>
            <a:ext cx="731480" cy="10655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753956" y="2786286"/>
            <a:ext cx="579005" cy="215444"/>
          </a:xfrm>
          <a:prstGeom prst="rect">
            <a:avLst/>
          </a:prstGeom>
          <a:noFill/>
        </p:spPr>
        <p:txBody>
          <a:bodyPr wrap="none" rtlCol="0">
            <a:spAutoFit/>
          </a:bodyPr>
          <a:lstStyle/>
          <a:p>
            <a:r>
              <a:rPr lang="en-US" sz="800" dirty="0"/>
              <a:t>Channel1</a:t>
            </a:r>
            <a:endParaRPr lang="en-SG" sz="800" dirty="0"/>
          </a:p>
        </p:txBody>
      </p:sp>
      <p:cxnSp>
        <p:nvCxnSpPr>
          <p:cNvPr id="130" name="Connector: Elbow 129"/>
          <p:cNvCxnSpPr>
            <a:stCxn id="117" idx="0"/>
            <a:endCxn id="109" idx="3"/>
          </p:cNvCxnSpPr>
          <p:nvPr/>
        </p:nvCxnSpPr>
        <p:spPr>
          <a:xfrm>
            <a:off x="8434436" y="1832829"/>
            <a:ext cx="981279" cy="141844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1" name="Rectangle: Rounded Corners 130"/>
          <p:cNvSpPr/>
          <p:nvPr/>
        </p:nvSpPr>
        <p:spPr>
          <a:xfrm>
            <a:off x="6683347" y="2817635"/>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Isosceles Triangle 131"/>
          <p:cNvSpPr/>
          <p:nvPr/>
        </p:nvSpPr>
        <p:spPr>
          <a:xfrm rot="5400000">
            <a:off x="8250146" y="289500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TextBox 132"/>
          <p:cNvSpPr txBox="1"/>
          <p:nvPr/>
        </p:nvSpPr>
        <p:spPr>
          <a:xfrm>
            <a:off x="6683348" y="2817635"/>
            <a:ext cx="835485" cy="215444"/>
          </a:xfrm>
          <a:prstGeom prst="rect">
            <a:avLst/>
          </a:prstGeom>
          <a:noFill/>
        </p:spPr>
        <p:txBody>
          <a:bodyPr wrap="none" rtlCol="0">
            <a:spAutoFit/>
          </a:bodyPr>
          <a:lstStyle/>
          <a:p>
            <a:r>
              <a:rPr lang="en-US" sz="800" dirty="0"/>
              <a:t>EPA6: Translate</a:t>
            </a:r>
            <a:endParaRPr lang="en-SG" sz="800" dirty="0"/>
          </a:p>
        </p:txBody>
      </p:sp>
      <p:sp>
        <p:nvSpPr>
          <p:cNvPr id="134" name="Isosceles Triangle 133"/>
          <p:cNvSpPr/>
          <p:nvPr/>
        </p:nvSpPr>
        <p:spPr>
          <a:xfrm rot="5400000">
            <a:off x="6605276" y="292113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5" name="Connector: Elbow 134"/>
          <p:cNvCxnSpPr>
            <a:stCxn id="132" idx="0"/>
            <a:endCxn id="109" idx="3"/>
          </p:cNvCxnSpPr>
          <p:nvPr/>
        </p:nvCxnSpPr>
        <p:spPr>
          <a:xfrm>
            <a:off x="8455802" y="2987452"/>
            <a:ext cx="959913" cy="263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6" name="Rectangle: Rounded Corners 135"/>
          <p:cNvSpPr/>
          <p:nvPr/>
        </p:nvSpPr>
        <p:spPr>
          <a:xfrm>
            <a:off x="3227394" y="2768680"/>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TextBox 136"/>
          <p:cNvSpPr txBox="1"/>
          <p:nvPr/>
        </p:nvSpPr>
        <p:spPr>
          <a:xfrm>
            <a:off x="3275557" y="2814959"/>
            <a:ext cx="1236236" cy="215444"/>
          </a:xfrm>
          <a:prstGeom prst="rect">
            <a:avLst/>
          </a:prstGeom>
          <a:noFill/>
        </p:spPr>
        <p:txBody>
          <a:bodyPr wrap="none" rtlCol="0">
            <a:spAutoFit/>
          </a:bodyPr>
          <a:lstStyle/>
          <a:p>
            <a:r>
              <a:rPr lang="en-US" sz="800" dirty="0"/>
              <a:t>EPA3: Pattern - Temporal</a:t>
            </a:r>
            <a:endParaRPr lang="en-SG" sz="800" dirty="0"/>
          </a:p>
        </p:txBody>
      </p:sp>
      <p:sp>
        <p:nvSpPr>
          <p:cNvPr id="138" name="Isosceles Triangle 137"/>
          <p:cNvSpPr/>
          <p:nvPr/>
        </p:nvSpPr>
        <p:spPr>
          <a:xfrm rot="5400000">
            <a:off x="3145961" y="292824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Isosceles Triangle 138"/>
          <p:cNvSpPr/>
          <p:nvPr/>
        </p:nvSpPr>
        <p:spPr>
          <a:xfrm rot="5400000">
            <a:off x="4791655" y="292216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0" name="Connector: Elbow 139"/>
          <p:cNvCxnSpPr>
            <a:stCxn id="126" idx="0"/>
            <a:endCxn id="138" idx="3"/>
          </p:cNvCxnSpPr>
          <p:nvPr/>
        </p:nvCxnSpPr>
        <p:spPr>
          <a:xfrm>
            <a:off x="2425407" y="2896620"/>
            <a:ext cx="741322" cy="1240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3345837" y="2998839"/>
            <a:ext cx="1722405" cy="507831"/>
          </a:xfrm>
          <a:prstGeom prst="rect">
            <a:avLst/>
          </a:prstGeom>
        </p:spPr>
        <p:txBody>
          <a:bodyPr wrap="square">
            <a:spAutoFit/>
          </a:bodyPr>
          <a:lstStyle/>
          <a:p>
            <a:r>
              <a:rPr lang="en-SG" sz="900" dirty="0"/>
              <a:t>road category =  C/B &amp;</a:t>
            </a:r>
          </a:p>
          <a:p>
            <a:r>
              <a:rPr lang="en-SG" sz="900" dirty="0"/>
              <a:t>previous speed band = 3 &amp;</a:t>
            </a:r>
          </a:p>
          <a:p>
            <a:r>
              <a:rPr lang="en-SG" sz="900" dirty="0"/>
              <a:t>current speed band = 2</a:t>
            </a:r>
          </a:p>
        </p:txBody>
      </p:sp>
      <p:cxnSp>
        <p:nvCxnSpPr>
          <p:cNvPr id="142" name="Straight Connector 141"/>
          <p:cNvCxnSpPr>
            <a:stCxn id="139" idx="0"/>
            <a:endCxn id="134" idx="3"/>
          </p:cNvCxnSpPr>
          <p:nvPr/>
        </p:nvCxnSpPr>
        <p:spPr>
          <a:xfrm flipV="1">
            <a:off x="4997311" y="3013579"/>
            <a:ext cx="1628733" cy="1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Connector: Elbow 142"/>
          <p:cNvCxnSpPr>
            <a:stCxn id="156" idx="3"/>
            <a:endCxn id="109" idx="3"/>
          </p:cNvCxnSpPr>
          <p:nvPr/>
        </p:nvCxnSpPr>
        <p:spPr>
          <a:xfrm flipV="1">
            <a:off x="8329978" y="3251275"/>
            <a:ext cx="1085737" cy="1153664"/>
          </a:xfrm>
          <a:prstGeom prst="bentConnector3">
            <a:avLst>
              <a:gd name="adj1" fmla="val 56591"/>
            </a:avLst>
          </a:prstGeom>
        </p:spPr>
        <p:style>
          <a:lnRef idx="1">
            <a:schemeClr val="accent1"/>
          </a:lnRef>
          <a:fillRef idx="0">
            <a:schemeClr val="accent1"/>
          </a:fillRef>
          <a:effectRef idx="0">
            <a:schemeClr val="accent1"/>
          </a:effectRef>
          <a:fontRef idx="minor">
            <a:schemeClr val="tx1"/>
          </a:fontRef>
        </p:style>
      </p:cxnSp>
      <p:cxnSp>
        <p:nvCxnSpPr>
          <p:cNvPr id="144" name="Connector: Elbow 143"/>
          <p:cNvCxnSpPr>
            <a:stCxn id="172" idx="0"/>
            <a:endCxn id="109" idx="3"/>
          </p:cNvCxnSpPr>
          <p:nvPr/>
        </p:nvCxnSpPr>
        <p:spPr>
          <a:xfrm flipV="1">
            <a:off x="8455802" y="3251275"/>
            <a:ext cx="959913" cy="241907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3354526" y="1875728"/>
            <a:ext cx="1722405" cy="507831"/>
          </a:xfrm>
          <a:prstGeom prst="rect">
            <a:avLst/>
          </a:prstGeom>
        </p:spPr>
        <p:txBody>
          <a:bodyPr wrap="square">
            <a:spAutoFit/>
          </a:bodyPr>
          <a:lstStyle/>
          <a:p>
            <a:r>
              <a:rPr lang="en-SG" sz="900" dirty="0"/>
              <a:t>road category =  C/B &amp;</a:t>
            </a:r>
          </a:p>
          <a:p>
            <a:r>
              <a:rPr lang="en-SG" sz="900" dirty="0"/>
              <a:t>previous speed band = 2 &amp;</a:t>
            </a:r>
          </a:p>
          <a:p>
            <a:r>
              <a:rPr lang="en-SG" sz="900" dirty="0"/>
              <a:t>current speed band = 1</a:t>
            </a:r>
          </a:p>
        </p:txBody>
      </p:sp>
      <p:sp>
        <p:nvSpPr>
          <p:cNvPr id="146" name="Isosceles Triangle 145"/>
          <p:cNvSpPr/>
          <p:nvPr/>
        </p:nvSpPr>
        <p:spPr>
          <a:xfrm rot="5400000">
            <a:off x="4791926" y="173817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7" name="Straight Connector 146"/>
          <p:cNvCxnSpPr>
            <a:stCxn id="122" idx="0"/>
            <a:endCxn id="150" idx="3"/>
          </p:cNvCxnSpPr>
          <p:nvPr/>
        </p:nvCxnSpPr>
        <p:spPr>
          <a:xfrm>
            <a:off x="1397536" y="4526057"/>
            <a:ext cx="1755928" cy="6293"/>
          </a:xfrm>
          <a:prstGeom prst="line">
            <a:avLst/>
          </a:prstGeom>
        </p:spPr>
        <p:style>
          <a:lnRef idx="1">
            <a:schemeClr val="accent1"/>
          </a:lnRef>
          <a:fillRef idx="0">
            <a:schemeClr val="accent1"/>
          </a:fillRef>
          <a:effectRef idx="0">
            <a:schemeClr val="accent1"/>
          </a:effectRef>
          <a:fontRef idx="minor">
            <a:schemeClr val="tx1"/>
          </a:fontRef>
        </p:style>
      </p:cxnSp>
      <p:sp>
        <p:nvSpPr>
          <p:cNvPr id="148" name="Rectangle: Rounded Corners 147"/>
          <p:cNvSpPr/>
          <p:nvPr/>
        </p:nvSpPr>
        <p:spPr>
          <a:xfrm>
            <a:off x="3212003" y="3905253"/>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9" name="TextBox 148"/>
          <p:cNvSpPr txBox="1"/>
          <p:nvPr/>
        </p:nvSpPr>
        <p:spPr>
          <a:xfrm>
            <a:off x="3260166" y="3951532"/>
            <a:ext cx="1117614" cy="215444"/>
          </a:xfrm>
          <a:prstGeom prst="rect">
            <a:avLst/>
          </a:prstGeom>
          <a:noFill/>
        </p:spPr>
        <p:txBody>
          <a:bodyPr wrap="none" rtlCol="0">
            <a:spAutoFit/>
          </a:bodyPr>
          <a:lstStyle/>
          <a:p>
            <a:r>
              <a:rPr lang="en-US" sz="800" dirty="0"/>
              <a:t>EPA3: Pattern - Spatial</a:t>
            </a:r>
            <a:endParaRPr lang="en-SG" sz="800" dirty="0"/>
          </a:p>
        </p:txBody>
      </p:sp>
      <p:sp>
        <p:nvSpPr>
          <p:cNvPr id="150" name="Isosceles Triangle 149"/>
          <p:cNvSpPr/>
          <p:nvPr/>
        </p:nvSpPr>
        <p:spPr>
          <a:xfrm rot="5400000">
            <a:off x="3132696" y="443990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Isosceles Triangle 150"/>
          <p:cNvSpPr/>
          <p:nvPr/>
        </p:nvSpPr>
        <p:spPr>
          <a:xfrm rot="5400000">
            <a:off x="4776264" y="405873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2" name="Rectangle 151"/>
          <p:cNvSpPr/>
          <p:nvPr/>
        </p:nvSpPr>
        <p:spPr>
          <a:xfrm>
            <a:off x="3330446" y="4135412"/>
            <a:ext cx="1722405" cy="507831"/>
          </a:xfrm>
          <a:prstGeom prst="rect">
            <a:avLst/>
          </a:prstGeom>
        </p:spPr>
        <p:txBody>
          <a:bodyPr wrap="square">
            <a:spAutoFit/>
          </a:bodyPr>
          <a:lstStyle/>
          <a:p>
            <a:r>
              <a:rPr lang="en-SG" sz="900" dirty="0"/>
              <a:t>road category =  C/B &amp;</a:t>
            </a:r>
          </a:p>
          <a:p>
            <a:r>
              <a:rPr lang="en-SG" sz="900" dirty="0"/>
              <a:t>current speed band = 2/3 &amp;</a:t>
            </a:r>
          </a:p>
          <a:p>
            <a:r>
              <a:rPr lang="en-SG" sz="900" dirty="0"/>
              <a:t>Forecast in area =HG/HR/HS/HT </a:t>
            </a:r>
          </a:p>
        </p:txBody>
      </p:sp>
      <p:sp>
        <p:nvSpPr>
          <p:cNvPr id="153" name="Isosceles Triangle 152"/>
          <p:cNvSpPr/>
          <p:nvPr/>
        </p:nvSpPr>
        <p:spPr>
          <a:xfrm rot="5400000">
            <a:off x="3115393" y="403847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4" name="Connector: Elbow 153"/>
          <p:cNvCxnSpPr>
            <a:stCxn id="126" idx="0"/>
            <a:endCxn id="153" idx="3"/>
          </p:cNvCxnSpPr>
          <p:nvPr/>
        </p:nvCxnSpPr>
        <p:spPr>
          <a:xfrm>
            <a:off x="2425407" y="2896620"/>
            <a:ext cx="710754" cy="12342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6807556" y="4186525"/>
            <a:ext cx="1326513" cy="507831"/>
          </a:xfrm>
          <a:prstGeom prst="rect">
            <a:avLst/>
          </a:prstGeom>
        </p:spPr>
        <p:txBody>
          <a:bodyPr wrap="square">
            <a:spAutoFit/>
          </a:bodyPr>
          <a:lstStyle/>
          <a:p>
            <a:r>
              <a:rPr lang="en-SG" sz="900" dirty="0"/>
              <a:t>message  =  “Heavy Rain expect in” Area.  Drive with caution”</a:t>
            </a:r>
          </a:p>
        </p:txBody>
      </p:sp>
      <p:sp>
        <p:nvSpPr>
          <p:cNvPr id="156" name="Rectangle: Rounded Corners 155"/>
          <p:cNvSpPr/>
          <p:nvPr/>
        </p:nvSpPr>
        <p:spPr>
          <a:xfrm>
            <a:off x="6697121" y="3961992"/>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7" name="Isosceles Triangle 156"/>
          <p:cNvSpPr/>
          <p:nvPr/>
        </p:nvSpPr>
        <p:spPr>
          <a:xfrm rot="5400000">
            <a:off x="8263920" y="403936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8" name="TextBox 157"/>
          <p:cNvSpPr txBox="1"/>
          <p:nvPr/>
        </p:nvSpPr>
        <p:spPr>
          <a:xfrm>
            <a:off x="6697122" y="3961992"/>
            <a:ext cx="835485" cy="215444"/>
          </a:xfrm>
          <a:prstGeom prst="rect">
            <a:avLst/>
          </a:prstGeom>
          <a:noFill/>
        </p:spPr>
        <p:txBody>
          <a:bodyPr wrap="none" rtlCol="0">
            <a:spAutoFit/>
          </a:bodyPr>
          <a:lstStyle/>
          <a:p>
            <a:r>
              <a:rPr lang="en-US" sz="800" dirty="0"/>
              <a:t>EPA7: Translate</a:t>
            </a:r>
            <a:endParaRPr lang="en-SG" sz="800" dirty="0"/>
          </a:p>
        </p:txBody>
      </p:sp>
      <p:sp>
        <p:nvSpPr>
          <p:cNvPr id="159" name="Isosceles Triangle 158"/>
          <p:cNvSpPr/>
          <p:nvPr/>
        </p:nvSpPr>
        <p:spPr>
          <a:xfrm rot="5400000">
            <a:off x="6619050" y="406549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0" name="Straight Connector 159"/>
          <p:cNvCxnSpPr>
            <a:stCxn id="151" idx="0"/>
            <a:endCxn id="159" idx="3"/>
          </p:cNvCxnSpPr>
          <p:nvPr/>
        </p:nvCxnSpPr>
        <p:spPr>
          <a:xfrm>
            <a:off x="4981920" y="4151183"/>
            <a:ext cx="1657898" cy="6753"/>
          </a:xfrm>
          <a:prstGeom prst="line">
            <a:avLst/>
          </a:prstGeom>
        </p:spPr>
        <p:style>
          <a:lnRef idx="1">
            <a:schemeClr val="accent1"/>
          </a:lnRef>
          <a:fillRef idx="0">
            <a:schemeClr val="accent1"/>
          </a:fillRef>
          <a:effectRef idx="0">
            <a:schemeClr val="accent1"/>
          </a:effectRef>
          <a:fontRef idx="minor">
            <a:schemeClr val="tx1"/>
          </a:fontRef>
        </p:style>
      </p:cxnSp>
      <p:sp>
        <p:nvSpPr>
          <p:cNvPr id="161" name="Rectangle: Rounded Corners 160"/>
          <p:cNvSpPr/>
          <p:nvPr/>
        </p:nvSpPr>
        <p:spPr>
          <a:xfrm>
            <a:off x="248324" y="5457306"/>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2" name="Isosceles Triangle 161"/>
          <p:cNvSpPr/>
          <p:nvPr/>
        </p:nvSpPr>
        <p:spPr>
          <a:xfrm rot="5400000">
            <a:off x="1204032" y="564789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TextBox 162"/>
          <p:cNvSpPr txBox="1"/>
          <p:nvPr/>
        </p:nvSpPr>
        <p:spPr>
          <a:xfrm>
            <a:off x="248324" y="5457306"/>
            <a:ext cx="338554" cy="215444"/>
          </a:xfrm>
          <a:prstGeom prst="rect">
            <a:avLst/>
          </a:prstGeom>
          <a:noFill/>
        </p:spPr>
        <p:txBody>
          <a:bodyPr wrap="none" rtlCol="0">
            <a:spAutoFit/>
          </a:bodyPr>
          <a:lstStyle/>
          <a:p>
            <a:r>
              <a:rPr lang="en-US" sz="800" dirty="0"/>
              <a:t>EP3</a:t>
            </a:r>
            <a:endParaRPr lang="en-SG" sz="800" dirty="0"/>
          </a:p>
        </p:txBody>
      </p:sp>
      <p:sp>
        <p:nvSpPr>
          <p:cNvPr id="164" name="TextBox 163"/>
          <p:cNvSpPr txBox="1"/>
          <p:nvPr/>
        </p:nvSpPr>
        <p:spPr>
          <a:xfrm>
            <a:off x="274471" y="5627122"/>
            <a:ext cx="1016625" cy="246221"/>
          </a:xfrm>
          <a:prstGeom prst="rect">
            <a:avLst/>
          </a:prstGeom>
          <a:noFill/>
        </p:spPr>
        <p:txBody>
          <a:bodyPr wrap="none" rtlCol="0">
            <a:spAutoFit/>
          </a:bodyPr>
          <a:lstStyle/>
          <a:p>
            <a:r>
              <a:rPr lang="en-US" sz="1000" dirty="0"/>
              <a:t>Traffic Incidents</a:t>
            </a:r>
            <a:endParaRPr lang="en-SG" sz="1000" dirty="0"/>
          </a:p>
        </p:txBody>
      </p:sp>
      <p:cxnSp>
        <p:nvCxnSpPr>
          <p:cNvPr id="165" name="Straight Connector 164"/>
          <p:cNvCxnSpPr>
            <a:stCxn id="162" idx="0"/>
            <a:endCxn id="168" idx="3"/>
          </p:cNvCxnSpPr>
          <p:nvPr/>
        </p:nvCxnSpPr>
        <p:spPr>
          <a:xfrm>
            <a:off x="1409688" y="5740335"/>
            <a:ext cx="1726473" cy="13969"/>
          </a:xfrm>
          <a:prstGeom prst="line">
            <a:avLst/>
          </a:prstGeom>
        </p:spPr>
        <p:style>
          <a:lnRef idx="1">
            <a:schemeClr val="accent1"/>
          </a:lnRef>
          <a:fillRef idx="0">
            <a:schemeClr val="accent1"/>
          </a:fillRef>
          <a:effectRef idx="0">
            <a:schemeClr val="accent1"/>
          </a:effectRef>
          <a:fontRef idx="minor">
            <a:schemeClr val="tx1"/>
          </a:fontRef>
        </p:style>
      </p:cxnSp>
      <p:sp>
        <p:nvSpPr>
          <p:cNvPr id="166" name="Rectangle: Rounded Corners 165"/>
          <p:cNvSpPr/>
          <p:nvPr/>
        </p:nvSpPr>
        <p:spPr>
          <a:xfrm>
            <a:off x="3212003" y="5528638"/>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7" name="TextBox 166"/>
          <p:cNvSpPr txBox="1"/>
          <p:nvPr/>
        </p:nvSpPr>
        <p:spPr>
          <a:xfrm>
            <a:off x="3260166" y="5574917"/>
            <a:ext cx="662361" cy="215444"/>
          </a:xfrm>
          <a:prstGeom prst="rect">
            <a:avLst/>
          </a:prstGeom>
          <a:noFill/>
        </p:spPr>
        <p:txBody>
          <a:bodyPr wrap="none" rtlCol="0">
            <a:spAutoFit/>
          </a:bodyPr>
          <a:lstStyle/>
          <a:p>
            <a:r>
              <a:rPr lang="en-US" sz="800" dirty="0"/>
              <a:t>EPA4: Filter</a:t>
            </a:r>
            <a:endParaRPr lang="en-SG" sz="800" dirty="0"/>
          </a:p>
        </p:txBody>
      </p:sp>
      <p:sp>
        <p:nvSpPr>
          <p:cNvPr id="168" name="Isosceles Triangle 167"/>
          <p:cNvSpPr/>
          <p:nvPr/>
        </p:nvSpPr>
        <p:spPr>
          <a:xfrm rot="5400000">
            <a:off x="3115393" y="566185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Isosceles Triangle 168"/>
          <p:cNvSpPr/>
          <p:nvPr/>
        </p:nvSpPr>
        <p:spPr>
          <a:xfrm rot="5400000">
            <a:off x="4761591" y="558470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0" name="Rectangle 169"/>
          <p:cNvSpPr/>
          <p:nvPr/>
        </p:nvSpPr>
        <p:spPr>
          <a:xfrm>
            <a:off x="6793782" y="5725061"/>
            <a:ext cx="1326513" cy="507831"/>
          </a:xfrm>
          <a:prstGeom prst="rect">
            <a:avLst/>
          </a:prstGeom>
        </p:spPr>
        <p:txBody>
          <a:bodyPr wrap="square">
            <a:spAutoFit/>
          </a:bodyPr>
          <a:lstStyle/>
          <a:p>
            <a:r>
              <a:rPr lang="en-SG" sz="900" dirty="0"/>
              <a:t>message  =  “Heavy Rain expect in” Area.  Drive with caution”</a:t>
            </a:r>
          </a:p>
        </p:txBody>
      </p:sp>
      <p:sp>
        <p:nvSpPr>
          <p:cNvPr id="171" name="Rectangle: Rounded Corners 170"/>
          <p:cNvSpPr/>
          <p:nvPr/>
        </p:nvSpPr>
        <p:spPr>
          <a:xfrm>
            <a:off x="6683347" y="5500528"/>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2" name="Isosceles Triangle 171"/>
          <p:cNvSpPr/>
          <p:nvPr/>
        </p:nvSpPr>
        <p:spPr>
          <a:xfrm rot="5400000">
            <a:off x="8250146" y="557790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TextBox 172"/>
          <p:cNvSpPr txBox="1"/>
          <p:nvPr/>
        </p:nvSpPr>
        <p:spPr>
          <a:xfrm>
            <a:off x="6683348" y="5500528"/>
            <a:ext cx="835485" cy="215444"/>
          </a:xfrm>
          <a:prstGeom prst="rect">
            <a:avLst/>
          </a:prstGeom>
          <a:noFill/>
        </p:spPr>
        <p:txBody>
          <a:bodyPr wrap="none" rtlCol="0">
            <a:spAutoFit/>
          </a:bodyPr>
          <a:lstStyle/>
          <a:p>
            <a:r>
              <a:rPr lang="en-US" sz="800" dirty="0"/>
              <a:t>EPA8: Translate</a:t>
            </a:r>
            <a:endParaRPr lang="en-SG" sz="800" dirty="0"/>
          </a:p>
        </p:txBody>
      </p:sp>
      <p:sp>
        <p:nvSpPr>
          <p:cNvPr id="174" name="Isosceles Triangle 173"/>
          <p:cNvSpPr/>
          <p:nvPr/>
        </p:nvSpPr>
        <p:spPr>
          <a:xfrm rot="5400000">
            <a:off x="6605276" y="560402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5" name="Rectangle 174"/>
          <p:cNvSpPr/>
          <p:nvPr/>
        </p:nvSpPr>
        <p:spPr>
          <a:xfrm>
            <a:off x="3307120" y="5820010"/>
            <a:ext cx="1722405" cy="369332"/>
          </a:xfrm>
          <a:prstGeom prst="rect">
            <a:avLst/>
          </a:prstGeom>
        </p:spPr>
        <p:txBody>
          <a:bodyPr wrap="square">
            <a:spAutoFit/>
          </a:bodyPr>
          <a:lstStyle/>
          <a:p>
            <a:r>
              <a:rPr lang="en-SG" sz="900" dirty="0"/>
              <a:t>Type = accident/vehicle breakdown/unattended vehicle</a:t>
            </a:r>
          </a:p>
        </p:txBody>
      </p:sp>
      <p:cxnSp>
        <p:nvCxnSpPr>
          <p:cNvPr id="176" name="Straight Connector 175"/>
          <p:cNvCxnSpPr>
            <a:stCxn id="169" idx="0"/>
            <a:endCxn id="174" idx="3"/>
          </p:cNvCxnSpPr>
          <p:nvPr/>
        </p:nvCxnSpPr>
        <p:spPr>
          <a:xfrm>
            <a:off x="4967247" y="5677151"/>
            <a:ext cx="1658797" cy="19321"/>
          </a:xfrm>
          <a:prstGeom prst="line">
            <a:avLst/>
          </a:prstGeom>
        </p:spPr>
        <p:style>
          <a:lnRef idx="1">
            <a:schemeClr val="accent1"/>
          </a:lnRef>
          <a:fillRef idx="0">
            <a:schemeClr val="accent1"/>
          </a:fillRef>
          <a:effectRef idx="0">
            <a:schemeClr val="accent1"/>
          </a:effectRef>
          <a:fontRef idx="minor">
            <a:schemeClr val="tx1"/>
          </a:fontRef>
        </p:style>
      </p:cxnSp>
      <p:sp>
        <p:nvSpPr>
          <p:cNvPr id="177" name="Cylinder 176"/>
          <p:cNvSpPr/>
          <p:nvPr/>
        </p:nvSpPr>
        <p:spPr>
          <a:xfrm>
            <a:off x="5649602" y="4506994"/>
            <a:ext cx="615863" cy="80464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8" name="TextBox 177"/>
          <p:cNvSpPr txBox="1"/>
          <p:nvPr/>
        </p:nvSpPr>
        <p:spPr>
          <a:xfrm>
            <a:off x="5635164" y="4721237"/>
            <a:ext cx="630301" cy="461665"/>
          </a:xfrm>
          <a:prstGeom prst="rect">
            <a:avLst/>
          </a:prstGeom>
          <a:noFill/>
        </p:spPr>
        <p:txBody>
          <a:bodyPr wrap="none" rtlCol="0">
            <a:spAutoFit/>
          </a:bodyPr>
          <a:lstStyle/>
          <a:p>
            <a:r>
              <a:rPr lang="en-US" sz="800" dirty="0"/>
              <a:t>Singapore</a:t>
            </a:r>
          </a:p>
          <a:p>
            <a:r>
              <a:rPr lang="en-US" sz="800" dirty="0"/>
              <a:t>Geospatial</a:t>
            </a:r>
          </a:p>
          <a:p>
            <a:r>
              <a:rPr lang="en-US" sz="800" dirty="0"/>
              <a:t>Database</a:t>
            </a:r>
            <a:endParaRPr lang="en-SG" sz="800" dirty="0"/>
          </a:p>
        </p:txBody>
      </p:sp>
      <p:cxnSp>
        <p:nvCxnSpPr>
          <p:cNvPr id="179" name="Connector: Elbow 178"/>
          <p:cNvCxnSpPr>
            <a:stCxn id="177" idx="0"/>
            <a:endCxn id="131" idx="1"/>
          </p:cNvCxnSpPr>
          <p:nvPr/>
        </p:nvCxnSpPr>
        <p:spPr>
          <a:xfrm rot="5400000" flipH="1" flipV="1">
            <a:off x="5620251" y="3597865"/>
            <a:ext cx="1400378" cy="72581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p:cNvCxnSpPr>
            <a:stCxn id="177" idx="0"/>
            <a:endCxn id="116" idx="1"/>
          </p:cNvCxnSpPr>
          <p:nvPr/>
        </p:nvCxnSpPr>
        <p:spPr>
          <a:xfrm rot="5400000" flipH="1" flipV="1">
            <a:off x="5032257" y="3031237"/>
            <a:ext cx="2555001" cy="70444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32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Evaluation &amp; Conclusion</a:t>
            </a:r>
          </a:p>
        </p:txBody>
      </p:sp>
      <p:sp>
        <p:nvSpPr>
          <p:cNvPr id="3" name="Content Placeholder 2"/>
          <p:cNvSpPr>
            <a:spLocks noGrp="1"/>
          </p:cNvSpPr>
          <p:nvPr>
            <p:ph idx="1"/>
          </p:nvPr>
        </p:nvSpPr>
        <p:spPr/>
        <p:txBody>
          <a:bodyPr/>
          <a:lstStyle/>
          <a:p>
            <a:r>
              <a:rPr lang="en-US" dirty="0"/>
              <a:t>Based on the analysis,</a:t>
            </a:r>
          </a:p>
          <a:p>
            <a:endParaRPr lang="en-US" dirty="0"/>
          </a:p>
        </p:txBody>
      </p:sp>
    </p:spTree>
    <p:extLst>
      <p:ext uri="{BB962C8B-B14F-4D97-AF65-F5344CB8AC3E}">
        <p14:creationId xmlns:p14="http://schemas.microsoft.com/office/powerpoint/2010/main" val="103699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Picture 2" descr="dem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27" y="200869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1026" name="Picture 2" descr="http://cliparts.co/cliparts/pi5/reG/pi5reG9y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523790"/>
            <a:ext cx="5422789" cy="473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39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556</TotalTime>
  <Words>286</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Traffic Jam Preventer - An EPN system</vt:lpstr>
      <vt:lpstr>Agenda</vt:lpstr>
      <vt:lpstr>Introduction</vt:lpstr>
      <vt:lpstr>Our solution – an EPN system</vt:lpstr>
      <vt:lpstr>EPN Design</vt:lpstr>
      <vt:lpstr>EPN Evaluation &amp; Conclusion</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LTA EPN</dc:title>
  <dc:creator>Jun Lei</dc:creator>
  <cp:lastModifiedBy>Jun Lei</cp:lastModifiedBy>
  <cp:revision>110</cp:revision>
  <dcterms:created xsi:type="dcterms:W3CDTF">2016-11-06T01:52:44Z</dcterms:created>
  <dcterms:modified xsi:type="dcterms:W3CDTF">2016-11-10T14:09:12Z</dcterms:modified>
</cp:coreProperties>
</file>