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11/06/2016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Jam Preventer</a:t>
            </a:r>
            <a:br>
              <a:rPr lang="en-US" dirty="0"/>
            </a:br>
            <a:r>
              <a:rPr lang="en-US" dirty="0"/>
              <a:t>- </a:t>
            </a:r>
            <a:r>
              <a:rPr lang="en-US" sz="3200" dirty="0"/>
              <a:t>An EPN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331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Ho </a:t>
            </a:r>
            <a:r>
              <a:rPr lang="en-US" dirty="0" err="1"/>
              <a:t>Kok</a:t>
            </a:r>
            <a:r>
              <a:rPr lang="en-US" dirty="0"/>
              <a:t> Loon</a:t>
            </a:r>
            <a:br>
              <a:rPr lang="en-US" dirty="0"/>
            </a:br>
            <a:r>
              <a:rPr lang="en-US" dirty="0"/>
              <a:t>Lee Tin Onn</a:t>
            </a:r>
            <a:br>
              <a:rPr lang="en-US" dirty="0"/>
            </a:br>
            <a:r>
              <a:rPr lang="en-US" dirty="0"/>
              <a:t>Vincent Leung</a:t>
            </a:r>
            <a:br>
              <a:rPr lang="en-US" dirty="0"/>
            </a:br>
            <a:r>
              <a:rPr lang="en-US" dirty="0" err="1"/>
              <a:t>Choong</a:t>
            </a:r>
            <a:r>
              <a:rPr lang="en-US" dirty="0"/>
              <a:t> Yue Lin</a:t>
            </a:r>
            <a:br>
              <a:rPr lang="en-US" dirty="0"/>
            </a:br>
            <a:r>
              <a:rPr lang="en-US" dirty="0"/>
              <a:t>Lee Wai Tong Peter</a:t>
            </a:r>
            <a:br>
              <a:rPr lang="en-US" dirty="0"/>
            </a:br>
            <a:r>
              <a:rPr lang="en-US" dirty="0"/>
              <a:t>Lei Jun</a:t>
            </a:r>
          </a:p>
        </p:txBody>
      </p:sp>
    </p:spTree>
    <p:extLst>
      <p:ext uri="{BB962C8B-B14F-4D97-AF65-F5344CB8AC3E}">
        <p14:creationId xmlns:p14="http://schemas.microsoft.com/office/powerpoint/2010/main" val="135730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041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5067" y="2353737"/>
            <a:ext cx="4197964" cy="335837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09" y="3162219"/>
            <a:ext cx="5715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According to the traffic history data from LTA, and weather data from NEA, the main causes of the traffic jam: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Weather conditions</a:t>
            </a:r>
          </a:p>
          <a:p>
            <a:r>
              <a:rPr lang="en-US" dirty="0"/>
              <a:t>Temporal Analysis</a:t>
            </a:r>
          </a:p>
          <a:p>
            <a:r>
              <a:rPr lang="en-US" dirty="0"/>
              <a:t>Spatial </a:t>
            </a:r>
          </a:p>
          <a:p>
            <a:r>
              <a:rPr lang="en-US" dirty="0"/>
              <a:t>Accidents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7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EPN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63320" y="2723019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Isosceles Triangle 5"/>
          <p:cNvSpPr/>
          <p:nvPr/>
        </p:nvSpPr>
        <p:spPr>
          <a:xfrm rot="5400000">
            <a:off x="1019028" y="291360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63320" y="2723019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EP1</a:t>
            </a:r>
            <a:endParaRPr lang="en-SG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89467" y="2892835"/>
            <a:ext cx="95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Traffic Speed Bands</a:t>
            </a:r>
            <a:endParaRPr lang="en-SG" sz="1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9985245" y="3013415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Isosceles Triangle 9"/>
          <p:cNvSpPr/>
          <p:nvPr/>
        </p:nvSpPr>
        <p:spPr>
          <a:xfrm rot="5400000">
            <a:off x="9872032" y="327015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9985245" y="3013415"/>
            <a:ext cx="340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EC1</a:t>
            </a:r>
            <a:endParaRPr lang="en-SG" sz="800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3334507" y="1764965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3334508" y="1764965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EPA1: Pattern - Temporal</a:t>
            </a:r>
            <a:endParaRPr lang="en-SG" sz="800" dirty="0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3247443" y="184995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Connector 15"/>
          <p:cNvCxnSpPr>
            <a:endCxn id="21" idx="3"/>
          </p:cNvCxnSpPr>
          <p:nvPr/>
        </p:nvCxnSpPr>
        <p:spPr>
          <a:xfrm>
            <a:off x="5106962" y="1934782"/>
            <a:ext cx="1609040" cy="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6773305" y="1774335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8340104" y="185170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6773306" y="1774335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EPA5: Translate</a:t>
            </a:r>
            <a:endParaRPr lang="en-SG" sz="800" dirty="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8327353" y="235828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6695234" y="185170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/>
          <p:cNvSpPr txBox="1"/>
          <p:nvPr/>
        </p:nvSpPr>
        <p:spPr>
          <a:xfrm>
            <a:off x="8414704" y="1721201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846748" y="2058015"/>
            <a:ext cx="138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message =“Major Jam at  </a:t>
            </a:r>
            <a:r>
              <a:rPr lang="en-US" sz="900" dirty="0" err="1"/>
              <a:t>RoadName</a:t>
            </a:r>
            <a:endParaRPr lang="en-SG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8427528" y="2444785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sp>
        <p:nvSpPr>
          <p:cNvPr id="25" name="Rectangle: Rounded Corners 24"/>
          <p:cNvSpPr/>
          <p:nvPr/>
        </p:nvSpPr>
        <p:spPr>
          <a:xfrm>
            <a:off x="116917" y="4493695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Isosceles Triangle 25"/>
          <p:cNvSpPr/>
          <p:nvPr/>
        </p:nvSpPr>
        <p:spPr>
          <a:xfrm rot="5400000">
            <a:off x="1072625" y="468427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116917" y="4493695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EP2</a:t>
            </a:r>
            <a:endParaRPr lang="en-SG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43064" y="4663511"/>
            <a:ext cx="95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NEA 2-hr </a:t>
            </a:r>
            <a:r>
              <a:rPr lang="en-US" sz="1000" dirty="0" err="1"/>
              <a:t>NowCast</a:t>
            </a:r>
            <a:endParaRPr lang="en-SG" sz="1000" dirty="0"/>
          </a:p>
        </p:txBody>
      </p:sp>
      <p:sp>
        <p:nvSpPr>
          <p:cNvPr id="29" name="Rectangle 28"/>
          <p:cNvSpPr/>
          <p:nvPr/>
        </p:nvSpPr>
        <p:spPr>
          <a:xfrm>
            <a:off x="6905106" y="3153491"/>
            <a:ext cx="13265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“Traffic building at” </a:t>
            </a:r>
            <a:r>
              <a:rPr lang="en-SG" sz="900" dirty="0" err="1"/>
              <a:t>Roadname</a:t>
            </a:r>
            <a:r>
              <a:rPr lang="en-SG" sz="900" dirty="0"/>
              <a:t>. “Consider alternatives”</a:t>
            </a:r>
          </a:p>
        </p:txBody>
      </p:sp>
      <p:sp>
        <p:nvSpPr>
          <p:cNvPr id="30" name="Hexagon 29"/>
          <p:cNvSpPr/>
          <p:nvPr/>
        </p:nvSpPr>
        <p:spPr>
          <a:xfrm>
            <a:off x="1515298" y="2774417"/>
            <a:ext cx="774943" cy="46705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Connector 30"/>
          <p:cNvCxnSpPr>
            <a:stCxn id="6" idx="0"/>
            <a:endCxn id="30" idx="3"/>
          </p:cNvCxnSpPr>
          <p:nvPr/>
        </p:nvCxnSpPr>
        <p:spPr>
          <a:xfrm>
            <a:off x="1224684" y="3006048"/>
            <a:ext cx="290614" cy="1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stCxn id="30" idx="0"/>
            <a:endCxn id="15" idx="3"/>
          </p:cNvCxnSpPr>
          <p:nvPr/>
        </p:nvCxnSpPr>
        <p:spPr>
          <a:xfrm flipV="1">
            <a:off x="2290241" y="1942403"/>
            <a:ext cx="977970" cy="10655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18790" y="2897609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Channel1</a:t>
            </a:r>
            <a:endParaRPr lang="en-SG" sz="800" dirty="0"/>
          </a:p>
        </p:txBody>
      </p:sp>
      <p:cxnSp>
        <p:nvCxnSpPr>
          <p:cNvPr id="34" name="Connector: Elbow 33"/>
          <p:cNvCxnSpPr>
            <a:stCxn id="18" idx="0"/>
            <a:endCxn id="10" idx="3"/>
          </p:cNvCxnSpPr>
          <p:nvPr/>
        </p:nvCxnSpPr>
        <p:spPr>
          <a:xfrm>
            <a:off x="8545760" y="1944152"/>
            <a:ext cx="1347040" cy="14184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/>
          <p:cNvSpPr/>
          <p:nvPr/>
        </p:nvSpPr>
        <p:spPr>
          <a:xfrm>
            <a:off x="6794671" y="2928958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8361470" y="3006330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/>
          <p:cNvSpPr txBox="1"/>
          <p:nvPr/>
        </p:nvSpPr>
        <p:spPr>
          <a:xfrm>
            <a:off x="6794672" y="2928958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EPA6: Translate</a:t>
            </a:r>
            <a:endParaRPr lang="en-SG" sz="800" dirty="0"/>
          </a:p>
        </p:txBody>
      </p:sp>
      <p:sp>
        <p:nvSpPr>
          <p:cNvPr id="38" name="Isosceles Triangle 37"/>
          <p:cNvSpPr/>
          <p:nvPr/>
        </p:nvSpPr>
        <p:spPr>
          <a:xfrm rot="5400000">
            <a:off x="8361469" y="3501833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6716600" y="303245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/>
          <p:cNvSpPr txBox="1"/>
          <p:nvPr/>
        </p:nvSpPr>
        <p:spPr>
          <a:xfrm>
            <a:off x="8438346" y="3616168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8442828" y="2892127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cxnSp>
        <p:nvCxnSpPr>
          <p:cNvPr id="42" name="Connector: Elbow 41"/>
          <p:cNvCxnSpPr>
            <a:stCxn id="36" idx="0"/>
            <a:endCxn id="10" idx="3"/>
          </p:cNvCxnSpPr>
          <p:nvPr/>
        </p:nvCxnSpPr>
        <p:spPr>
          <a:xfrm>
            <a:off x="8567126" y="3098775"/>
            <a:ext cx="1325674" cy="2638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/>
          <p:cNvSpPr/>
          <p:nvPr/>
        </p:nvSpPr>
        <p:spPr>
          <a:xfrm>
            <a:off x="3338718" y="2880003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TextBox 43"/>
          <p:cNvSpPr txBox="1"/>
          <p:nvPr/>
        </p:nvSpPr>
        <p:spPr>
          <a:xfrm>
            <a:off x="3386881" y="2926282"/>
            <a:ext cx="12362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EPA3: Pattern - Temporal</a:t>
            </a:r>
            <a:endParaRPr lang="en-SG" sz="800" dirty="0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3257285" y="3039570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902979" y="303348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Isosceles Triangle 46"/>
          <p:cNvSpPr/>
          <p:nvPr/>
        </p:nvSpPr>
        <p:spPr>
          <a:xfrm rot="5400000">
            <a:off x="4909559" y="344746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TextBox 47"/>
          <p:cNvSpPr txBox="1"/>
          <p:nvPr/>
        </p:nvSpPr>
        <p:spPr>
          <a:xfrm>
            <a:off x="5006821" y="2910105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5001518" y="3570778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cxnSp>
        <p:nvCxnSpPr>
          <p:cNvPr id="50" name="Connector: Elbow 49"/>
          <p:cNvCxnSpPr>
            <a:stCxn id="30" idx="0"/>
            <a:endCxn id="45" idx="3"/>
          </p:cNvCxnSpPr>
          <p:nvPr/>
        </p:nvCxnSpPr>
        <p:spPr>
          <a:xfrm>
            <a:off x="2290241" y="3007943"/>
            <a:ext cx="987812" cy="124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457161" y="3110162"/>
            <a:ext cx="17224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road category =  C/B &amp;</a:t>
            </a:r>
          </a:p>
          <a:p>
            <a:r>
              <a:rPr lang="en-SG" sz="900" dirty="0"/>
              <a:t>previous speed band = 3 &amp;</a:t>
            </a:r>
          </a:p>
          <a:p>
            <a:r>
              <a:rPr lang="en-SG" sz="900" dirty="0"/>
              <a:t>current speed band = 2</a:t>
            </a:r>
          </a:p>
        </p:txBody>
      </p:sp>
      <p:cxnSp>
        <p:nvCxnSpPr>
          <p:cNvPr id="52" name="Straight Connector 51"/>
          <p:cNvCxnSpPr>
            <a:stCxn id="46" idx="0"/>
            <a:endCxn id="39" idx="3"/>
          </p:cNvCxnSpPr>
          <p:nvPr/>
        </p:nvCxnSpPr>
        <p:spPr>
          <a:xfrm flipV="1">
            <a:off x="5108635" y="3124902"/>
            <a:ext cx="1628733" cy="1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endCxn id="10" idx="3"/>
          </p:cNvCxnSpPr>
          <p:nvPr/>
        </p:nvCxnSpPr>
        <p:spPr>
          <a:xfrm flipV="1">
            <a:off x="8546564" y="3362598"/>
            <a:ext cx="1346236" cy="9997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/>
          <p:cNvCxnSpPr>
            <a:stCxn id="96" idx="0"/>
            <a:endCxn id="10" idx="0"/>
          </p:cNvCxnSpPr>
          <p:nvPr/>
        </p:nvCxnSpPr>
        <p:spPr>
          <a:xfrm flipV="1">
            <a:off x="8567126" y="3362598"/>
            <a:ext cx="1510562" cy="2053305"/>
          </a:xfrm>
          <a:prstGeom prst="bentConnector3">
            <a:avLst>
              <a:gd name="adj1" fmla="val 428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465850" y="1987051"/>
            <a:ext cx="17224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road category =  C/B &amp;</a:t>
            </a:r>
          </a:p>
          <a:p>
            <a:r>
              <a:rPr lang="en-SG" sz="900" dirty="0"/>
              <a:t>previous speed band = 2 &amp;</a:t>
            </a:r>
          </a:p>
          <a:p>
            <a:r>
              <a:rPr lang="en-SG" sz="900" dirty="0"/>
              <a:t>current speed band = 1</a:t>
            </a:r>
          </a:p>
        </p:txBody>
      </p:sp>
      <p:sp>
        <p:nvSpPr>
          <p:cNvPr id="56" name="Isosceles Triangle 55"/>
          <p:cNvSpPr/>
          <p:nvPr/>
        </p:nvSpPr>
        <p:spPr>
          <a:xfrm rot="5400000">
            <a:off x="4903250" y="184950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Isosceles Triangle 56"/>
          <p:cNvSpPr/>
          <p:nvPr/>
        </p:nvSpPr>
        <p:spPr>
          <a:xfrm rot="5400000">
            <a:off x="4909830" y="226347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TextBox 57"/>
          <p:cNvSpPr txBox="1"/>
          <p:nvPr/>
        </p:nvSpPr>
        <p:spPr>
          <a:xfrm>
            <a:off x="5007092" y="1726118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5001789" y="2386791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cxnSp>
        <p:nvCxnSpPr>
          <p:cNvPr id="60" name="Straight Connector 59"/>
          <p:cNvCxnSpPr>
            <a:stCxn id="26" idx="0"/>
            <a:endCxn id="63" idx="3"/>
          </p:cNvCxnSpPr>
          <p:nvPr/>
        </p:nvCxnSpPr>
        <p:spPr>
          <a:xfrm>
            <a:off x="1278281" y="4776724"/>
            <a:ext cx="1986507" cy="6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/>
          <p:cNvSpPr/>
          <p:nvPr/>
        </p:nvSpPr>
        <p:spPr>
          <a:xfrm>
            <a:off x="3323327" y="4155920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TextBox 61"/>
          <p:cNvSpPr txBox="1"/>
          <p:nvPr/>
        </p:nvSpPr>
        <p:spPr>
          <a:xfrm>
            <a:off x="3371490" y="4202199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EPA3: Pattern - Spatial</a:t>
            </a:r>
            <a:endParaRPr lang="en-SG" sz="800" dirty="0"/>
          </a:p>
        </p:txBody>
      </p:sp>
      <p:sp>
        <p:nvSpPr>
          <p:cNvPr id="63" name="Isosceles Triangle 62"/>
          <p:cNvSpPr/>
          <p:nvPr/>
        </p:nvSpPr>
        <p:spPr>
          <a:xfrm rot="5400000">
            <a:off x="3244020" y="4690572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Isosceles Triangle 63"/>
          <p:cNvSpPr/>
          <p:nvPr/>
        </p:nvSpPr>
        <p:spPr>
          <a:xfrm rot="5400000">
            <a:off x="4887588" y="430940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Isosceles Triangle 64"/>
          <p:cNvSpPr/>
          <p:nvPr/>
        </p:nvSpPr>
        <p:spPr>
          <a:xfrm rot="5400000">
            <a:off x="4894168" y="472338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TextBox 65"/>
          <p:cNvSpPr txBox="1"/>
          <p:nvPr/>
        </p:nvSpPr>
        <p:spPr>
          <a:xfrm>
            <a:off x="4991430" y="4186022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4986127" y="4846695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Not Selected</a:t>
            </a:r>
            <a:endParaRPr lang="en-SG" sz="800" dirty="0"/>
          </a:p>
        </p:txBody>
      </p:sp>
      <p:sp>
        <p:nvSpPr>
          <p:cNvPr id="68" name="Rectangle 67"/>
          <p:cNvSpPr/>
          <p:nvPr/>
        </p:nvSpPr>
        <p:spPr>
          <a:xfrm>
            <a:off x="3441770" y="4386079"/>
            <a:ext cx="17224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road category =  C/B &amp;</a:t>
            </a:r>
          </a:p>
          <a:p>
            <a:r>
              <a:rPr lang="en-SG" sz="900" dirty="0"/>
              <a:t>current speed band = 2/3 &amp;</a:t>
            </a:r>
          </a:p>
          <a:p>
            <a:r>
              <a:rPr lang="en-SG" sz="900" dirty="0"/>
              <a:t>Forecast in area =HG/HR/HS/HT </a:t>
            </a:r>
          </a:p>
        </p:txBody>
      </p:sp>
      <p:sp>
        <p:nvSpPr>
          <p:cNvPr id="69" name="Isosceles Triangle 68"/>
          <p:cNvSpPr/>
          <p:nvPr/>
        </p:nvSpPr>
        <p:spPr>
          <a:xfrm rot="5400000">
            <a:off x="3226717" y="428914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Connector: Elbow 69"/>
          <p:cNvCxnSpPr>
            <a:stCxn id="30" idx="0"/>
            <a:endCxn id="69" idx="3"/>
          </p:cNvCxnSpPr>
          <p:nvPr/>
        </p:nvCxnSpPr>
        <p:spPr>
          <a:xfrm>
            <a:off x="2290241" y="3007943"/>
            <a:ext cx="957244" cy="1373643"/>
          </a:xfrm>
          <a:prstGeom prst="bentConnector3">
            <a:avLst>
              <a:gd name="adj1" fmla="val 518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918880" y="4437192"/>
            <a:ext cx="13265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“Heavy Rain expect in” Area.  Drive with caution”</a:t>
            </a:r>
          </a:p>
        </p:txBody>
      </p:sp>
      <p:sp>
        <p:nvSpPr>
          <p:cNvPr id="72" name="Rectangle: Rounded Corners 71"/>
          <p:cNvSpPr/>
          <p:nvPr/>
        </p:nvSpPr>
        <p:spPr>
          <a:xfrm>
            <a:off x="6808445" y="4212659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Isosceles Triangle 72"/>
          <p:cNvSpPr/>
          <p:nvPr/>
        </p:nvSpPr>
        <p:spPr>
          <a:xfrm rot="5400000">
            <a:off x="8375244" y="429003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TextBox 73"/>
          <p:cNvSpPr txBox="1"/>
          <p:nvPr/>
        </p:nvSpPr>
        <p:spPr>
          <a:xfrm>
            <a:off x="6808446" y="4212659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EPA6: Translate</a:t>
            </a:r>
            <a:endParaRPr lang="en-SG" sz="800" dirty="0"/>
          </a:p>
        </p:txBody>
      </p:sp>
      <p:sp>
        <p:nvSpPr>
          <p:cNvPr id="75" name="Isosceles Triangle 74"/>
          <p:cNvSpPr/>
          <p:nvPr/>
        </p:nvSpPr>
        <p:spPr>
          <a:xfrm rot="5400000">
            <a:off x="8375243" y="478553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Isosceles Triangle 75"/>
          <p:cNvSpPr/>
          <p:nvPr/>
        </p:nvSpPr>
        <p:spPr>
          <a:xfrm rot="5400000">
            <a:off x="6730374" y="431615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TextBox 76"/>
          <p:cNvSpPr txBox="1"/>
          <p:nvPr/>
        </p:nvSpPr>
        <p:spPr>
          <a:xfrm>
            <a:off x="8452120" y="4899869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8456602" y="4175828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cxnSp>
        <p:nvCxnSpPr>
          <p:cNvPr id="79" name="Straight Connector 78"/>
          <p:cNvCxnSpPr>
            <a:stCxn id="64" idx="0"/>
            <a:endCxn id="76" idx="3"/>
          </p:cNvCxnSpPr>
          <p:nvPr/>
        </p:nvCxnSpPr>
        <p:spPr>
          <a:xfrm>
            <a:off x="5093244" y="4401850"/>
            <a:ext cx="1657898" cy="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/>
          <p:cNvSpPr/>
          <p:nvPr/>
        </p:nvSpPr>
        <p:spPr>
          <a:xfrm>
            <a:off x="155764" y="5199090"/>
            <a:ext cx="1068920" cy="5660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1111472" y="538967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TextBox 81"/>
          <p:cNvSpPr txBox="1"/>
          <p:nvPr/>
        </p:nvSpPr>
        <p:spPr>
          <a:xfrm>
            <a:off x="155764" y="519909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EP3</a:t>
            </a:r>
            <a:endParaRPr lang="en-SG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81911" y="5368906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Traffic Incidents</a:t>
            </a:r>
            <a:endParaRPr lang="en-SG" sz="1000" dirty="0"/>
          </a:p>
        </p:txBody>
      </p:sp>
      <p:cxnSp>
        <p:nvCxnSpPr>
          <p:cNvPr id="84" name="Straight Connector 83"/>
          <p:cNvCxnSpPr>
            <a:stCxn id="81" idx="0"/>
            <a:endCxn id="88" idx="3"/>
          </p:cNvCxnSpPr>
          <p:nvPr/>
        </p:nvCxnSpPr>
        <p:spPr>
          <a:xfrm>
            <a:off x="1317128" y="5482119"/>
            <a:ext cx="1930357" cy="17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/>
          <p:cNvSpPr/>
          <p:nvPr/>
        </p:nvSpPr>
        <p:spPr>
          <a:xfrm>
            <a:off x="3323327" y="5274196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TextBox 85"/>
          <p:cNvSpPr txBox="1"/>
          <p:nvPr/>
        </p:nvSpPr>
        <p:spPr>
          <a:xfrm>
            <a:off x="3371490" y="5320475"/>
            <a:ext cx="6623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EPA3: Filter</a:t>
            </a:r>
            <a:endParaRPr lang="en-SG" sz="800" dirty="0"/>
          </a:p>
        </p:txBody>
      </p:sp>
      <p:sp>
        <p:nvSpPr>
          <p:cNvPr id="87" name="Isosceles Triangle 86"/>
          <p:cNvSpPr/>
          <p:nvPr/>
        </p:nvSpPr>
        <p:spPr>
          <a:xfrm rot="5400000">
            <a:off x="3244020" y="580884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Isosceles Triangle 87"/>
          <p:cNvSpPr/>
          <p:nvPr/>
        </p:nvSpPr>
        <p:spPr>
          <a:xfrm rot="5400000">
            <a:off x="3226717" y="5407417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Isosceles Triangle 88"/>
          <p:cNvSpPr/>
          <p:nvPr/>
        </p:nvSpPr>
        <p:spPr>
          <a:xfrm rot="5400000">
            <a:off x="4872915" y="5330264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Isosceles Triangle 89"/>
          <p:cNvSpPr/>
          <p:nvPr/>
        </p:nvSpPr>
        <p:spPr>
          <a:xfrm rot="5400000">
            <a:off x="4884272" y="566705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Isosceles Triangle 90"/>
          <p:cNvSpPr/>
          <p:nvPr/>
        </p:nvSpPr>
        <p:spPr>
          <a:xfrm rot="5400000">
            <a:off x="4872915" y="5986289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TextBox 91"/>
          <p:cNvSpPr txBox="1"/>
          <p:nvPr/>
        </p:nvSpPr>
        <p:spPr>
          <a:xfrm>
            <a:off x="4981811" y="5171016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Filter In</a:t>
            </a:r>
            <a:endParaRPr lang="en-SG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4987548" y="5553477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Filter Out</a:t>
            </a:r>
            <a:endParaRPr lang="en-SG" sz="800" dirty="0"/>
          </a:p>
        </p:txBody>
      </p:sp>
      <p:sp>
        <p:nvSpPr>
          <p:cNvPr id="94" name="Rectangle 93"/>
          <p:cNvSpPr/>
          <p:nvPr/>
        </p:nvSpPr>
        <p:spPr>
          <a:xfrm>
            <a:off x="6905106" y="5470619"/>
            <a:ext cx="13265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message  =  “Heavy Rain expect in” Area.  Drive with caution”</a:t>
            </a:r>
          </a:p>
        </p:txBody>
      </p:sp>
      <p:sp>
        <p:nvSpPr>
          <p:cNvPr id="95" name="Rectangle: Rounded Corners 94"/>
          <p:cNvSpPr/>
          <p:nvPr/>
        </p:nvSpPr>
        <p:spPr>
          <a:xfrm>
            <a:off x="6794671" y="5246086"/>
            <a:ext cx="1632857" cy="885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Isosceles Triangle 95"/>
          <p:cNvSpPr/>
          <p:nvPr/>
        </p:nvSpPr>
        <p:spPr>
          <a:xfrm rot="5400000">
            <a:off x="8361470" y="5323458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/>
          <p:cNvSpPr txBox="1"/>
          <p:nvPr/>
        </p:nvSpPr>
        <p:spPr>
          <a:xfrm>
            <a:off x="6794672" y="5246086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EPA6: Translate</a:t>
            </a:r>
            <a:endParaRPr lang="en-SG" sz="800" dirty="0"/>
          </a:p>
        </p:txBody>
      </p:sp>
      <p:sp>
        <p:nvSpPr>
          <p:cNvPr id="98" name="Isosceles Triangle 97"/>
          <p:cNvSpPr/>
          <p:nvPr/>
        </p:nvSpPr>
        <p:spPr>
          <a:xfrm rot="5400000">
            <a:off x="8361469" y="5818961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Isosceles Triangle 98"/>
          <p:cNvSpPr/>
          <p:nvPr/>
        </p:nvSpPr>
        <p:spPr>
          <a:xfrm rot="5400000">
            <a:off x="6716600" y="5349585"/>
            <a:ext cx="226423" cy="18488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TextBox 99"/>
          <p:cNvSpPr txBox="1"/>
          <p:nvPr/>
        </p:nvSpPr>
        <p:spPr>
          <a:xfrm>
            <a:off x="8438346" y="5933296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Failure</a:t>
            </a:r>
            <a:endParaRPr lang="en-SG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442828" y="5209255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Output</a:t>
            </a:r>
            <a:endParaRPr lang="en-SG" sz="800" dirty="0"/>
          </a:p>
        </p:txBody>
      </p:sp>
      <p:sp>
        <p:nvSpPr>
          <p:cNvPr id="102" name="Rectangle 101"/>
          <p:cNvSpPr/>
          <p:nvPr/>
        </p:nvSpPr>
        <p:spPr>
          <a:xfrm>
            <a:off x="3418444" y="5565568"/>
            <a:ext cx="1722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900" dirty="0"/>
              <a:t>Type = accident/vehicle breakdown/unattended vehicle</a:t>
            </a:r>
          </a:p>
        </p:txBody>
      </p:sp>
      <p:cxnSp>
        <p:nvCxnSpPr>
          <p:cNvPr id="103" name="Straight Connector 102"/>
          <p:cNvCxnSpPr>
            <a:stCxn id="89" idx="0"/>
            <a:endCxn id="99" idx="3"/>
          </p:cNvCxnSpPr>
          <p:nvPr/>
        </p:nvCxnSpPr>
        <p:spPr>
          <a:xfrm>
            <a:off x="5078571" y="5422709"/>
            <a:ext cx="1658797" cy="19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32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analysis, we </a:t>
            </a:r>
          </a:p>
        </p:txBody>
      </p:sp>
    </p:spTree>
    <p:extLst>
      <p:ext uri="{BB962C8B-B14F-4D97-AF65-F5344CB8AC3E}">
        <p14:creationId xmlns:p14="http://schemas.microsoft.com/office/powerpoint/2010/main" val="103699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396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491</TotalTime>
  <Words>214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Traffic Jam Preventer - An EPN system</vt:lpstr>
      <vt:lpstr>Introduction</vt:lpstr>
      <vt:lpstr>Analysis</vt:lpstr>
      <vt:lpstr>EPN</vt:lpstr>
      <vt:lpstr>Evaluation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LTA EPN</dc:title>
  <dc:creator>Jun Lei</dc:creator>
  <cp:lastModifiedBy>Jun Lei</cp:lastModifiedBy>
  <cp:revision>40</cp:revision>
  <dcterms:created xsi:type="dcterms:W3CDTF">2016-11-06T01:52:44Z</dcterms:created>
  <dcterms:modified xsi:type="dcterms:W3CDTF">2016-11-06T15:09:51Z</dcterms:modified>
</cp:coreProperties>
</file>