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Traffic Jam Preventer</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Design</a:t>
            </a:r>
          </a:p>
        </p:txBody>
      </p:sp>
      <p:sp>
        <p:nvSpPr>
          <p:cNvPr id="104" name="Rectangle: Rounded Corners 103"/>
          <p:cNvSpPr/>
          <p:nvPr/>
        </p:nvSpPr>
        <p:spPr>
          <a:xfrm>
            <a:off x="202110" y="261166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Isosceles Triangle 104"/>
          <p:cNvSpPr/>
          <p:nvPr/>
        </p:nvSpPr>
        <p:spPr>
          <a:xfrm rot="5400000">
            <a:off x="1157818" y="28022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p:cNvSpPr txBox="1"/>
          <p:nvPr/>
        </p:nvSpPr>
        <p:spPr>
          <a:xfrm>
            <a:off x="202110" y="2611664"/>
            <a:ext cx="338554" cy="215444"/>
          </a:xfrm>
          <a:prstGeom prst="rect">
            <a:avLst/>
          </a:prstGeom>
          <a:noFill/>
        </p:spPr>
        <p:txBody>
          <a:bodyPr wrap="none" rtlCol="0">
            <a:spAutoFit/>
          </a:bodyPr>
          <a:lstStyle/>
          <a:p>
            <a:r>
              <a:rPr lang="en-US" sz="800" dirty="0"/>
              <a:t>EP1</a:t>
            </a:r>
            <a:endParaRPr lang="en-SG" sz="800" dirty="0"/>
          </a:p>
        </p:txBody>
      </p:sp>
      <p:sp>
        <p:nvSpPr>
          <p:cNvPr id="107" name="TextBox 106"/>
          <p:cNvSpPr txBox="1"/>
          <p:nvPr/>
        </p:nvSpPr>
        <p:spPr>
          <a:xfrm>
            <a:off x="228257" y="2781480"/>
            <a:ext cx="950327" cy="400110"/>
          </a:xfrm>
          <a:prstGeom prst="rect">
            <a:avLst/>
          </a:prstGeom>
          <a:noFill/>
        </p:spPr>
        <p:txBody>
          <a:bodyPr wrap="square" rtlCol="0">
            <a:spAutoFit/>
          </a:bodyPr>
          <a:lstStyle/>
          <a:p>
            <a:r>
              <a:rPr lang="en-US" sz="1000" dirty="0"/>
              <a:t>Traffic Speed Bands</a:t>
            </a:r>
            <a:endParaRPr lang="en-SG" sz="1000" dirty="0"/>
          </a:p>
        </p:txBody>
      </p:sp>
      <p:sp>
        <p:nvSpPr>
          <p:cNvPr id="108" name="Rectangle: Rounded Corners 107"/>
          <p:cNvSpPr/>
          <p:nvPr/>
        </p:nvSpPr>
        <p:spPr>
          <a:xfrm>
            <a:off x="9508160" y="290209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Isosceles Triangle 108"/>
          <p:cNvSpPr/>
          <p:nvPr/>
        </p:nvSpPr>
        <p:spPr>
          <a:xfrm rot="5400000">
            <a:off x="9394947" y="315883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TextBox 109"/>
          <p:cNvSpPr txBox="1"/>
          <p:nvPr/>
        </p:nvSpPr>
        <p:spPr>
          <a:xfrm>
            <a:off x="9508160" y="2902092"/>
            <a:ext cx="340158" cy="215444"/>
          </a:xfrm>
          <a:prstGeom prst="rect">
            <a:avLst/>
          </a:prstGeom>
          <a:noFill/>
        </p:spPr>
        <p:txBody>
          <a:bodyPr wrap="none" rtlCol="0">
            <a:spAutoFit/>
          </a:bodyPr>
          <a:lstStyle/>
          <a:p>
            <a:r>
              <a:rPr lang="en-US" sz="800" dirty="0"/>
              <a:t>EC1</a:t>
            </a:r>
            <a:endParaRPr lang="en-SG" sz="800" dirty="0"/>
          </a:p>
        </p:txBody>
      </p:sp>
      <p:sp>
        <p:nvSpPr>
          <p:cNvPr id="111" name="Rectangle 110"/>
          <p:cNvSpPr/>
          <p:nvPr/>
        </p:nvSpPr>
        <p:spPr>
          <a:xfrm>
            <a:off x="9518647" y="3049318"/>
            <a:ext cx="1287153" cy="461665"/>
          </a:xfrm>
          <a:prstGeom prst="rect">
            <a:avLst/>
          </a:prstGeom>
        </p:spPr>
        <p:txBody>
          <a:bodyPr wrap="square">
            <a:spAutoFit/>
          </a:bodyPr>
          <a:lstStyle/>
          <a:p>
            <a:r>
              <a:rPr lang="en-SG" sz="800" dirty="0"/>
              <a:t>Expressway Monitoring and Advisory System (EMAS)</a:t>
            </a:r>
          </a:p>
        </p:txBody>
      </p:sp>
      <p:sp>
        <p:nvSpPr>
          <p:cNvPr id="112" name="Rectangle: Rounded Corners 111"/>
          <p:cNvSpPr/>
          <p:nvPr/>
        </p:nvSpPr>
        <p:spPr>
          <a:xfrm>
            <a:off x="3223183" y="165364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TextBox 112"/>
          <p:cNvSpPr txBox="1"/>
          <p:nvPr/>
        </p:nvSpPr>
        <p:spPr>
          <a:xfrm>
            <a:off x="3223184" y="1653642"/>
            <a:ext cx="1236236" cy="215444"/>
          </a:xfrm>
          <a:prstGeom prst="rect">
            <a:avLst/>
          </a:prstGeom>
          <a:noFill/>
        </p:spPr>
        <p:txBody>
          <a:bodyPr wrap="none" rtlCol="0">
            <a:spAutoFit/>
          </a:bodyPr>
          <a:lstStyle/>
          <a:p>
            <a:r>
              <a:rPr lang="en-US" sz="800" dirty="0"/>
              <a:t>EPA1: Pattern - Temporal</a:t>
            </a:r>
            <a:endParaRPr lang="en-SG" sz="800" dirty="0"/>
          </a:p>
        </p:txBody>
      </p:sp>
      <p:sp>
        <p:nvSpPr>
          <p:cNvPr id="114" name="Isosceles Triangle 113"/>
          <p:cNvSpPr/>
          <p:nvPr/>
        </p:nvSpPr>
        <p:spPr>
          <a:xfrm rot="5400000">
            <a:off x="3136119" y="17386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Straight Connector 114"/>
          <p:cNvCxnSpPr>
            <a:endCxn id="119" idx="3"/>
          </p:cNvCxnSpPr>
          <p:nvPr/>
        </p:nvCxnSpPr>
        <p:spPr>
          <a:xfrm>
            <a:off x="4995638" y="1823459"/>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6661981" y="166301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822878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TextBox 117"/>
          <p:cNvSpPr txBox="1"/>
          <p:nvPr/>
        </p:nvSpPr>
        <p:spPr>
          <a:xfrm>
            <a:off x="6661982" y="1663012"/>
            <a:ext cx="835485" cy="215444"/>
          </a:xfrm>
          <a:prstGeom prst="rect">
            <a:avLst/>
          </a:prstGeom>
          <a:noFill/>
        </p:spPr>
        <p:txBody>
          <a:bodyPr wrap="none" rtlCol="0">
            <a:spAutoFit/>
          </a:bodyPr>
          <a:lstStyle/>
          <a:p>
            <a:r>
              <a:rPr lang="en-US" sz="800" dirty="0"/>
              <a:t>EPA5: Translate</a:t>
            </a:r>
            <a:endParaRPr lang="en-SG" sz="800" dirty="0"/>
          </a:p>
        </p:txBody>
      </p:sp>
      <p:sp>
        <p:nvSpPr>
          <p:cNvPr id="119" name="Isosceles Triangle 118"/>
          <p:cNvSpPr/>
          <p:nvPr/>
        </p:nvSpPr>
        <p:spPr>
          <a:xfrm rot="5400000">
            <a:off x="658391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TextBox 119"/>
          <p:cNvSpPr txBox="1"/>
          <p:nvPr/>
        </p:nvSpPr>
        <p:spPr>
          <a:xfrm>
            <a:off x="6735424" y="1946692"/>
            <a:ext cx="1387040" cy="507831"/>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SG" sz="900" dirty="0"/>
          </a:p>
        </p:txBody>
      </p:sp>
      <p:sp>
        <p:nvSpPr>
          <p:cNvPr id="121" name="Rectangle: Rounded Corners 120"/>
          <p:cNvSpPr/>
          <p:nvPr/>
        </p:nvSpPr>
        <p:spPr>
          <a:xfrm>
            <a:off x="236172" y="424302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Isosceles Triangle 121"/>
          <p:cNvSpPr/>
          <p:nvPr/>
        </p:nvSpPr>
        <p:spPr>
          <a:xfrm rot="5400000">
            <a:off x="1191880" y="443361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TextBox 122"/>
          <p:cNvSpPr txBox="1"/>
          <p:nvPr/>
        </p:nvSpPr>
        <p:spPr>
          <a:xfrm>
            <a:off x="236172" y="4243028"/>
            <a:ext cx="338554" cy="215444"/>
          </a:xfrm>
          <a:prstGeom prst="rect">
            <a:avLst/>
          </a:prstGeom>
          <a:noFill/>
        </p:spPr>
        <p:txBody>
          <a:bodyPr wrap="none" rtlCol="0">
            <a:spAutoFit/>
          </a:bodyPr>
          <a:lstStyle/>
          <a:p>
            <a:r>
              <a:rPr lang="en-US" sz="800" dirty="0"/>
              <a:t>EP2</a:t>
            </a:r>
            <a:endParaRPr lang="en-SG" sz="800" dirty="0"/>
          </a:p>
        </p:txBody>
      </p:sp>
      <p:sp>
        <p:nvSpPr>
          <p:cNvPr id="124" name="TextBox 123"/>
          <p:cNvSpPr txBox="1"/>
          <p:nvPr/>
        </p:nvSpPr>
        <p:spPr>
          <a:xfrm>
            <a:off x="262319" y="4412844"/>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125" name="Rectangle 124"/>
          <p:cNvSpPr/>
          <p:nvPr/>
        </p:nvSpPr>
        <p:spPr>
          <a:xfrm>
            <a:off x="6793782" y="3042168"/>
            <a:ext cx="1384685" cy="507831"/>
          </a:xfrm>
          <a:prstGeom prst="rect">
            <a:avLst/>
          </a:prstGeom>
        </p:spPr>
        <p:txBody>
          <a:bodyPr wrap="square">
            <a:spAutoFit/>
          </a:bodyPr>
          <a:lstStyle/>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126" name="Hexagon 125"/>
          <p:cNvSpPr/>
          <p:nvPr/>
        </p:nvSpPr>
        <p:spPr>
          <a:xfrm>
            <a:off x="1650464" y="2663094"/>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7" name="Straight Connector 126"/>
          <p:cNvCxnSpPr>
            <a:stCxn id="105" idx="0"/>
          </p:cNvCxnSpPr>
          <p:nvPr/>
        </p:nvCxnSpPr>
        <p:spPr>
          <a:xfrm>
            <a:off x="1363474" y="2894693"/>
            <a:ext cx="290614" cy="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ctor: Elbow 127"/>
          <p:cNvCxnSpPr>
            <a:stCxn id="126" idx="0"/>
            <a:endCxn id="114" idx="3"/>
          </p:cNvCxnSpPr>
          <p:nvPr/>
        </p:nvCxnSpPr>
        <p:spPr>
          <a:xfrm flipV="1">
            <a:off x="2425407" y="1831080"/>
            <a:ext cx="731480" cy="10655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753956" y="2786286"/>
            <a:ext cx="579005" cy="215444"/>
          </a:xfrm>
          <a:prstGeom prst="rect">
            <a:avLst/>
          </a:prstGeom>
          <a:noFill/>
        </p:spPr>
        <p:txBody>
          <a:bodyPr wrap="none" rtlCol="0">
            <a:spAutoFit/>
          </a:bodyPr>
          <a:lstStyle/>
          <a:p>
            <a:r>
              <a:rPr lang="en-US" sz="800" dirty="0"/>
              <a:t>Channel1</a:t>
            </a:r>
            <a:endParaRPr lang="en-SG" sz="800" dirty="0"/>
          </a:p>
        </p:txBody>
      </p:sp>
      <p:cxnSp>
        <p:nvCxnSpPr>
          <p:cNvPr id="130" name="Connector: Elbow 129"/>
          <p:cNvCxnSpPr>
            <a:stCxn id="117" idx="0"/>
            <a:endCxn id="109" idx="3"/>
          </p:cNvCxnSpPr>
          <p:nvPr/>
        </p:nvCxnSpPr>
        <p:spPr>
          <a:xfrm>
            <a:off x="8434436" y="1832829"/>
            <a:ext cx="981279" cy="14184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6683347" y="2817635"/>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Isosceles Triangle 131"/>
          <p:cNvSpPr/>
          <p:nvPr/>
        </p:nvSpPr>
        <p:spPr>
          <a:xfrm rot="5400000">
            <a:off x="8250146" y="289500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TextBox 132"/>
          <p:cNvSpPr txBox="1"/>
          <p:nvPr/>
        </p:nvSpPr>
        <p:spPr>
          <a:xfrm>
            <a:off x="6683348" y="2817635"/>
            <a:ext cx="835485" cy="215444"/>
          </a:xfrm>
          <a:prstGeom prst="rect">
            <a:avLst/>
          </a:prstGeom>
          <a:noFill/>
        </p:spPr>
        <p:txBody>
          <a:bodyPr wrap="none" rtlCol="0">
            <a:spAutoFit/>
          </a:bodyPr>
          <a:lstStyle/>
          <a:p>
            <a:r>
              <a:rPr lang="en-US" sz="800" dirty="0"/>
              <a:t>EPA6: Translate</a:t>
            </a:r>
            <a:endParaRPr lang="en-SG" sz="800" dirty="0"/>
          </a:p>
        </p:txBody>
      </p:sp>
      <p:sp>
        <p:nvSpPr>
          <p:cNvPr id="134" name="Isosceles Triangle 133"/>
          <p:cNvSpPr/>
          <p:nvPr/>
        </p:nvSpPr>
        <p:spPr>
          <a:xfrm rot="5400000">
            <a:off x="6605276" y="292113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5" name="Connector: Elbow 134"/>
          <p:cNvCxnSpPr>
            <a:stCxn id="132" idx="0"/>
            <a:endCxn id="109" idx="3"/>
          </p:cNvCxnSpPr>
          <p:nvPr/>
        </p:nvCxnSpPr>
        <p:spPr>
          <a:xfrm>
            <a:off x="8455802" y="2987452"/>
            <a:ext cx="959913" cy="263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6" name="Rectangle: Rounded Corners 135"/>
          <p:cNvSpPr/>
          <p:nvPr/>
        </p:nvSpPr>
        <p:spPr>
          <a:xfrm>
            <a:off x="3227394" y="2768680"/>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TextBox 136"/>
          <p:cNvSpPr txBox="1"/>
          <p:nvPr/>
        </p:nvSpPr>
        <p:spPr>
          <a:xfrm>
            <a:off x="3275557" y="2814959"/>
            <a:ext cx="1236236" cy="215444"/>
          </a:xfrm>
          <a:prstGeom prst="rect">
            <a:avLst/>
          </a:prstGeom>
          <a:noFill/>
        </p:spPr>
        <p:txBody>
          <a:bodyPr wrap="none" rtlCol="0">
            <a:spAutoFit/>
          </a:bodyPr>
          <a:lstStyle/>
          <a:p>
            <a:r>
              <a:rPr lang="en-US" sz="800" dirty="0"/>
              <a:t>EPA3: Pattern - Temporal</a:t>
            </a:r>
            <a:endParaRPr lang="en-SG" sz="800" dirty="0"/>
          </a:p>
        </p:txBody>
      </p:sp>
      <p:sp>
        <p:nvSpPr>
          <p:cNvPr id="138" name="Isosceles Triangle 137"/>
          <p:cNvSpPr/>
          <p:nvPr/>
        </p:nvSpPr>
        <p:spPr>
          <a:xfrm rot="5400000">
            <a:off x="3145961" y="29282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Isosceles Triangle 138"/>
          <p:cNvSpPr/>
          <p:nvPr/>
        </p:nvSpPr>
        <p:spPr>
          <a:xfrm rot="5400000">
            <a:off x="4791655" y="292216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0" name="Connector: Elbow 139"/>
          <p:cNvCxnSpPr>
            <a:stCxn id="126" idx="0"/>
            <a:endCxn id="138" idx="3"/>
          </p:cNvCxnSpPr>
          <p:nvPr/>
        </p:nvCxnSpPr>
        <p:spPr>
          <a:xfrm>
            <a:off x="2425407" y="2896620"/>
            <a:ext cx="741322"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3345837" y="2998839"/>
            <a:ext cx="1722405" cy="507831"/>
          </a:xfrm>
          <a:prstGeom prst="rect">
            <a:avLst/>
          </a:prstGeom>
        </p:spPr>
        <p:txBody>
          <a:bodyPr wrap="square">
            <a:spAutoFit/>
          </a:bodyPr>
          <a:lstStyle/>
          <a:p>
            <a:r>
              <a:rPr lang="en-SG" sz="900" dirty="0"/>
              <a:t>road category =  C/B &amp;</a:t>
            </a:r>
          </a:p>
          <a:p>
            <a:r>
              <a:rPr lang="en-SG" sz="900" dirty="0"/>
              <a:t>previous speed band = 3 &amp;</a:t>
            </a:r>
          </a:p>
          <a:p>
            <a:r>
              <a:rPr lang="en-SG" sz="900" dirty="0"/>
              <a:t>current speed band = 2</a:t>
            </a:r>
          </a:p>
        </p:txBody>
      </p:sp>
      <p:cxnSp>
        <p:nvCxnSpPr>
          <p:cNvPr id="142" name="Straight Connector 141"/>
          <p:cNvCxnSpPr>
            <a:stCxn id="139" idx="0"/>
            <a:endCxn id="134" idx="3"/>
          </p:cNvCxnSpPr>
          <p:nvPr/>
        </p:nvCxnSpPr>
        <p:spPr>
          <a:xfrm flipV="1">
            <a:off x="4997311" y="3013579"/>
            <a:ext cx="1628733"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ctor: Elbow 142"/>
          <p:cNvCxnSpPr>
            <a:stCxn id="156" idx="3"/>
            <a:endCxn id="109" idx="3"/>
          </p:cNvCxnSpPr>
          <p:nvPr/>
        </p:nvCxnSpPr>
        <p:spPr>
          <a:xfrm flipV="1">
            <a:off x="8329978" y="3251275"/>
            <a:ext cx="1085737" cy="1153664"/>
          </a:xfrm>
          <a:prstGeom prst="bentConnector3">
            <a:avLst>
              <a:gd name="adj1" fmla="val 56591"/>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p:cNvCxnSpPr>
            <a:stCxn id="172" idx="0"/>
            <a:endCxn id="109" idx="3"/>
          </p:cNvCxnSpPr>
          <p:nvPr/>
        </p:nvCxnSpPr>
        <p:spPr>
          <a:xfrm flipV="1">
            <a:off x="8455802" y="3251275"/>
            <a:ext cx="959913" cy="24190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354526" y="1875728"/>
            <a:ext cx="1722405" cy="507831"/>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p:txBody>
      </p:sp>
      <p:sp>
        <p:nvSpPr>
          <p:cNvPr id="146" name="Isosceles Triangle 145"/>
          <p:cNvSpPr/>
          <p:nvPr/>
        </p:nvSpPr>
        <p:spPr>
          <a:xfrm rot="5400000">
            <a:off x="4791926" y="17381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7" name="Straight Connector 146"/>
          <p:cNvCxnSpPr>
            <a:stCxn id="122" idx="0"/>
            <a:endCxn id="150" idx="3"/>
          </p:cNvCxnSpPr>
          <p:nvPr/>
        </p:nvCxnSpPr>
        <p:spPr>
          <a:xfrm>
            <a:off x="1397536" y="4526057"/>
            <a:ext cx="1755928" cy="629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Rounded Corners 147"/>
          <p:cNvSpPr/>
          <p:nvPr/>
        </p:nvSpPr>
        <p:spPr>
          <a:xfrm>
            <a:off x="3212003" y="3905253"/>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TextBox 148"/>
          <p:cNvSpPr txBox="1"/>
          <p:nvPr/>
        </p:nvSpPr>
        <p:spPr>
          <a:xfrm>
            <a:off x="3260166" y="3951532"/>
            <a:ext cx="1117614" cy="215444"/>
          </a:xfrm>
          <a:prstGeom prst="rect">
            <a:avLst/>
          </a:prstGeom>
          <a:noFill/>
        </p:spPr>
        <p:txBody>
          <a:bodyPr wrap="none" rtlCol="0">
            <a:spAutoFit/>
          </a:bodyPr>
          <a:lstStyle/>
          <a:p>
            <a:r>
              <a:rPr lang="en-US" sz="800" dirty="0"/>
              <a:t>EPA3: Pattern - Spatial</a:t>
            </a:r>
            <a:endParaRPr lang="en-SG" sz="800" dirty="0"/>
          </a:p>
        </p:txBody>
      </p:sp>
      <p:sp>
        <p:nvSpPr>
          <p:cNvPr id="150" name="Isosceles Triangle 149"/>
          <p:cNvSpPr/>
          <p:nvPr/>
        </p:nvSpPr>
        <p:spPr>
          <a:xfrm rot="5400000">
            <a:off x="3132696" y="4439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Isosceles Triangle 150"/>
          <p:cNvSpPr/>
          <p:nvPr/>
        </p:nvSpPr>
        <p:spPr>
          <a:xfrm rot="5400000">
            <a:off x="4776264" y="405873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2" name="Rectangle 151"/>
          <p:cNvSpPr/>
          <p:nvPr/>
        </p:nvSpPr>
        <p:spPr>
          <a:xfrm>
            <a:off x="3330446" y="4135412"/>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53" name="Isosceles Triangle 152"/>
          <p:cNvSpPr/>
          <p:nvPr/>
        </p:nvSpPr>
        <p:spPr>
          <a:xfrm rot="5400000">
            <a:off x="3115393" y="403847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4" name="Connector: Elbow 153"/>
          <p:cNvCxnSpPr>
            <a:stCxn id="126" idx="0"/>
            <a:endCxn id="153" idx="3"/>
          </p:cNvCxnSpPr>
          <p:nvPr/>
        </p:nvCxnSpPr>
        <p:spPr>
          <a:xfrm>
            <a:off x="2425407" y="2896620"/>
            <a:ext cx="71075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6807556" y="4186525"/>
            <a:ext cx="1326513" cy="507831"/>
          </a:xfrm>
          <a:prstGeom prst="rect">
            <a:avLst/>
          </a:prstGeom>
        </p:spPr>
        <p:txBody>
          <a:bodyPr wrap="square">
            <a:spAutoFit/>
          </a:bodyPr>
          <a:lstStyle/>
          <a:p>
            <a:r>
              <a:rPr lang="en-SG" sz="900" dirty="0"/>
              <a:t>message  =  “Heavy Rain expect in” Area.  Drive with caution”</a:t>
            </a:r>
          </a:p>
        </p:txBody>
      </p:sp>
      <p:sp>
        <p:nvSpPr>
          <p:cNvPr id="156" name="Rectangle: Rounded Corners 155"/>
          <p:cNvSpPr/>
          <p:nvPr/>
        </p:nvSpPr>
        <p:spPr>
          <a:xfrm>
            <a:off x="6697121" y="396199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7" name="Isosceles Triangle 156"/>
          <p:cNvSpPr/>
          <p:nvPr/>
        </p:nvSpPr>
        <p:spPr>
          <a:xfrm rot="5400000">
            <a:off x="8263920" y="403936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TextBox 157"/>
          <p:cNvSpPr txBox="1"/>
          <p:nvPr/>
        </p:nvSpPr>
        <p:spPr>
          <a:xfrm>
            <a:off x="6697122" y="3961992"/>
            <a:ext cx="835485" cy="215444"/>
          </a:xfrm>
          <a:prstGeom prst="rect">
            <a:avLst/>
          </a:prstGeom>
          <a:noFill/>
        </p:spPr>
        <p:txBody>
          <a:bodyPr wrap="none" rtlCol="0">
            <a:spAutoFit/>
          </a:bodyPr>
          <a:lstStyle/>
          <a:p>
            <a:r>
              <a:rPr lang="en-US" sz="800" dirty="0"/>
              <a:t>EPA7: Translate</a:t>
            </a:r>
            <a:endParaRPr lang="en-SG" sz="800" dirty="0"/>
          </a:p>
        </p:txBody>
      </p:sp>
      <p:sp>
        <p:nvSpPr>
          <p:cNvPr id="159" name="Isosceles Triangle 158"/>
          <p:cNvSpPr/>
          <p:nvPr/>
        </p:nvSpPr>
        <p:spPr>
          <a:xfrm rot="5400000">
            <a:off x="6619050" y="406549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0" name="Straight Connector 159"/>
          <p:cNvCxnSpPr>
            <a:stCxn id="151" idx="0"/>
            <a:endCxn id="159" idx="3"/>
          </p:cNvCxnSpPr>
          <p:nvPr/>
        </p:nvCxnSpPr>
        <p:spPr>
          <a:xfrm>
            <a:off x="4981920" y="4151183"/>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61" name="Rectangle: Rounded Corners 160"/>
          <p:cNvSpPr/>
          <p:nvPr/>
        </p:nvSpPr>
        <p:spPr>
          <a:xfrm>
            <a:off x="248324" y="5457306"/>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Isosceles Triangle 161"/>
          <p:cNvSpPr/>
          <p:nvPr/>
        </p:nvSpPr>
        <p:spPr>
          <a:xfrm rot="5400000">
            <a:off x="1204032" y="56478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TextBox 162"/>
          <p:cNvSpPr txBox="1"/>
          <p:nvPr/>
        </p:nvSpPr>
        <p:spPr>
          <a:xfrm>
            <a:off x="248324" y="5457306"/>
            <a:ext cx="338554" cy="215444"/>
          </a:xfrm>
          <a:prstGeom prst="rect">
            <a:avLst/>
          </a:prstGeom>
          <a:noFill/>
        </p:spPr>
        <p:txBody>
          <a:bodyPr wrap="none" rtlCol="0">
            <a:spAutoFit/>
          </a:bodyPr>
          <a:lstStyle/>
          <a:p>
            <a:r>
              <a:rPr lang="en-US" sz="800" dirty="0"/>
              <a:t>EP3</a:t>
            </a:r>
            <a:endParaRPr lang="en-SG" sz="800" dirty="0"/>
          </a:p>
        </p:txBody>
      </p:sp>
      <p:sp>
        <p:nvSpPr>
          <p:cNvPr id="164" name="TextBox 163"/>
          <p:cNvSpPr txBox="1"/>
          <p:nvPr/>
        </p:nvSpPr>
        <p:spPr>
          <a:xfrm>
            <a:off x="274471" y="5627122"/>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5" name="Straight Connector 164"/>
          <p:cNvCxnSpPr>
            <a:stCxn id="162" idx="0"/>
            <a:endCxn id="168" idx="3"/>
          </p:cNvCxnSpPr>
          <p:nvPr/>
        </p:nvCxnSpPr>
        <p:spPr>
          <a:xfrm>
            <a:off x="1409688" y="5740335"/>
            <a:ext cx="1726473"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Rounded Corners 165"/>
          <p:cNvSpPr/>
          <p:nvPr/>
        </p:nvSpPr>
        <p:spPr>
          <a:xfrm>
            <a:off x="3212003" y="552863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p:cNvSpPr txBox="1"/>
          <p:nvPr/>
        </p:nvSpPr>
        <p:spPr>
          <a:xfrm>
            <a:off x="3260166" y="5574917"/>
            <a:ext cx="662361" cy="215444"/>
          </a:xfrm>
          <a:prstGeom prst="rect">
            <a:avLst/>
          </a:prstGeom>
          <a:noFill/>
        </p:spPr>
        <p:txBody>
          <a:bodyPr wrap="none" rtlCol="0">
            <a:spAutoFit/>
          </a:bodyPr>
          <a:lstStyle/>
          <a:p>
            <a:r>
              <a:rPr lang="en-US" sz="800" dirty="0"/>
              <a:t>EPA4: Filter</a:t>
            </a:r>
            <a:endParaRPr lang="en-SG" sz="800" dirty="0"/>
          </a:p>
        </p:txBody>
      </p:sp>
      <p:sp>
        <p:nvSpPr>
          <p:cNvPr id="168" name="Isosceles Triangle 167"/>
          <p:cNvSpPr/>
          <p:nvPr/>
        </p:nvSpPr>
        <p:spPr>
          <a:xfrm rot="5400000">
            <a:off x="3115393" y="566185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Isosceles Triangle 168"/>
          <p:cNvSpPr/>
          <p:nvPr/>
        </p:nvSpPr>
        <p:spPr>
          <a:xfrm rot="5400000">
            <a:off x="4761591" y="558470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Rectangle 169"/>
          <p:cNvSpPr/>
          <p:nvPr/>
        </p:nvSpPr>
        <p:spPr>
          <a:xfrm>
            <a:off x="6793782" y="5725061"/>
            <a:ext cx="1326513" cy="507831"/>
          </a:xfrm>
          <a:prstGeom prst="rect">
            <a:avLst/>
          </a:prstGeom>
        </p:spPr>
        <p:txBody>
          <a:bodyPr wrap="square">
            <a:spAutoFit/>
          </a:bodyPr>
          <a:lstStyle/>
          <a:p>
            <a:r>
              <a:rPr lang="en-SG" sz="900" dirty="0"/>
              <a:t>message  =  “Heavy Rain expect in” Area.  Drive with caution”</a:t>
            </a:r>
          </a:p>
        </p:txBody>
      </p:sp>
      <p:sp>
        <p:nvSpPr>
          <p:cNvPr id="171" name="Rectangle: Rounded Corners 170"/>
          <p:cNvSpPr/>
          <p:nvPr/>
        </p:nvSpPr>
        <p:spPr>
          <a:xfrm>
            <a:off x="6683347" y="550052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Isosceles Triangle 171"/>
          <p:cNvSpPr/>
          <p:nvPr/>
        </p:nvSpPr>
        <p:spPr>
          <a:xfrm rot="5400000">
            <a:off x="8250146" y="557790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6683348" y="5500528"/>
            <a:ext cx="835485" cy="215444"/>
          </a:xfrm>
          <a:prstGeom prst="rect">
            <a:avLst/>
          </a:prstGeom>
          <a:noFill/>
        </p:spPr>
        <p:txBody>
          <a:bodyPr wrap="none" rtlCol="0">
            <a:spAutoFit/>
          </a:bodyPr>
          <a:lstStyle/>
          <a:p>
            <a:r>
              <a:rPr lang="en-US" sz="800" dirty="0"/>
              <a:t>EPA8: Translate</a:t>
            </a:r>
            <a:endParaRPr lang="en-SG" sz="800" dirty="0"/>
          </a:p>
        </p:txBody>
      </p:sp>
      <p:sp>
        <p:nvSpPr>
          <p:cNvPr id="174" name="Isosceles Triangle 173"/>
          <p:cNvSpPr/>
          <p:nvPr/>
        </p:nvSpPr>
        <p:spPr>
          <a:xfrm rot="5400000">
            <a:off x="6605276" y="560402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Rectangle 174"/>
          <p:cNvSpPr/>
          <p:nvPr/>
        </p:nvSpPr>
        <p:spPr>
          <a:xfrm>
            <a:off x="3307120" y="5820010"/>
            <a:ext cx="1722405" cy="369332"/>
          </a:xfrm>
          <a:prstGeom prst="rect">
            <a:avLst/>
          </a:prstGeom>
        </p:spPr>
        <p:txBody>
          <a:bodyPr wrap="square">
            <a:spAutoFit/>
          </a:bodyPr>
          <a:lstStyle/>
          <a:p>
            <a:r>
              <a:rPr lang="en-SG" sz="900" dirty="0"/>
              <a:t>Type = accident/vehicle breakdown/unattended vehicle</a:t>
            </a:r>
          </a:p>
        </p:txBody>
      </p:sp>
      <p:cxnSp>
        <p:nvCxnSpPr>
          <p:cNvPr id="176" name="Straight Connector 175"/>
          <p:cNvCxnSpPr>
            <a:stCxn id="169" idx="0"/>
            <a:endCxn id="174" idx="3"/>
          </p:cNvCxnSpPr>
          <p:nvPr/>
        </p:nvCxnSpPr>
        <p:spPr>
          <a:xfrm>
            <a:off x="4967247" y="5677151"/>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Cylinder 176"/>
          <p:cNvSpPr/>
          <p:nvPr/>
        </p:nvSpPr>
        <p:spPr>
          <a:xfrm>
            <a:off x="5649602" y="4506994"/>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TextBox 177"/>
          <p:cNvSpPr txBox="1"/>
          <p:nvPr/>
        </p:nvSpPr>
        <p:spPr>
          <a:xfrm>
            <a:off x="5635164" y="4721237"/>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79" name="Connector: Elbow 178"/>
          <p:cNvCxnSpPr>
            <a:stCxn id="177" idx="0"/>
            <a:endCxn id="131" idx="1"/>
          </p:cNvCxnSpPr>
          <p:nvPr/>
        </p:nvCxnSpPr>
        <p:spPr>
          <a:xfrm rot="5400000" flipH="1" flipV="1">
            <a:off x="5620251" y="3597865"/>
            <a:ext cx="1400378"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p:cNvCxnSpPr>
            <a:stCxn id="177" idx="0"/>
            <a:endCxn id="116" idx="1"/>
          </p:cNvCxnSpPr>
          <p:nvPr/>
        </p:nvCxnSpPr>
        <p:spPr>
          <a:xfrm rot="5400000" flipH="1" flipV="1">
            <a:off x="5032257" y="3031237"/>
            <a:ext cx="2555001"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2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a:t>
                      </a:r>
                      <a:r>
                        <a:rPr lang="en-US" dirty="0"/>
                        <a:t>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632</TotalTime>
  <Words>328</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Traffic Jam Preventer - An EPN system</vt:lpstr>
      <vt:lpstr>Agenda</vt:lpstr>
      <vt:lpstr>Introduction</vt:lpstr>
      <vt:lpstr>Our solution – an EPN system</vt:lpstr>
      <vt:lpstr>EPN Design</vt:lpstr>
      <vt:lpstr>EPN Evaluation &amp; Conclusion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Jun Lei</cp:lastModifiedBy>
  <cp:revision>152</cp:revision>
  <dcterms:created xsi:type="dcterms:W3CDTF">2016-11-06T01:52:44Z</dcterms:created>
  <dcterms:modified xsi:type="dcterms:W3CDTF">2016-11-11T14:28:01Z</dcterms:modified>
</cp:coreProperties>
</file>