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305" r:id="rId5"/>
    <p:sldId id="855" r:id="rId6"/>
    <p:sldId id="257" r:id="rId7"/>
    <p:sldId id="870" r:id="rId8"/>
    <p:sldId id="857" r:id="rId9"/>
    <p:sldId id="856" r:id="rId10"/>
    <p:sldId id="867" r:id="rId11"/>
    <p:sldId id="858" r:id="rId12"/>
    <p:sldId id="896" r:id="rId13"/>
    <p:sldId id="897" r:id="rId14"/>
    <p:sldId id="876" r:id="rId15"/>
    <p:sldId id="864" r:id="rId16"/>
    <p:sldId id="883" r:id="rId17"/>
    <p:sldId id="861" r:id="rId18"/>
    <p:sldId id="874" r:id="rId19"/>
    <p:sldId id="869" r:id="rId20"/>
    <p:sldId id="898" r:id="rId21"/>
    <p:sldId id="888" r:id="rId22"/>
    <p:sldId id="862" r:id="rId23"/>
    <p:sldId id="879" r:id="rId24"/>
    <p:sldId id="895" r:id="rId25"/>
    <p:sldId id="873" r:id="rId26"/>
    <p:sldId id="885" r:id="rId27"/>
    <p:sldId id="866" r:id="rId28"/>
    <p:sldId id="884" r:id="rId2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7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as Anggit" userId="54c12c8b-e83b-4019-9885-79f6312e979f" providerId="ADAL" clId="{9C390C89-CC5C-4794-8904-FCE59866A1E6}"/>
    <pc:docChg chg="delSld">
      <pc:chgData name="Laras Anggit" userId="54c12c8b-e83b-4019-9885-79f6312e979f" providerId="ADAL" clId="{9C390C89-CC5C-4794-8904-FCE59866A1E6}" dt="2022-05-11T06:43:48.291" v="0" actId="47"/>
      <pc:docMkLst>
        <pc:docMk/>
      </pc:docMkLst>
      <pc:sldChg chg="del">
        <pc:chgData name="Laras Anggit" userId="54c12c8b-e83b-4019-9885-79f6312e979f" providerId="ADAL" clId="{9C390C89-CC5C-4794-8904-FCE59866A1E6}" dt="2022-05-11T06:43:48.291" v="0" actId="47"/>
        <pc:sldMkLst>
          <pc:docMk/>
          <pc:sldMk cId="623325300" sldId="859"/>
        </pc:sldMkLst>
      </pc:sldChg>
      <pc:sldChg chg="del">
        <pc:chgData name="Laras Anggit" userId="54c12c8b-e83b-4019-9885-79f6312e979f" providerId="ADAL" clId="{9C390C89-CC5C-4794-8904-FCE59866A1E6}" dt="2022-05-11T06:43:48.291" v="0" actId="47"/>
        <pc:sldMkLst>
          <pc:docMk/>
          <pc:sldMk cId="2411962571" sldId="886"/>
        </pc:sldMkLst>
      </pc:sldChg>
      <pc:sldChg chg="del">
        <pc:chgData name="Laras Anggit" userId="54c12c8b-e83b-4019-9885-79f6312e979f" providerId="ADAL" clId="{9C390C89-CC5C-4794-8904-FCE59866A1E6}" dt="2022-05-11T06:43:48.291" v="0" actId="47"/>
        <pc:sldMkLst>
          <pc:docMk/>
          <pc:sldMk cId="3056930610" sldId="887"/>
        </pc:sldMkLst>
      </pc:sldChg>
      <pc:sldChg chg="del">
        <pc:chgData name="Laras Anggit" userId="54c12c8b-e83b-4019-9885-79f6312e979f" providerId="ADAL" clId="{9C390C89-CC5C-4794-8904-FCE59866A1E6}" dt="2022-05-11T06:43:48.291" v="0" actId="47"/>
        <pc:sldMkLst>
          <pc:docMk/>
          <pc:sldMk cId="277820204" sldId="890"/>
        </pc:sldMkLst>
      </pc:sldChg>
      <pc:sldChg chg="del">
        <pc:chgData name="Laras Anggit" userId="54c12c8b-e83b-4019-9885-79f6312e979f" providerId="ADAL" clId="{9C390C89-CC5C-4794-8904-FCE59866A1E6}" dt="2022-05-11T06:43:48.291" v="0" actId="47"/>
        <pc:sldMkLst>
          <pc:docMk/>
          <pc:sldMk cId="1967092005" sldId="892"/>
        </pc:sldMkLst>
      </pc:sldChg>
      <pc:sldChg chg="del">
        <pc:chgData name="Laras Anggit" userId="54c12c8b-e83b-4019-9885-79f6312e979f" providerId="ADAL" clId="{9C390C89-CC5C-4794-8904-FCE59866A1E6}" dt="2022-05-11T06:43:48.291" v="0" actId="47"/>
        <pc:sldMkLst>
          <pc:docMk/>
          <pc:sldMk cId="3711313719" sldId="893"/>
        </pc:sldMkLst>
      </pc:sldChg>
      <pc:sldChg chg="del">
        <pc:chgData name="Laras Anggit" userId="54c12c8b-e83b-4019-9885-79f6312e979f" providerId="ADAL" clId="{9C390C89-CC5C-4794-8904-FCE59866A1E6}" dt="2022-05-11T06:43:48.291" v="0" actId="47"/>
        <pc:sldMkLst>
          <pc:docMk/>
          <pc:sldMk cId="2665754191" sldId="89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85BE07-1EBC-4310-A9BD-F0539C1887B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F3BA5FF-E0CE-496E-B0F3-6F28A4054B13}">
      <dgm:prSet custT="1"/>
      <dgm:spPr/>
      <dgm:t>
        <a:bodyPr/>
        <a:lstStyle/>
        <a:p>
          <a:r>
            <a:rPr lang="en-US" sz="2000" dirty="0"/>
            <a:t>Concern</a:t>
          </a:r>
        </a:p>
      </dgm:t>
    </dgm:pt>
    <dgm:pt modelId="{B63DD3BD-666B-4130-870A-55891BE32A53}" type="parTrans" cxnId="{EAF33E75-6ED9-40E0-B514-1C9DED6C01F7}">
      <dgm:prSet/>
      <dgm:spPr/>
      <dgm:t>
        <a:bodyPr/>
        <a:lstStyle/>
        <a:p>
          <a:endParaRPr lang="en-US"/>
        </a:p>
      </dgm:t>
    </dgm:pt>
    <dgm:pt modelId="{B698B3E4-0116-4B9E-8132-798CCAC63871}" type="sibTrans" cxnId="{EAF33E75-6ED9-40E0-B514-1C9DED6C01F7}">
      <dgm:prSet/>
      <dgm:spPr/>
      <dgm:t>
        <a:bodyPr/>
        <a:lstStyle/>
        <a:p>
          <a:endParaRPr lang="en-US"/>
        </a:p>
      </dgm:t>
    </dgm:pt>
    <dgm:pt modelId="{6E8E1929-0B00-4487-9A08-531FE76FD69D}">
      <dgm:prSet custT="1"/>
      <dgm:spPr/>
      <dgm:t>
        <a:bodyPr/>
        <a:lstStyle/>
        <a:p>
          <a:r>
            <a:rPr lang="en-US" sz="1600" dirty="0"/>
            <a:t>The Calculation for more than one vehicle types is not supported.</a:t>
          </a:r>
        </a:p>
      </dgm:t>
    </dgm:pt>
    <dgm:pt modelId="{85BEAD06-4393-46C1-9985-C6CA0F7B56E9}" type="parTrans" cxnId="{344C679E-5A8D-42DD-9BEA-52017596904C}">
      <dgm:prSet/>
      <dgm:spPr/>
      <dgm:t>
        <a:bodyPr/>
        <a:lstStyle/>
        <a:p>
          <a:endParaRPr lang="en-US"/>
        </a:p>
      </dgm:t>
    </dgm:pt>
    <dgm:pt modelId="{232DAA44-57E3-4145-98DF-23126F68A5BD}" type="sibTrans" cxnId="{344C679E-5A8D-42DD-9BEA-52017596904C}">
      <dgm:prSet/>
      <dgm:spPr/>
      <dgm:t>
        <a:bodyPr/>
        <a:lstStyle/>
        <a:p>
          <a:endParaRPr lang="en-US"/>
        </a:p>
      </dgm:t>
    </dgm:pt>
    <dgm:pt modelId="{5F4695A3-4BFF-4F73-B1B7-76A214BB08C7}">
      <dgm:prSet custT="1"/>
      <dgm:spPr/>
      <dgm:t>
        <a:bodyPr/>
        <a:lstStyle/>
        <a:p>
          <a:r>
            <a:rPr lang="en-US" sz="1600" dirty="0"/>
            <a:t>The Calculation in the system is impractical.</a:t>
          </a:r>
        </a:p>
      </dgm:t>
    </dgm:pt>
    <dgm:pt modelId="{73A9C9C0-B194-46B6-ACC4-80EEC8F00308}" type="parTrans" cxnId="{3E580E4A-652A-491A-A2B1-6169DADE5121}">
      <dgm:prSet/>
      <dgm:spPr/>
      <dgm:t>
        <a:bodyPr/>
        <a:lstStyle/>
        <a:p>
          <a:endParaRPr lang="en-US"/>
        </a:p>
      </dgm:t>
    </dgm:pt>
    <dgm:pt modelId="{B3AFF58F-DFA9-49C6-83B4-97A2BB049288}" type="sibTrans" cxnId="{3E580E4A-652A-491A-A2B1-6169DADE5121}">
      <dgm:prSet/>
      <dgm:spPr/>
      <dgm:t>
        <a:bodyPr/>
        <a:lstStyle/>
        <a:p>
          <a:endParaRPr lang="en-US"/>
        </a:p>
      </dgm:t>
    </dgm:pt>
    <dgm:pt modelId="{E657E62D-9FC9-42A3-ABB3-E43CF6FD351E}">
      <dgm:prSet custT="1"/>
      <dgm:spPr/>
      <dgm:t>
        <a:bodyPr/>
        <a:lstStyle/>
        <a:p>
          <a:r>
            <a:rPr lang="en-US" sz="1600" dirty="0"/>
            <a:t>If the calculation need to simplify. It will impact to Quotation</a:t>
          </a:r>
        </a:p>
      </dgm:t>
    </dgm:pt>
    <dgm:pt modelId="{0DDCC890-616F-4632-88D4-4BF557687989}" type="parTrans" cxnId="{0B9615C8-F0F4-4BE1-B105-4102F4DADBDC}">
      <dgm:prSet/>
      <dgm:spPr/>
      <dgm:t>
        <a:bodyPr/>
        <a:lstStyle/>
        <a:p>
          <a:endParaRPr lang="en-US"/>
        </a:p>
      </dgm:t>
    </dgm:pt>
    <dgm:pt modelId="{D1F31916-32A8-472C-B26F-A768FCF1ADB9}" type="sibTrans" cxnId="{0B9615C8-F0F4-4BE1-B105-4102F4DADBDC}">
      <dgm:prSet/>
      <dgm:spPr/>
      <dgm:t>
        <a:bodyPr/>
        <a:lstStyle/>
        <a:p>
          <a:endParaRPr lang="en-US"/>
        </a:p>
      </dgm:t>
    </dgm:pt>
    <dgm:pt modelId="{6AC532BA-3375-4579-A959-EB1610E41FE2}" type="pres">
      <dgm:prSet presAssocID="{B385BE07-1EBC-4310-A9BD-F0539C1887B9}" presName="vert0" presStyleCnt="0">
        <dgm:presLayoutVars>
          <dgm:dir/>
          <dgm:animOne val="branch"/>
          <dgm:animLvl val="lvl"/>
        </dgm:presLayoutVars>
      </dgm:prSet>
      <dgm:spPr/>
    </dgm:pt>
    <dgm:pt modelId="{482389C3-22A9-4321-8708-97E40911D01D}" type="pres">
      <dgm:prSet presAssocID="{FF3BA5FF-E0CE-496E-B0F3-6F28A4054B13}" presName="thickLine" presStyleLbl="alignNode1" presStyleIdx="0" presStyleCnt="1"/>
      <dgm:spPr/>
    </dgm:pt>
    <dgm:pt modelId="{EBBC70FD-AAED-460C-A22B-A72281100903}" type="pres">
      <dgm:prSet presAssocID="{FF3BA5FF-E0CE-496E-B0F3-6F28A4054B13}" presName="horz1" presStyleCnt="0"/>
      <dgm:spPr/>
    </dgm:pt>
    <dgm:pt modelId="{9798AAAA-532E-49A3-9AF8-A81F9F33A698}" type="pres">
      <dgm:prSet presAssocID="{FF3BA5FF-E0CE-496E-B0F3-6F28A4054B13}" presName="tx1" presStyleLbl="revTx" presStyleIdx="0" presStyleCnt="4"/>
      <dgm:spPr/>
    </dgm:pt>
    <dgm:pt modelId="{D9974B6D-E964-4924-B122-AD8BC03D137E}" type="pres">
      <dgm:prSet presAssocID="{FF3BA5FF-E0CE-496E-B0F3-6F28A4054B13}" presName="vert1" presStyleCnt="0"/>
      <dgm:spPr/>
    </dgm:pt>
    <dgm:pt modelId="{EF5159FC-5168-48A3-A765-43999E66642F}" type="pres">
      <dgm:prSet presAssocID="{6E8E1929-0B00-4487-9A08-531FE76FD69D}" presName="vertSpace2a" presStyleCnt="0"/>
      <dgm:spPr/>
    </dgm:pt>
    <dgm:pt modelId="{78304525-A20B-4731-9F20-A3BDC2C6D893}" type="pres">
      <dgm:prSet presAssocID="{6E8E1929-0B00-4487-9A08-531FE76FD69D}" presName="horz2" presStyleCnt="0"/>
      <dgm:spPr/>
    </dgm:pt>
    <dgm:pt modelId="{0D2427B3-4190-4F71-AF76-2542FA9F455A}" type="pres">
      <dgm:prSet presAssocID="{6E8E1929-0B00-4487-9A08-531FE76FD69D}" presName="horzSpace2" presStyleCnt="0"/>
      <dgm:spPr/>
    </dgm:pt>
    <dgm:pt modelId="{2701E3CC-EEB9-48A8-ACEA-A4917F42CD55}" type="pres">
      <dgm:prSet presAssocID="{6E8E1929-0B00-4487-9A08-531FE76FD69D}" presName="tx2" presStyleLbl="revTx" presStyleIdx="1" presStyleCnt="4"/>
      <dgm:spPr/>
    </dgm:pt>
    <dgm:pt modelId="{C1132516-A68C-439E-BA2C-99EF8327DA92}" type="pres">
      <dgm:prSet presAssocID="{6E8E1929-0B00-4487-9A08-531FE76FD69D}" presName="vert2" presStyleCnt="0"/>
      <dgm:spPr/>
    </dgm:pt>
    <dgm:pt modelId="{2948BD3D-5079-414B-8A48-2D6706BC274A}" type="pres">
      <dgm:prSet presAssocID="{6E8E1929-0B00-4487-9A08-531FE76FD69D}" presName="thinLine2b" presStyleLbl="callout" presStyleIdx="0" presStyleCnt="3"/>
      <dgm:spPr/>
    </dgm:pt>
    <dgm:pt modelId="{FB50CD28-2D1C-4173-9A4C-708AB69E68BC}" type="pres">
      <dgm:prSet presAssocID="{6E8E1929-0B00-4487-9A08-531FE76FD69D}" presName="vertSpace2b" presStyleCnt="0"/>
      <dgm:spPr/>
    </dgm:pt>
    <dgm:pt modelId="{04D1131B-505B-47D7-A2ED-2666254E6CA0}" type="pres">
      <dgm:prSet presAssocID="{5F4695A3-4BFF-4F73-B1B7-76A214BB08C7}" presName="horz2" presStyleCnt="0"/>
      <dgm:spPr/>
    </dgm:pt>
    <dgm:pt modelId="{56282BF2-28C2-4C10-9CC6-756DCE8DAC91}" type="pres">
      <dgm:prSet presAssocID="{5F4695A3-4BFF-4F73-B1B7-76A214BB08C7}" presName="horzSpace2" presStyleCnt="0"/>
      <dgm:spPr/>
    </dgm:pt>
    <dgm:pt modelId="{E5B63900-E3EB-4D0D-9A26-A24DDBC6F04B}" type="pres">
      <dgm:prSet presAssocID="{5F4695A3-4BFF-4F73-B1B7-76A214BB08C7}" presName="tx2" presStyleLbl="revTx" presStyleIdx="2" presStyleCnt="4"/>
      <dgm:spPr/>
    </dgm:pt>
    <dgm:pt modelId="{978FA905-5B52-440B-B07D-CEF4327212AE}" type="pres">
      <dgm:prSet presAssocID="{5F4695A3-4BFF-4F73-B1B7-76A214BB08C7}" presName="vert2" presStyleCnt="0"/>
      <dgm:spPr/>
    </dgm:pt>
    <dgm:pt modelId="{88E5256E-8D62-43AF-8644-DB4D0F8E526D}" type="pres">
      <dgm:prSet presAssocID="{5F4695A3-4BFF-4F73-B1B7-76A214BB08C7}" presName="thinLine2b" presStyleLbl="callout" presStyleIdx="1" presStyleCnt="3"/>
      <dgm:spPr/>
    </dgm:pt>
    <dgm:pt modelId="{C3509F10-E19F-4BE8-836D-5A5FEA269380}" type="pres">
      <dgm:prSet presAssocID="{5F4695A3-4BFF-4F73-B1B7-76A214BB08C7}" presName="vertSpace2b" presStyleCnt="0"/>
      <dgm:spPr/>
    </dgm:pt>
    <dgm:pt modelId="{3A83BB27-2100-4A35-9B16-2A62600FD1BA}" type="pres">
      <dgm:prSet presAssocID="{E657E62D-9FC9-42A3-ABB3-E43CF6FD351E}" presName="horz2" presStyleCnt="0"/>
      <dgm:spPr/>
    </dgm:pt>
    <dgm:pt modelId="{42AFC65A-6641-45A5-AE3D-6C08E7928F2B}" type="pres">
      <dgm:prSet presAssocID="{E657E62D-9FC9-42A3-ABB3-E43CF6FD351E}" presName="horzSpace2" presStyleCnt="0"/>
      <dgm:spPr/>
    </dgm:pt>
    <dgm:pt modelId="{CEB6C045-EAE7-453D-8FBD-57229C48F8E0}" type="pres">
      <dgm:prSet presAssocID="{E657E62D-9FC9-42A3-ABB3-E43CF6FD351E}" presName="tx2" presStyleLbl="revTx" presStyleIdx="3" presStyleCnt="4"/>
      <dgm:spPr/>
    </dgm:pt>
    <dgm:pt modelId="{2749AF96-DA7D-46EA-B3DF-8DEF8ECEF600}" type="pres">
      <dgm:prSet presAssocID="{E657E62D-9FC9-42A3-ABB3-E43CF6FD351E}" presName="vert2" presStyleCnt="0"/>
      <dgm:spPr/>
    </dgm:pt>
    <dgm:pt modelId="{209E782E-F12A-47F0-813D-035723A666CD}" type="pres">
      <dgm:prSet presAssocID="{E657E62D-9FC9-42A3-ABB3-E43CF6FD351E}" presName="thinLine2b" presStyleLbl="callout" presStyleIdx="2" presStyleCnt="3"/>
      <dgm:spPr/>
    </dgm:pt>
    <dgm:pt modelId="{DBD00EE8-25BC-4CE6-BC69-AAAE5FE9B42C}" type="pres">
      <dgm:prSet presAssocID="{E657E62D-9FC9-42A3-ABB3-E43CF6FD351E}" presName="vertSpace2b" presStyleCnt="0"/>
      <dgm:spPr/>
    </dgm:pt>
  </dgm:ptLst>
  <dgm:cxnLst>
    <dgm:cxn modelId="{5DBCD362-6827-4DD4-91B2-34F8D3133E20}" type="presOf" srcId="{E657E62D-9FC9-42A3-ABB3-E43CF6FD351E}" destId="{CEB6C045-EAE7-453D-8FBD-57229C48F8E0}" srcOrd="0" destOrd="0" presId="urn:microsoft.com/office/officeart/2008/layout/LinedList"/>
    <dgm:cxn modelId="{BCCAA866-F498-4615-AEF0-42A3D68FB0F6}" type="presOf" srcId="{FF3BA5FF-E0CE-496E-B0F3-6F28A4054B13}" destId="{9798AAAA-532E-49A3-9AF8-A81F9F33A698}" srcOrd="0" destOrd="0" presId="urn:microsoft.com/office/officeart/2008/layout/LinedList"/>
    <dgm:cxn modelId="{3E580E4A-652A-491A-A2B1-6169DADE5121}" srcId="{FF3BA5FF-E0CE-496E-B0F3-6F28A4054B13}" destId="{5F4695A3-4BFF-4F73-B1B7-76A214BB08C7}" srcOrd="1" destOrd="0" parTransId="{73A9C9C0-B194-46B6-ACC4-80EEC8F00308}" sibTransId="{B3AFF58F-DFA9-49C6-83B4-97A2BB049288}"/>
    <dgm:cxn modelId="{EAF33E75-6ED9-40E0-B514-1C9DED6C01F7}" srcId="{B385BE07-1EBC-4310-A9BD-F0539C1887B9}" destId="{FF3BA5FF-E0CE-496E-B0F3-6F28A4054B13}" srcOrd="0" destOrd="0" parTransId="{B63DD3BD-666B-4130-870A-55891BE32A53}" sibTransId="{B698B3E4-0116-4B9E-8132-798CCAC63871}"/>
    <dgm:cxn modelId="{A081C859-9702-4232-A1A6-7457EF84A47A}" type="presOf" srcId="{5F4695A3-4BFF-4F73-B1B7-76A214BB08C7}" destId="{E5B63900-E3EB-4D0D-9A26-A24DDBC6F04B}" srcOrd="0" destOrd="0" presId="urn:microsoft.com/office/officeart/2008/layout/LinedList"/>
    <dgm:cxn modelId="{344C679E-5A8D-42DD-9BEA-52017596904C}" srcId="{FF3BA5FF-E0CE-496E-B0F3-6F28A4054B13}" destId="{6E8E1929-0B00-4487-9A08-531FE76FD69D}" srcOrd="0" destOrd="0" parTransId="{85BEAD06-4393-46C1-9985-C6CA0F7B56E9}" sibTransId="{232DAA44-57E3-4145-98DF-23126F68A5BD}"/>
    <dgm:cxn modelId="{F5E685A8-7EAD-4160-B2CC-DCA2D08FB696}" type="presOf" srcId="{B385BE07-1EBC-4310-A9BD-F0539C1887B9}" destId="{6AC532BA-3375-4579-A959-EB1610E41FE2}" srcOrd="0" destOrd="0" presId="urn:microsoft.com/office/officeart/2008/layout/LinedList"/>
    <dgm:cxn modelId="{0B9615C8-F0F4-4BE1-B105-4102F4DADBDC}" srcId="{FF3BA5FF-E0CE-496E-B0F3-6F28A4054B13}" destId="{E657E62D-9FC9-42A3-ABB3-E43CF6FD351E}" srcOrd="2" destOrd="0" parTransId="{0DDCC890-616F-4632-88D4-4BF557687989}" sibTransId="{D1F31916-32A8-472C-B26F-A768FCF1ADB9}"/>
    <dgm:cxn modelId="{04DECBFB-26C3-425D-8DDA-59306508AC17}" type="presOf" srcId="{6E8E1929-0B00-4487-9A08-531FE76FD69D}" destId="{2701E3CC-EEB9-48A8-ACEA-A4917F42CD55}" srcOrd="0" destOrd="0" presId="urn:microsoft.com/office/officeart/2008/layout/LinedList"/>
    <dgm:cxn modelId="{C4B04DD5-2719-4C86-A0C6-DA3311CC7CFD}" type="presParOf" srcId="{6AC532BA-3375-4579-A959-EB1610E41FE2}" destId="{482389C3-22A9-4321-8708-97E40911D01D}" srcOrd="0" destOrd="0" presId="urn:microsoft.com/office/officeart/2008/layout/LinedList"/>
    <dgm:cxn modelId="{315264BA-0B2B-412D-A75E-25DACB9FC8FA}" type="presParOf" srcId="{6AC532BA-3375-4579-A959-EB1610E41FE2}" destId="{EBBC70FD-AAED-460C-A22B-A72281100903}" srcOrd="1" destOrd="0" presId="urn:microsoft.com/office/officeart/2008/layout/LinedList"/>
    <dgm:cxn modelId="{59F97D6A-852B-4169-A341-4D28D1DB917D}" type="presParOf" srcId="{EBBC70FD-AAED-460C-A22B-A72281100903}" destId="{9798AAAA-532E-49A3-9AF8-A81F9F33A698}" srcOrd="0" destOrd="0" presId="urn:microsoft.com/office/officeart/2008/layout/LinedList"/>
    <dgm:cxn modelId="{D18B743C-BE74-4BEA-99C5-144849619EA5}" type="presParOf" srcId="{EBBC70FD-AAED-460C-A22B-A72281100903}" destId="{D9974B6D-E964-4924-B122-AD8BC03D137E}" srcOrd="1" destOrd="0" presId="urn:microsoft.com/office/officeart/2008/layout/LinedList"/>
    <dgm:cxn modelId="{6DB5A42C-52D0-49A5-9287-549545A8BD04}" type="presParOf" srcId="{D9974B6D-E964-4924-B122-AD8BC03D137E}" destId="{EF5159FC-5168-48A3-A765-43999E66642F}" srcOrd="0" destOrd="0" presId="urn:microsoft.com/office/officeart/2008/layout/LinedList"/>
    <dgm:cxn modelId="{52D1CDB6-6900-4F1C-8BC7-088C968FBFC5}" type="presParOf" srcId="{D9974B6D-E964-4924-B122-AD8BC03D137E}" destId="{78304525-A20B-4731-9F20-A3BDC2C6D893}" srcOrd="1" destOrd="0" presId="urn:microsoft.com/office/officeart/2008/layout/LinedList"/>
    <dgm:cxn modelId="{32CB4415-DA35-408B-9980-F11413BCFCD7}" type="presParOf" srcId="{78304525-A20B-4731-9F20-A3BDC2C6D893}" destId="{0D2427B3-4190-4F71-AF76-2542FA9F455A}" srcOrd="0" destOrd="0" presId="urn:microsoft.com/office/officeart/2008/layout/LinedList"/>
    <dgm:cxn modelId="{7688E210-2260-4D9C-83F8-8EFDF0E8BEF7}" type="presParOf" srcId="{78304525-A20B-4731-9F20-A3BDC2C6D893}" destId="{2701E3CC-EEB9-48A8-ACEA-A4917F42CD55}" srcOrd="1" destOrd="0" presId="urn:microsoft.com/office/officeart/2008/layout/LinedList"/>
    <dgm:cxn modelId="{D2075BFF-81BB-40D7-AEB2-02F19687B8D3}" type="presParOf" srcId="{78304525-A20B-4731-9F20-A3BDC2C6D893}" destId="{C1132516-A68C-439E-BA2C-99EF8327DA92}" srcOrd="2" destOrd="0" presId="urn:microsoft.com/office/officeart/2008/layout/LinedList"/>
    <dgm:cxn modelId="{55AACE2F-010A-4582-8035-1CC8CE379347}" type="presParOf" srcId="{D9974B6D-E964-4924-B122-AD8BC03D137E}" destId="{2948BD3D-5079-414B-8A48-2D6706BC274A}" srcOrd="2" destOrd="0" presId="urn:microsoft.com/office/officeart/2008/layout/LinedList"/>
    <dgm:cxn modelId="{A5FE270F-C8EC-4808-B109-FB8C8D5BBC7C}" type="presParOf" srcId="{D9974B6D-E964-4924-B122-AD8BC03D137E}" destId="{FB50CD28-2D1C-4173-9A4C-708AB69E68BC}" srcOrd="3" destOrd="0" presId="urn:microsoft.com/office/officeart/2008/layout/LinedList"/>
    <dgm:cxn modelId="{E78941F0-0436-43BB-9BBE-9F3FF6881F3D}" type="presParOf" srcId="{D9974B6D-E964-4924-B122-AD8BC03D137E}" destId="{04D1131B-505B-47D7-A2ED-2666254E6CA0}" srcOrd="4" destOrd="0" presId="urn:microsoft.com/office/officeart/2008/layout/LinedList"/>
    <dgm:cxn modelId="{8AEF8158-8372-45C2-9E03-40E503C48C7F}" type="presParOf" srcId="{04D1131B-505B-47D7-A2ED-2666254E6CA0}" destId="{56282BF2-28C2-4C10-9CC6-756DCE8DAC91}" srcOrd="0" destOrd="0" presId="urn:microsoft.com/office/officeart/2008/layout/LinedList"/>
    <dgm:cxn modelId="{89F1DE27-9FEA-4274-8C68-7552FAA7DD91}" type="presParOf" srcId="{04D1131B-505B-47D7-A2ED-2666254E6CA0}" destId="{E5B63900-E3EB-4D0D-9A26-A24DDBC6F04B}" srcOrd="1" destOrd="0" presId="urn:microsoft.com/office/officeart/2008/layout/LinedList"/>
    <dgm:cxn modelId="{4AB351AE-EF6D-47A9-BC4A-5F55D581FA52}" type="presParOf" srcId="{04D1131B-505B-47D7-A2ED-2666254E6CA0}" destId="{978FA905-5B52-440B-B07D-CEF4327212AE}" srcOrd="2" destOrd="0" presId="urn:microsoft.com/office/officeart/2008/layout/LinedList"/>
    <dgm:cxn modelId="{7087D490-8EE2-42E2-BBC3-4B190AE420A0}" type="presParOf" srcId="{D9974B6D-E964-4924-B122-AD8BC03D137E}" destId="{88E5256E-8D62-43AF-8644-DB4D0F8E526D}" srcOrd="5" destOrd="0" presId="urn:microsoft.com/office/officeart/2008/layout/LinedList"/>
    <dgm:cxn modelId="{BC8425CE-4101-4A3E-AF68-355781ADE106}" type="presParOf" srcId="{D9974B6D-E964-4924-B122-AD8BC03D137E}" destId="{C3509F10-E19F-4BE8-836D-5A5FEA269380}" srcOrd="6" destOrd="0" presId="urn:microsoft.com/office/officeart/2008/layout/LinedList"/>
    <dgm:cxn modelId="{4CE40547-94D9-4116-A1EC-62F4B3CF63ED}" type="presParOf" srcId="{D9974B6D-E964-4924-B122-AD8BC03D137E}" destId="{3A83BB27-2100-4A35-9B16-2A62600FD1BA}" srcOrd="7" destOrd="0" presId="urn:microsoft.com/office/officeart/2008/layout/LinedList"/>
    <dgm:cxn modelId="{839CD39F-3BCA-456A-AD6F-90F383C8C398}" type="presParOf" srcId="{3A83BB27-2100-4A35-9B16-2A62600FD1BA}" destId="{42AFC65A-6641-45A5-AE3D-6C08E7928F2B}" srcOrd="0" destOrd="0" presId="urn:microsoft.com/office/officeart/2008/layout/LinedList"/>
    <dgm:cxn modelId="{70F059C8-A8FD-4E39-B34C-0372A4569F5C}" type="presParOf" srcId="{3A83BB27-2100-4A35-9B16-2A62600FD1BA}" destId="{CEB6C045-EAE7-453D-8FBD-57229C48F8E0}" srcOrd="1" destOrd="0" presId="urn:microsoft.com/office/officeart/2008/layout/LinedList"/>
    <dgm:cxn modelId="{07711D59-BE54-4955-90C8-DCA5E1D17EAF}" type="presParOf" srcId="{3A83BB27-2100-4A35-9B16-2A62600FD1BA}" destId="{2749AF96-DA7D-46EA-B3DF-8DEF8ECEF600}" srcOrd="2" destOrd="0" presId="urn:microsoft.com/office/officeart/2008/layout/LinedList"/>
    <dgm:cxn modelId="{16A3255C-218D-41BC-88E5-7AB7A39CD0B3}" type="presParOf" srcId="{D9974B6D-E964-4924-B122-AD8BC03D137E}" destId="{209E782E-F12A-47F0-813D-035723A666CD}" srcOrd="8" destOrd="0" presId="urn:microsoft.com/office/officeart/2008/layout/LinedList"/>
    <dgm:cxn modelId="{D293490F-D6B6-47B0-B799-252443311619}" type="presParOf" srcId="{D9974B6D-E964-4924-B122-AD8BC03D137E}" destId="{DBD00EE8-25BC-4CE6-BC69-AAAE5FE9B42C}"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389C3-22A9-4321-8708-97E40911D01D}">
      <dsp:nvSpPr>
        <dsp:cNvPr id="0" name=""/>
        <dsp:cNvSpPr/>
      </dsp:nvSpPr>
      <dsp:spPr>
        <a:xfrm>
          <a:off x="0" y="0"/>
          <a:ext cx="105155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98AAAA-532E-49A3-9AF8-A81F9F33A698}">
      <dsp:nvSpPr>
        <dsp:cNvPr id="0" name=""/>
        <dsp:cNvSpPr/>
      </dsp:nvSpPr>
      <dsp:spPr>
        <a:xfrm>
          <a:off x="0" y="0"/>
          <a:ext cx="2103119" cy="1668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Concern</a:t>
          </a:r>
        </a:p>
      </dsp:txBody>
      <dsp:txXfrm>
        <a:off x="0" y="0"/>
        <a:ext cx="2103119" cy="1668503"/>
      </dsp:txXfrm>
    </dsp:sp>
    <dsp:sp modelId="{2701E3CC-EEB9-48A8-ACEA-A4917F42CD55}">
      <dsp:nvSpPr>
        <dsp:cNvPr id="0" name=""/>
        <dsp:cNvSpPr/>
      </dsp:nvSpPr>
      <dsp:spPr>
        <a:xfrm>
          <a:off x="2260853" y="26070"/>
          <a:ext cx="8254744" cy="52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Calculation for more than one vehicle types is not supported.</a:t>
          </a:r>
        </a:p>
      </dsp:txBody>
      <dsp:txXfrm>
        <a:off x="2260853" y="26070"/>
        <a:ext cx="8254744" cy="521407"/>
      </dsp:txXfrm>
    </dsp:sp>
    <dsp:sp modelId="{2948BD3D-5079-414B-8A48-2D6706BC274A}">
      <dsp:nvSpPr>
        <dsp:cNvPr id="0" name=""/>
        <dsp:cNvSpPr/>
      </dsp:nvSpPr>
      <dsp:spPr>
        <a:xfrm>
          <a:off x="2103119" y="547477"/>
          <a:ext cx="841247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B63900-E3EB-4D0D-9A26-A24DDBC6F04B}">
      <dsp:nvSpPr>
        <dsp:cNvPr id="0" name=""/>
        <dsp:cNvSpPr/>
      </dsp:nvSpPr>
      <dsp:spPr>
        <a:xfrm>
          <a:off x="2260853" y="573547"/>
          <a:ext cx="8254744" cy="52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Calculation in the system is impractical.</a:t>
          </a:r>
        </a:p>
      </dsp:txBody>
      <dsp:txXfrm>
        <a:off x="2260853" y="573547"/>
        <a:ext cx="8254744" cy="521407"/>
      </dsp:txXfrm>
    </dsp:sp>
    <dsp:sp modelId="{88E5256E-8D62-43AF-8644-DB4D0F8E526D}">
      <dsp:nvSpPr>
        <dsp:cNvPr id="0" name=""/>
        <dsp:cNvSpPr/>
      </dsp:nvSpPr>
      <dsp:spPr>
        <a:xfrm>
          <a:off x="2103119" y="1094955"/>
          <a:ext cx="841247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B6C045-EAE7-453D-8FBD-57229C48F8E0}">
      <dsp:nvSpPr>
        <dsp:cNvPr id="0" name=""/>
        <dsp:cNvSpPr/>
      </dsp:nvSpPr>
      <dsp:spPr>
        <a:xfrm>
          <a:off x="2260853" y="1121025"/>
          <a:ext cx="8254744" cy="52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If the calculation need to simplify. It will impact to Quotation</a:t>
          </a:r>
        </a:p>
      </dsp:txBody>
      <dsp:txXfrm>
        <a:off x="2260853" y="1121025"/>
        <a:ext cx="8254744" cy="521407"/>
      </dsp:txXfrm>
    </dsp:sp>
    <dsp:sp modelId="{209E782E-F12A-47F0-813D-035723A666CD}">
      <dsp:nvSpPr>
        <dsp:cNvPr id="0" name=""/>
        <dsp:cNvSpPr/>
      </dsp:nvSpPr>
      <dsp:spPr>
        <a:xfrm>
          <a:off x="2103119" y="1642432"/>
          <a:ext cx="841247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3F107-6D09-41D5-807B-BD5635EA3E24}"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310EC-D1B9-48F9-8422-035BC0983165}" type="slidenum">
              <a:rPr lang="en-US" smtClean="0"/>
              <a:t>‹#›</a:t>
            </a:fld>
            <a:endParaRPr lang="en-US"/>
          </a:p>
        </p:txBody>
      </p:sp>
    </p:spTree>
    <p:extLst>
      <p:ext uri="{BB962C8B-B14F-4D97-AF65-F5344CB8AC3E}">
        <p14:creationId xmlns:p14="http://schemas.microsoft.com/office/powerpoint/2010/main" val="26038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90488" y="746125"/>
            <a:ext cx="6626225" cy="3727450"/>
          </a:xfrm>
          <a:noFill/>
          <a:ln>
            <a:solidFill>
              <a:srgbClr val="000000"/>
            </a:solidFill>
            <a:miter lim="800000"/>
            <a:headEnd/>
            <a:tailEnd/>
          </a:ln>
        </p:spPr>
      </p:sp>
      <p:sp>
        <p:nvSpPr>
          <p:cNvPr id="27651" name="Notes Placeholder 2"/>
          <p:cNvSpPr>
            <a:spLocks noGrp="1"/>
          </p:cNvSpPr>
          <p:nvPr>
            <p:ph type="body" idx="1"/>
          </p:nvPr>
        </p:nvSpPr>
        <p:spPr>
          <a:noFill/>
          <a:ln/>
        </p:spPr>
        <p:txBody>
          <a:bodyPr/>
          <a:lstStyle/>
          <a:p>
            <a:pPr eaLnBrk="1" hangingPunct="1">
              <a:spcBef>
                <a:spcPct val="0"/>
              </a:spcBef>
            </a:pPr>
            <a:endParaRPr lang="en-US">
              <a:ea typeface="ＭＳ Ｐゴシック" pitchFamily="50" charset="-128"/>
            </a:endParaRPr>
          </a:p>
        </p:txBody>
      </p:sp>
      <p:sp>
        <p:nvSpPr>
          <p:cNvPr id="27652" name="Slide Number Placeholder 3"/>
          <p:cNvSpPr>
            <a:spLocks noGrp="1"/>
          </p:cNvSpPr>
          <p:nvPr>
            <p:ph type="sldNum" sz="quarter" idx="5"/>
          </p:nvPr>
        </p:nvSpPr>
        <p:spPr>
          <a:noFill/>
        </p:spPr>
        <p:txBody>
          <a:bodyPr/>
          <a:lstStyle/>
          <a:p>
            <a:fld id="{15B5431A-2A5B-40EE-B850-96D4252DAE49}" type="slidenum">
              <a:rPr lang="id-ID" smtClean="0"/>
              <a:pPr/>
              <a:t>1</a:t>
            </a:fld>
            <a:endParaRPr lang="id-ID"/>
          </a:p>
        </p:txBody>
      </p:sp>
    </p:spTree>
    <p:extLst>
      <p:ext uri="{BB962C8B-B14F-4D97-AF65-F5344CB8AC3E}">
        <p14:creationId xmlns:p14="http://schemas.microsoft.com/office/powerpoint/2010/main" val="355642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7310EC-D1B9-48F9-8422-035BC0983165}" type="slidenum">
              <a:rPr lang="en-US" smtClean="0"/>
              <a:t>24</a:t>
            </a:fld>
            <a:endParaRPr lang="en-US"/>
          </a:p>
        </p:txBody>
      </p:sp>
    </p:spTree>
    <p:extLst>
      <p:ext uri="{BB962C8B-B14F-4D97-AF65-F5344CB8AC3E}">
        <p14:creationId xmlns:p14="http://schemas.microsoft.com/office/powerpoint/2010/main" val="1751231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86F8-8DE2-40EA-918F-26EDF8833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DA318C13-7DAC-42EB-AB8C-7D1ABC38B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04AAA56-7D7F-4C48-A0D1-17FF31AD4F42}"/>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5" name="Footer Placeholder 4">
            <a:extLst>
              <a:ext uri="{FF2B5EF4-FFF2-40B4-BE49-F238E27FC236}">
                <a16:creationId xmlns:a16="http://schemas.microsoft.com/office/drawing/2014/main" id="{4A75A187-8F5D-400A-BB1D-2C7C831D9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9CBDE-7EB8-4AFB-845F-FDBB2F2E3102}"/>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10413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A3C0-DB7E-466F-9ADD-D486BCD72FAF}"/>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A4140142-283D-45BC-9B3C-8B70D46C45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4EA883DF-C7D1-4DE2-8248-4857EC8C6D17}"/>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5" name="Footer Placeholder 4">
            <a:extLst>
              <a:ext uri="{FF2B5EF4-FFF2-40B4-BE49-F238E27FC236}">
                <a16:creationId xmlns:a16="http://schemas.microsoft.com/office/drawing/2014/main" id="{DE22FE6E-A862-47EC-A9ED-0B5182B28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3E257-D3D7-4E33-9F48-929F2D494C92}"/>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287954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43D00-4ADC-4F74-B2B6-3023E901F6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7F08DC6-EC35-4A4E-A18F-67D23271D8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BD4B3D0-CE65-4638-BCA3-4B52A842B19B}"/>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5" name="Footer Placeholder 4">
            <a:extLst>
              <a:ext uri="{FF2B5EF4-FFF2-40B4-BE49-F238E27FC236}">
                <a16:creationId xmlns:a16="http://schemas.microsoft.com/office/drawing/2014/main" id="{282F0473-4402-4E58-86A0-E1D81C463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BF8E5-8129-4D67-B7CA-6D064AA1F07C}"/>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347299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5231" y="65315"/>
            <a:ext cx="11741538" cy="540000"/>
          </a:xfrm>
        </p:spPr>
        <p:txBody>
          <a:bodyPr lIns="36000" tIns="36000" rIns="36000" bIns="36000"/>
          <a:lstStyle>
            <a:lvl1pPr marL="0" indent="0" algn="l">
              <a:defRPr sz="28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162952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68ECD88-C241-4E5F-A18A-D5715C630ECF}"/>
              </a:ext>
            </a:extLst>
          </p:cNvPr>
          <p:cNvSpPr>
            <a:spLocks noGrp="1"/>
          </p:cNvSpPr>
          <p:nvPr>
            <p:ph type="title"/>
          </p:nvPr>
        </p:nvSpPr>
        <p:spPr>
          <a:xfrm>
            <a:off x="225231" y="67550"/>
            <a:ext cx="11741538" cy="535531"/>
          </a:xfrm>
          <a:noFill/>
          <a:ln w="9525">
            <a:noFill/>
            <a:miter lim="800000"/>
            <a:headEnd/>
            <a:tailEnd/>
          </a:ln>
          <a:effectLst>
            <a:outerShdw dist="35921" dir="2700000" algn="ctr" rotWithShape="0">
              <a:schemeClr val="bg2"/>
            </a:outerShdw>
          </a:effectLst>
        </p:spPr>
        <p:txBody>
          <a:bodyPr>
            <a:spAutoFit/>
          </a:bodyPr>
          <a:lstStyle>
            <a:lvl1pPr>
              <a:defRPr lang="en-GB" sz="3200" b="1" dirty="0">
                <a:solidFill>
                  <a:srgbClr val="333333"/>
                </a:solidFill>
                <a:latin typeface="Calibri" charset="0"/>
                <a:ea typeface="ＭＳ Ｐゴシック" charset="0"/>
                <a:cs typeface="Arial" charset="0"/>
              </a:defRPr>
            </a:lvl1pPr>
          </a:lstStyle>
          <a:p>
            <a:pPr lvl="0" eaLnBrk="1" hangingPunct="1"/>
            <a:r>
              <a:rPr lang="en-US"/>
              <a:t>Click to edit Master title style</a:t>
            </a:r>
            <a:endParaRPr lang="en-GB"/>
          </a:p>
        </p:txBody>
      </p:sp>
      <p:sp>
        <p:nvSpPr>
          <p:cNvPr id="4" name="Line 11"/>
          <p:cNvSpPr>
            <a:spLocks noChangeShapeType="1"/>
          </p:cNvSpPr>
          <p:nvPr userDrawn="1"/>
        </p:nvSpPr>
        <p:spPr bwMode="auto">
          <a:xfrm flipH="1">
            <a:off x="374652" y="6400800"/>
            <a:ext cx="7878234" cy="1588"/>
          </a:xfrm>
          <a:prstGeom prst="line">
            <a:avLst/>
          </a:prstGeom>
          <a:noFill/>
          <a:ln w="9525">
            <a:solidFill>
              <a:schemeClr val="bg2"/>
            </a:solidFill>
            <a:round/>
            <a:headEnd type="oval" w="med" len="med"/>
            <a:tailEnd type="oval" w="med" len="med"/>
          </a:ln>
        </p:spPr>
        <p:txBody>
          <a:bodyPr/>
          <a:lstStyle/>
          <a:p>
            <a:pPr>
              <a:defRPr/>
            </a:pPr>
            <a:endParaRPr lang="en-US" sz="1800">
              <a:ea typeface="ＭＳ Ｐゴシック" pitchFamily="34" charset="-128"/>
              <a:cs typeface="+mn-cs"/>
            </a:endParaRPr>
          </a:p>
        </p:txBody>
      </p:sp>
      <p:sp>
        <p:nvSpPr>
          <p:cNvPr id="5" name="Line 12"/>
          <p:cNvSpPr>
            <a:spLocks noChangeShapeType="1"/>
          </p:cNvSpPr>
          <p:nvPr userDrawn="1"/>
        </p:nvSpPr>
        <p:spPr bwMode="auto">
          <a:xfrm flipH="1">
            <a:off x="374652" y="6248400"/>
            <a:ext cx="5439834" cy="1588"/>
          </a:xfrm>
          <a:prstGeom prst="line">
            <a:avLst/>
          </a:prstGeom>
          <a:noFill/>
          <a:ln w="9525">
            <a:solidFill>
              <a:schemeClr val="bg2"/>
            </a:solidFill>
            <a:round/>
            <a:headEnd type="oval" w="med" len="med"/>
            <a:tailEnd type="oval" w="med" len="med"/>
          </a:ln>
        </p:spPr>
        <p:txBody>
          <a:bodyPr/>
          <a:lstStyle/>
          <a:p>
            <a:pPr>
              <a:defRPr/>
            </a:pPr>
            <a:endParaRPr lang="en-US" sz="1800">
              <a:ea typeface="ＭＳ Ｐゴシック" pitchFamily="34" charset="-128"/>
              <a:cs typeface="+mn-cs"/>
            </a:endParaRPr>
          </a:p>
        </p:txBody>
      </p:sp>
      <p:sp>
        <p:nvSpPr>
          <p:cNvPr id="6" name="Line 13"/>
          <p:cNvSpPr>
            <a:spLocks noChangeShapeType="1"/>
          </p:cNvSpPr>
          <p:nvPr userDrawn="1"/>
        </p:nvSpPr>
        <p:spPr bwMode="auto">
          <a:xfrm flipH="1">
            <a:off x="374651" y="6096000"/>
            <a:ext cx="3657600" cy="1588"/>
          </a:xfrm>
          <a:prstGeom prst="line">
            <a:avLst/>
          </a:prstGeom>
          <a:noFill/>
          <a:ln w="9525">
            <a:solidFill>
              <a:schemeClr val="bg2"/>
            </a:solidFill>
            <a:round/>
            <a:headEnd type="oval" w="med" len="med"/>
            <a:tailEnd type="oval" w="med" len="med"/>
          </a:ln>
        </p:spPr>
        <p:txBody>
          <a:bodyPr/>
          <a:lstStyle/>
          <a:p>
            <a:pPr>
              <a:defRPr/>
            </a:pPr>
            <a:endParaRPr lang="en-US" sz="1800">
              <a:ea typeface="ＭＳ Ｐゴシック" pitchFamily="34" charset="-128"/>
              <a:cs typeface="+mn-cs"/>
            </a:endParaRPr>
          </a:p>
        </p:txBody>
      </p:sp>
      <p:sp>
        <p:nvSpPr>
          <p:cNvPr id="7" name="Text Box 14"/>
          <p:cNvSpPr txBox="1">
            <a:spLocks noChangeArrowheads="1"/>
          </p:cNvSpPr>
          <p:nvPr userDrawn="1"/>
        </p:nvSpPr>
        <p:spPr bwMode="auto">
          <a:xfrm>
            <a:off x="281517" y="4572002"/>
            <a:ext cx="2085892" cy="984885"/>
          </a:xfrm>
          <a:prstGeom prst="rect">
            <a:avLst/>
          </a:prstGeom>
          <a:noFill/>
          <a:ln>
            <a:noFill/>
          </a:ln>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defRPr/>
            </a:pPr>
            <a:r>
              <a:rPr lang="en-US" sz="1200" i="1">
                <a:solidFill>
                  <a:srgbClr val="5F5F5F"/>
                </a:solidFill>
                <a:latin typeface="Calibri" charset="0"/>
                <a:cs typeface="Arial" charset="0"/>
              </a:rPr>
              <a:t>KTB Annex Building 4</a:t>
            </a:r>
            <a:r>
              <a:rPr lang="en-US" sz="1200" i="1" baseline="30000">
                <a:solidFill>
                  <a:srgbClr val="5F5F5F"/>
                </a:solidFill>
                <a:latin typeface="Calibri" charset="0"/>
                <a:cs typeface="Arial" charset="0"/>
              </a:rPr>
              <a:t>th</a:t>
            </a:r>
            <a:r>
              <a:rPr lang="en-US" sz="1200" i="1">
                <a:solidFill>
                  <a:srgbClr val="5F5F5F"/>
                </a:solidFill>
                <a:latin typeface="Calibri" charset="0"/>
                <a:cs typeface="Arial" charset="0"/>
              </a:rPr>
              <a:t> Floor</a:t>
            </a:r>
          </a:p>
          <a:p>
            <a:pPr eaLnBrk="1" hangingPunct="1">
              <a:defRPr/>
            </a:pPr>
            <a:r>
              <a:rPr lang="en-US" sz="1200" b="0" i="1">
                <a:solidFill>
                  <a:srgbClr val="5F5F5F"/>
                </a:solidFill>
                <a:latin typeface="Calibri" charset="0"/>
                <a:cs typeface="Arial" charset="0"/>
              </a:rPr>
              <a:t>Jalan Jenderal A. Yani Pulomas</a:t>
            </a:r>
          </a:p>
          <a:p>
            <a:pPr eaLnBrk="1" hangingPunct="1">
              <a:defRPr/>
            </a:pPr>
            <a:r>
              <a:rPr lang="en-US" sz="1200" b="0" i="1">
                <a:solidFill>
                  <a:srgbClr val="5F5F5F"/>
                </a:solidFill>
                <a:latin typeface="Calibri" charset="0"/>
                <a:cs typeface="Arial" charset="0"/>
              </a:rPr>
              <a:t>Jakarta, 13210</a:t>
            </a:r>
          </a:p>
          <a:p>
            <a:pPr eaLnBrk="1" hangingPunct="1">
              <a:defRPr/>
            </a:pPr>
            <a:r>
              <a:rPr lang="en-US" sz="1100" b="0" i="1">
                <a:solidFill>
                  <a:srgbClr val="5F5F5F"/>
                </a:solidFill>
                <a:latin typeface="Calibri" charset="0"/>
                <a:cs typeface="Arial" charset="0"/>
              </a:rPr>
              <a:t>E-mail : support@bsi.co.id</a:t>
            </a:r>
          </a:p>
          <a:p>
            <a:pPr eaLnBrk="1" hangingPunct="1">
              <a:defRPr/>
            </a:pPr>
            <a:r>
              <a:rPr lang="en-US" sz="1100" b="0" i="1">
                <a:solidFill>
                  <a:srgbClr val="5F5F5F"/>
                </a:solidFill>
                <a:latin typeface="Calibri" charset="0"/>
                <a:cs typeface="Arial" charset="0"/>
              </a:rPr>
              <a:t>Homepage : www.bsi.co.id</a:t>
            </a:r>
          </a:p>
        </p:txBody>
      </p:sp>
      <p:pic>
        <p:nvPicPr>
          <p:cNvPr id="8" name="Picture 52" descr="3"/>
          <p:cNvPicPr>
            <a:picLocks noChangeAspect="1" noChangeArrowheads="1"/>
          </p:cNvPicPr>
          <p:nvPr userDrawn="1"/>
        </p:nvPicPr>
        <p:blipFill>
          <a:blip r:embed="rId2" cstate="print"/>
          <a:srcRect/>
          <a:stretch>
            <a:fillRect/>
          </a:stretch>
        </p:blipFill>
        <p:spPr bwMode="auto">
          <a:xfrm>
            <a:off x="281518" y="1981202"/>
            <a:ext cx="6007100" cy="2366963"/>
          </a:xfrm>
          <a:prstGeom prst="rect">
            <a:avLst/>
          </a:prstGeom>
          <a:noFill/>
          <a:ln w="9525">
            <a:noFill/>
            <a:miter lim="800000"/>
            <a:headEnd/>
            <a:tailEnd/>
          </a:ln>
        </p:spPr>
      </p:pic>
      <p:pic>
        <p:nvPicPr>
          <p:cNvPr id="12" name="Picture 42" descr="Skala_logo_BSI_A6"/>
          <p:cNvPicPr>
            <a:picLocks noChangeAspect="1" noChangeArrowheads="1"/>
          </p:cNvPicPr>
          <p:nvPr userDrawn="1"/>
        </p:nvPicPr>
        <p:blipFill>
          <a:blip r:embed="rId3" cstate="print"/>
          <a:stretch>
            <a:fillRect/>
          </a:stretch>
        </p:blipFill>
        <p:spPr bwMode="auto">
          <a:xfrm>
            <a:off x="10610244" y="5589272"/>
            <a:ext cx="1208393" cy="720000"/>
          </a:xfrm>
          <a:prstGeom prst="rect">
            <a:avLst/>
          </a:prstGeom>
        </p:spPr>
      </p:pic>
      <p:pic>
        <p:nvPicPr>
          <p:cNvPr id="2051" name="Picture 1" descr="image001"/>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a:stretch/>
        </p:blipFill>
        <p:spPr bwMode="auto">
          <a:xfrm>
            <a:off x="8134380" y="5589272"/>
            <a:ext cx="2336059" cy="720000"/>
          </a:xfrm>
          <a:prstGeom prst="rect">
            <a:avLst/>
          </a:prstGeom>
          <a:noFill/>
          <a:ln>
            <a:noFill/>
          </a:ln>
        </p:spPr>
      </p:pic>
      <p:cxnSp>
        <p:nvCxnSpPr>
          <p:cNvPr id="16" name="Straight Connector 15"/>
          <p:cNvCxnSpPr/>
          <p:nvPr userDrawn="1"/>
        </p:nvCxnSpPr>
        <p:spPr>
          <a:xfrm>
            <a:off x="-1" y="63169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itle Placeholder 1"/>
          <p:cNvSpPr txBox="1">
            <a:spLocks/>
          </p:cNvSpPr>
          <p:nvPr userDrawn="1"/>
        </p:nvSpPr>
        <p:spPr bwMode="auto">
          <a:xfrm>
            <a:off x="216000" y="6535250"/>
            <a:ext cx="11760000" cy="252000"/>
          </a:xfrm>
          <a:prstGeom prst="rect">
            <a:avLst/>
          </a:prstGeom>
          <a:noFill/>
          <a:ln w="9525">
            <a:noFill/>
            <a:miter lim="800000"/>
            <a:headEnd/>
            <a:tailEnd/>
          </a:ln>
        </p:spPr>
        <p:txBody>
          <a:bodyPr vert="horz" wrap="square" lIns="99060" tIns="49530" rIns="99060" bIns="49530" numCol="1" anchor="ctr" anchorCtr="0" compatLnSpc="1">
            <a:prstTxWarp prst="textNoShape">
              <a:avLst/>
            </a:prstTxWarp>
          </a:bodyPr>
          <a:lstStyle>
            <a:lvl1pPr algn="ctr" rtl="0" eaLnBrk="0" fontAlgn="base" hangingPunct="0">
              <a:spcBef>
                <a:spcPct val="0"/>
              </a:spcBef>
              <a:spcAft>
                <a:spcPct val="0"/>
              </a:spcAft>
              <a:defRPr sz="2800" kern="1200">
                <a:solidFill>
                  <a:schemeClr val="tx1"/>
                </a:solidFill>
                <a:latin typeface="+mj-lt"/>
                <a:ea typeface="ＭＳ Ｐゴシック" panose="020B0600070205080204"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panose="020B0600070205080204" pitchFamily="34" charset="-128"/>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1450" b="1" dirty="0"/>
              <a:t>© 2022</a:t>
            </a:r>
            <a:r>
              <a:rPr lang="en-US" sz="1450" b="1" baseline="0" dirty="0"/>
              <a:t> BSI Proprietary &amp; Confidential</a:t>
            </a:r>
            <a:endParaRPr lang="id-ID" sz="1450" b="1" dirty="0"/>
          </a:p>
        </p:txBody>
      </p:sp>
      <p:sp>
        <p:nvSpPr>
          <p:cNvPr id="19" name="Text Placeholder 18">
            <a:extLst>
              <a:ext uri="{FF2B5EF4-FFF2-40B4-BE49-F238E27FC236}">
                <a16:creationId xmlns:a16="http://schemas.microsoft.com/office/drawing/2014/main" id="{4247A790-5D41-4B3A-82AB-DF162A3889F3}"/>
              </a:ext>
            </a:extLst>
          </p:cNvPr>
          <p:cNvSpPr>
            <a:spLocks noGrp="1"/>
          </p:cNvSpPr>
          <p:nvPr>
            <p:ph type="body" sz="quarter" idx="10"/>
          </p:nvPr>
        </p:nvSpPr>
        <p:spPr>
          <a:xfrm>
            <a:off x="224692" y="719230"/>
            <a:ext cx="11742617" cy="1080000"/>
          </a:xfrm>
        </p:spPr>
        <p:txBody>
          <a:bodyPr/>
          <a:lstStyle>
            <a:lvl1pPr marL="0" indent="0" algn="ctr">
              <a:buNone/>
              <a:defRPr sz="3200"/>
            </a:lvl1pPr>
            <a:lvl2pPr marL="197769" indent="0">
              <a:buNone/>
              <a:defRPr/>
            </a:lvl2pPr>
            <a:lvl3pPr marL="381783" indent="0">
              <a:buNone/>
              <a:defRPr/>
            </a:lvl3pPr>
            <a:lvl4pPr marL="579552" indent="0">
              <a:buNone/>
              <a:defRPr/>
            </a:lvl4pPr>
            <a:lvl5pPr marL="779042" indent="0">
              <a:buNone/>
              <a:defRPr/>
            </a:lvl5pPr>
          </a:lstStyle>
          <a:p>
            <a:pPr lvl="0"/>
            <a:r>
              <a:rPr lang="en-US"/>
              <a:t>Edit Master text styles</a:t>
            </a:r>
          </a:p>
        </p:txBody>
      </p:sp>
    </p:spTree>
    <p:extLst>
      <p:ext uri="{BB962C8B-B14F-4D97-AF65-F5344CB8AC3E}">
        <p14:creationId xmlns:p14="http://schemas.microsoft.com/office/powerpoint/2010/main" val="336439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71E8-5E79-4BFC-BB30-D6590BD1998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6D183BC9-0AC1-4065-8E5A-89A8DD932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C021FCC-EAD4-4729-8FE1-42E71C068F27}"/>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5" name="Footer Placeholder 4">
            <a:extLst>
              <a:ext uri="{FF2B5EF4-FFF2-40B4-BE49-F238E27FC236}">
                <a16:creationId xmlns:a16="http://schemas.microsoft.com/office/drawing/2014/main" id="{14DE9D90-B6DC-40FD-8187-6C666141A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9515E-D3C9-44EF-897B-023DE26E10F3}"/>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1830786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0AA8-7DDA-4F36-BBD2-3E0F74C53E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D8493317-29E5-4A61-B8B6-200BF0627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FF376-5B8A-49BE-8370-E3851909C180}"/>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5" name="Footer Placeholder 4">
            <a:extLst>
              <a:ext uri="{FF2B5EF4-FFF2-40B4-BE49-F238E27FC236}">
                <a16:creationId xmlns:a16="http://schemas.microsoft.com/office/drawing/2014/main" id="{11E82CD6-5F2B-4318-B56C-766B99534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7F8E1-FDE9-4E17-81AF-C7EFC83B87ED}"/>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298884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66CA-80FF-4BA7-A3BD-0742ADCC916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14A44C8-A2B9-4356-8D96-663C057A75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8CF00718-FA28-49B0-9F9C-38F6AFEAB8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DC6D4E15-C115-4070-8DE0-C27CC98D82BB}"/>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6" name="Footer Placeholder 5">
            <a:extLst>
              <a:ext uri="{FF2B5EF4-FFF2-40B4-BE49-F238E27FC236}">
                <a16:creationId xmlns:a16="http://schemas.microsoft.com/office/drawing/2014/main" id="{003EED63-C165-42E2-87A2-686038CBA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DF879-D558-4115-83DE-2F325273DD49}"/>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10234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12B3-A1FD-4612-BE81-7AA9DEAD7E23}"/>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B268ED2-381B-4ED7-9910-A7B8CE8E68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EFF77A-F515-4C0F-92CA-6325411AA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C7222735-F5C1-4C5F-90EF-E2385D38A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19B1DE-5ECB-4640-8AC5-002B8E3CF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D83734E7-2D6A-4600-BF5B-017CD1EED574}"/>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8" name="Footer Placeholder 7">
            <a:extLst>
              <a:ext uri="{FF2B5EF4-FFF2-40B4-BE49-F238E27FC236}">
                <a16:creationId xmlns:a16="http://schemas.microsoft.com/office/drawing/2014/main" id="{A00CA56F-8971-44C5-8C2C-1DA3D1147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69C92D-F2C7-49D9-A66F-8B47F3D269DA}"/>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16297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2077-83EC-4B59-8530-6A2CB3A3138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DF63F295-2B11-4C81-99D4-B4B1157AC129}"/>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4" name="Footer Placeholder 3">
            <a:extLst>
              <a:ext uri="{FF2B5EF4-FFF2-40B4-BE49-F238E27FC236}">
                <a16:creationId xmlns:a16="http://schemas.microsoft.com/office/drawing/2014/main" id="{D4CDBC0F-6125-4C4B-8EAF-E406696FC2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434E90-50B5-410B-BF19-D6B97CB4E5A2}"/>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39457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5E80D-C647-4F3F-BB9A-CB376461E8BE}"/>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3" name="Footer Placeholder 2">
            <a:extLst>
              <a:ext uri="{FF2B5EF4-FFF2-40B4-BE49-F238E27FC236}">
                <a16:creationId xmlns:a16="http://schemas.microsoft.com/office/drawing/2014/main" id="{363E84E4-AF06-4049-9595-0BF4A6D8A5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773537-E555-4F5B-B0FF-C20AE0CA52B0}"/>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335947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AC10-0EFD-4934-9CE5-78F55EFDF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ED66E0FE-C853-4E15-A501-BB934B053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763C42A0-21DD-4580-BC21-EA9B79A7F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31683-2C4A-4A6F-8EE3-8AF0C8D25C8A}"/>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6" name="Footer Placeholder 5">
            <a:extLst>
              <a:ext uri="{FF2B5EF4-FFF2-40B4-BE49-F238E27FC236}">
                <a16:creationId xmlns:a16="http://schemas.microsoft.com/office/drawing/2014/main" id="{94A6FD76-307D-43CC-93B3-00A219E157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94DA7-60D7-4167-872A-F25D247395F6}"/>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239089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FC54-5CDB-48AE-8614-9B649D01C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C345F024-CE9D-49E9-A82D-27CFA7808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a:extLst>
              <a:ext uri="{FF2B5EF4-FFF2-40B4-BE49-F238E27FC236}">
                <a16:creationId xmlns:a16="http://schemas.microsoft.com/office/drawing/2014/main" id="{62A750FA-94DB-42AC-BAB8-83B9C30C4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7E7C4-756E-4379-8355-CA785F739CC0}"/>
              </a:ext>
            </a:extLst>
          </p:cNvPr>
          <p:cNvSpPr>
            <a:spLocks noGrp="1"/>
          </p:cNvSpPr>
          <p:nvPr>
            <p:ph type="dt" sz="half" idx="10"/>
          </p:nvPr>
        </p:nvSpPr>
        <p:spPr/>
        <p:txBody>
          <a:bodyPr/>
          <a:lstStyle/>
          <a:p>
            <a:fld id="{4554F55E-E23E-487A-A554-A5500D2289CB}" type="datetimeFigureOut">
              <a:rPr lang="en-US" smtClean="0"/>
              <a:t>5/11/2022</a:t>
            </a:fld>
            <a:endParaRPr lang="en-US"/>
          </a:p>
        </p:txBody>
      </p:sp>
      <p:sp>
        <p:nvSpPr>
          <p:cNvPr id="6" name="Footer Placeholder 5">
            <a:extLst>
              <a:ext uri="{FF2B5EF4-FFF2-40B4-BE49-F238E27FC236}">
                <a16:creationId xmlns:a16="http://schemas.microsoft.com/office/drawing/2014/main" id="{0B6946B2-F8A6-4433-A8F5-112F02903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DCB7D-CF35-4190-B4BD-3E0D59B27948}"/>
              </a:ext>
            </a:extLst>
          </p:cNvPr>
          <p:cNvSpPr>
            <a:spLocks noGrp="1"/>
          </p:cNvSpPr>
          <p:nvPr>
            <p:ph type="sldNum" sz="quarter" idx="12"/>
          </p:nvPr>
        </p:nvSpPr>
        <p:spPr/>
        <p:txBody>
          <a:bodyPr/>
          <a:lstStyle/>
          <a:p>
            <a:fld id="{F3463CB6-E666-420E-A596-40704E5ABD24}" type="slidenum">
              <a:rPr lang="en-US" smtClean="0"/>
              <a:t>‹#›</a:t>
            </a:fld>
            <a:endParaRPr lang="en-US"/>
          </a:p>
        </p:txBody>
      </p:sp>
    </p:spTree>
    <p:extLst>
      <p:ext uri="{BB962C8B-B14F-4D97-AF65-F5344CB8AC3E}">
        <p14:creationId xmlns:p14="http://schemas.microsoft.com/office/powerpoint/2010/main" val="276344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A925B-47F4-4A43-8623-CCA2B4CD4D7B}"/>
              </a:ext>
            </a:extLst>
          </p:cNvPr>
          <p:cNvSpPr>
            <a:spLocks noGrp="1"/>
          </p:cNvSpPr>
          <p:nvPr>
            <p:ph type="title"/>
          </p:nvPr>
        </p:nvSpPr>
        <p:spPr>
          <a:xfrm>
            <a:off x="838200" y="136526"/>
            <a:ext cx="10515600" cy="544512"/>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940402FB-9B13-48F9-8BB7-7DB98746AECE}"/>
              </a:ext>
            </a:extLst>
          </p:cNvPr>
          <p:cNvSpPr>
            <a:spLocks noGrp="1"/>
          </p:cNvSpPr>
          <p:nvPr>
            <p:ph type="body" idx="1"/>
          </p:nvPr>
        </p:nvSpPr>
        <p:spPr>
          <a:xfrm>
            <a:off x="838200" y="803564"/>
            <a:ext cx="10515600" cy="5373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BE2052D-5BB4-48E9-BCBB-C572C3297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4F55E-E23E-487A-A554-A5500D2289CB}" type="datetimeFigureOut">
              <a:rPr lang="en-US" smtClean="0"/>
              <a:t>5/11/2022</a:t>
            </a:fld>
            <a:endParaRPr lang="en-US"/>
          </a:p>
        </p:txBody>
      </p:sp>
      <p:sp>
        <p:nvSpPr>
          <p:cNvPr id="5" name="Footer Placeholder 4">
            <a:extLst>
              <a:ext uri="{FF2B5EF4-FFF2-40B4-BE49-F238E27FC236}">
                <a16:creationId xmlns:a16="http://schemas.microsoft.com/office/drawing/2014/main" id="{0D3CDFFA-D88A-4E1B-BA89-0AFB0F4BC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8AC059-3A23-4A50-A419-3BC5D3E45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63CB6-E666-420E-A596-40704E5ABD24}" type="slidenum">
              <a:rPr lang="en-US" smtClean="0"/>
              <a:t>‹#›</a:t>
            </a:fld>
            <a:endParaRPr lang="en-US"/>
          </a:p>
        </p:txBody>
      </p:sp>
      <p:pic>
        <p:nvPicPr>
          <p:cNvPr id="7" name="Picture 29" descr="Skala_logo_BSI_A4">
            <a:extLst>
              <a:ext uri="{FF2B5EF4-FFF2-40B4-BE49-F238E27FC236}">
                <a16:creationId xmlns:a16="http://schemas.microsoft.com/office/drawing/2014/main" id="{6266D08D-D5C7-4F49-8353-1DFE9DC4D34E}"/>
              </a:ext>
            </a:extLst>
          </p:cNvPr>
          <p:cNvPicPr>
            <a:picLocks noChangeAspect="1" noChangeArrowheads="1"/>
          </p:cNvPicPr>
          <p:nvPr/>
        </p:nvPicPr>
        <p:blipFill>
          <a:blip r:embed="rId15" cstate="print"/>
          <a:stretch>
            <a:fillRect/>
          </a:stretch>
        </p:blipFill>
        <p:spPr bwMode="auto">
          <a:xfrm>
            <a:off x="414251" y="6430669"/>
            <a:ext cx="423949" cy="349135"/>
          </a:xfrm>
          <a:prstGeom prst="rect">
            <a:avLst/>
          </a:prstGeom>
        </p:spPr>
      </p:pic>
      <p:sp>
        <p:nvSpPr>
          <p:cNvPr id="8" name="TextBox 7">
            <a:extLst>
              <a:ext uri="{FF2B5EF4-FFF2-40B4-BE49-F238E27FC236}">
                <a16:creationId xmlns:a16="http://schemas.microsoft.com/office/drawing/2014/main" id="{94959FFC-FFEA-49EB-A1BF-2E7310AB9298}"/>
              </a:ext>
            </a:extLst>
          </p:cNvPr>
          <p:cNvSpPr txBox="1"/>
          <p:nvPr/>
        </p:nvSpPr>
        <p:spPr>
          <a:xfrm>
            <a:off x="4750118" y="6546337"/>
            <a:ext cx="2691763" cy="261610"/>
          </a:xfrm>
          <a:prstGeom prst="rect">
            <a:avLst/>
          </a:prstGeom>
          <a:noFill/>
        </p:spPr>
        <p:txBody>
          <a:bodyPr wrap="none" anchor="ctr">
            <a:spAutoFit/>
          </a:bodyPr>
          <a:lstStyle/>
          <a:p>
            <a:pPr algn="ctr">
              <a:defRPr/>
            </a:pPr>
            <a:r>
              <a:rPr lang="en-US" sz="1100" b="0" i="1" dirty="0">
                <a:solidFill>
                  <a:srgbClr val="7F7F7F"/>
                </a:solidFill>
                <a:latin typeface="Calibri" pitchFamily="34" charset="0"/>
              </a:rPr>
              <a:t>Confidential – BSI and DSF Internal Use Only</a:t>
            </a:r>
          </a:p>
        </p:txBody>
      </p:sp>
    </p:spTree>
    <p:extLst>
      <p:ext uri="{BB962C8B-B14F-4D97-AF65-F5344CB8AC3E}">
        <p14:creationId xmlns:p14="http://schemas.microsoft.com/office/powerpoint/2010/main" val="2752977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Discussion Paper</a:t>
            </a:r>
          </a:p>
        </p:txBody>
      </p:sp>
      <p:sp>
        <p:nvSpPr>
          <p:cNvPr id="4" name="Text Placeholder 3">
            <a:extLst>
              <a:ext uri="{FF2B5EF4-FFF2-40B4-BE49-F238E27FC236}">
                <a16:creationId xmlns:a16="http://schemas.microsoft.com/office/drawing/2014/main" id="{2AC30393-C02B-4A82-99E8-6A3A38F7CA5E}"/>
              </a:ext>
            </a:extLst>
          </p:cNvPr>
          <p:cNvSpPr>
            <a:spLocks noGrp="1"/>
          </p:cNvSpPr>
          <p:nvPr>
            <p:ph type="body" sz="quarter" idx="10"/>
          </p:nvPr>
        </p:nvSpPr>
        <p:spPr>
          <a:xfrm>
            <a:off x="1325562" y="691934"/>
            <a:ext cx="9540876" cy="1224000"/>
          </a:xfrm>
        </p:spPr>
        <p:txBody>
          <a:bodyPr anchor="ctr"/>
          <a:lstStyle/>
          <a:p>
            <a:r>
              <a:rPr lang="en-US" sz="4000" b="1" cap="small" dirty="0"/>
              <a:t>Operating Lease System Improvement</a:t>
            </a:r>
            <a:endParaRPr lang="en-GB" sz="4000" dirty="0"/>
          </a:p>
        </p:txBody>
      </p:sp>
      <p:sp>
        <p:nvSpPr>
          <p:cNvPr id="5122" name="Text Box 9"/>
          <p:cNvSpPr txBox="1">
            <a:spLocks noChangeArrowheads="1"/>
          </p:cNvSpPr>
          <p:nvPr/>
        </p:nvSpPr>
        <p:spPr bwMode="auto">
          <a:xfrm>
            <a:off x="6438331" y="2026041"/>
            <a:ext cx="4320000" cy="2280489"/>
          </a:xfrm>
          <a:prstGeom prst="rect">
            <a:avLst/>
          </a:prstGeom>
          <a:noFill/>
          <a:ln w="9525">
            <a:noFill/>
            <a:miter lim="800000"/>
            <a:headEnd/>
            <a:tailEnd/>
          </a:ln>
        </p:spPr>
        <p:txBody>
          <a:bodyPr>
            <a:noAutofit/>
          </a:bodyPr>
          <a:lstStyle/>
          <a:p>
            <a:pPr>
              <a:lnSpc>
                <a:spcPct val="90000"/>
              </a:lnSpc>
              <a:tabLst>
                <a:tab pos="386942" algn="l"/>
                <a:tab pos="588151" algn="l"/>
              </a:tabLst>
            </a:pPr>
            <a:r>
              <a:rPr lang="en-US" dirty="0">
                <a:latin typeface="Calibri" pitchFamily="34" charset="0"/>
              </a:rPr>
              <a:t>To		:	</a:t>
            </a:r>
            <a:r>
              <a:rPr lang="en-US" sz="2000" dirty="0">
                <a:latin typeface="Calibri" pitchFamily="34" charset="0"/>
              </a:rPr>
              <a:t>PT </a:t>
            </a:r>
            <a:r>
              <a:rPr lang="en-US" sz="2000" cap="small" dirty="0" err="1">
                <a:latin typeface="Calibri" pitchFamily="34" charset="0"/>
              </a:rPr>
              <a:t>Dipo</a:t>
            </a:r>
            <a:r>
              <a:rPr lang="en-US" sz="2000" cap="small" dirty="0">
                <a:latin typeface="Calibri" pitchFamily="34" charset="0"/>
              </a:rPr>
              <a:t> Star Finance</a:t>
            </a:r>
            <a:endParaRPr lang="en-US" cap="small" dirty="0">
              <a:latin typeface="Calibri" pitchFamily="34" charset="0"/>
            </a:endParaRPr>
          </a:p>
          <a:p>
            <a:pPr>
              <a:lnSpc>
                <a:spcPct val="90000"/>
              </a:lnSpc>
              <a:spcBef>
                <a:spcPct val="50000"/>
              </a:spcBef>
              <a:tabLst>
                <a:tab pos="386942" algn="l"/>
                <a:tab pos="588151" algn="l"/>
              </a:tabLst>
            </a:pPr>
            <a:endParaRPr lang="en-US" dirty="0">
              <a:latin typeface="Calibri" pitchFamily="34" charset="0"/>
            </a:endParaRPr>
          </a:p>
          <a:p>
            <a:pPr>
              <a:lnSpc>
                <a:spcPct val="90000"/>
              </a:lnSpc>
              <a:tabLst>
                <a:tab pos="386942" algn="l"/>
                <a:tab pos="588151" algn="l"/>
              </a:tabLst>
            </a:pPr>
            <a:r>
              <a:rPr lang="en-US" dirty="0">
                <a:latin typeface="Calibri" pitchFamily="34" charset="0"/>
              </a:rPr>
              <a:t>Date	:	26</a:t>
            </a:r>
            <a:r>
              <a:rPr lang="en-US" baseline="30000" dirty="0">
                <a:latin typeface="Calibri" pitchFamily="34" charset="0"/>
              </a:rPr>
              <a:t>th</a:t>
            </a:r>
            <a:r>
              <a:rPr lang="en-US" dirty="0">
                <a:latin typeface="Calibri" pitchFamily="34" charset="0"/>
              </a:rPr>
              <a:t> April 2022</a:t>
            </a:r>
          </a:p>
          <a:p>
            <a:pPr>
              <a:lnSpc>
                <a:spcPct val="90000"/>
              </a:lnSpc>
              <a:spcBef>
                <a:spcPct val="50000"/>
              </a:spcBef>
              <a:tabLst>
                <a:tab pos="386942" algn="l"/>
                <a:tab pos="588151" algn="l"/>
              </a:tabLst>
            </a:pPr>
            <a:r>
              <a:rPr lang="en-US" dirty="0">
                <a:latin typeface="Calibri" pitchFamily="34" charset="0"/>
              </a:rPr>
              <a:t>		</a:t>
            </a:r>
          </a:p>
        </p:txBody>
      </p:sp>
      <p:sp>
        <p:nvSpPr>
          <p:cNvPr id="5" name="Flowchart: Connector 4">
            <a:extLst>
              <a:ext uri="{FF2B5EF4-FFF2-40B4-BE49-F238E27FC236}">
                <a16:creationId xmlns:a16="http://schemas.microsoft.com/office/drawing/2014/main" id="{36457E1A-B9FE-41E9-B494-89137AAC5E4F}"/>
              </a:ext>
            </a:extLst>
          </p:cNvPr>
          <p:cNvSpPr/>
          <p:nvPr/>
        </p:nvSpPr>
        <p:spPr>
          <a:xfrm>
            <a:off x="-1439797" y="3096358"/>
            <a:ext cx="259766" cy="389513"/>
          </a:xfrm>
          <a:prstGeom prst="flowChartConnector">
            <a:avLst/>
          </a:prstGeom>
          <a:solidFill>
            <a:srgbClr val="92D050"/>
          </a:solidFill>
        </p:spPr>
        <p:txBody>
          <a:bodyPr wrap="none" rtlCol="0" anchor="ctr">
            <a:spAutoFit/>
          </a:bodyPr>
          <a:lstStyle/>
          <a:p>
            <a:pPr algn="ctr"/>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3D5BB3C-F848-4A59-8856-A98F1947FEF4}"/>
              </a:ext>
            </a:extLst>
          </p:cNvPr>
          <p:cNvSpPr>
            <a:spLocks noGrp="1"/>
          </p:cNvSpPr>
          <p:nvPr>
            <p:ph sz="half" idx="2"/>
          </p:nvPr>
        </p:nvSpPr>
        <p:spPr>
          <a:xfrm>
            <a:off x="434377" y="246186"/>
            <a:ext cx="4786343" cy="6344528"/>
          </a:xfrm>
          <a:ln>
            <a:solidFill>
              <a:schemeClr val="accent6"/>
            </a:solidFill>
          </a:ln>
        </p:spPr>
        <p:txBody>
          <a:bodyPr/>
          <a:lstStyle/>
          <a:p>
            <a:pPr marL="0" indent="0" algn="ctr">
              <a:buNone/>
            </a:pPr>
            <a:r>
              <a:rPr lang="en-US"/>
              <a:t>OLSS</a:t>
            </a:r>
          </a:p>
        </p:txBody>
      </p:sp>
      <p:sp>
        <p:nvSpPr>
          <p:cNvPr id="93" name="Rectangle 92">
            <a:extLst>
              <a:ext uri="{FF2B5EF4-FFF2-40B4-BE49-F238E27FC236}">
                <a16:creationId xmlns:a16="http://schemas.microsoft.com/office/drawing/2014/main" id="{CEEFBD9B-1FA1-4CF0-9493-219B0D4A26D2}"/>
              </a:ext>
            </a:extLst>
          </p:cNvPr>
          <p:cNvSpPr/>
          <p:nvPr/>
        </p:nvSpPr>
        <p:spPr>
          <a:xfrm>
            <a:off x="1386889" y="758282"/>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Migration Data</a:t>
            </a:r>
          </a:p>
        </p:txBody>
      </p:sp>
      <p:sp>
        <p:nvSpPr>
          <p:cNvPr id="96" name="Rectangle: Rounded Corners 95">
            <a:extLst>
              <a:ext uri="{FF2B5EF4-FFF2-40B4-BE49-F238E27FC236}">
                <a16:creationId xmlns:a16="http://schemas.microsoft.com/office/drawing/2014/main" id="{E440716E-3328-487C-9581-31A7A1520031}"/>
              </a:ext>
            </a:extLst>
          </p:cNvPr>
          <p:cNvSpPr/>
          <p:nvPr/>
        </p:nvSpPr>
        <p:spPr>
          <a:xfrm>
            <a:off x="1706353" y="1169833"/>
            <a:ext cx="1085211" cy="56634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request to OLSS team for migration data </a:t>
            </a:r>
          </a:p>
        </p:txBody>
      </p:sp>
      <p:cxnSp>
        <p:nvCxnSpPr>
          <p:cNvPr id="97" name="Straight Arrow Connector 96">
            <a:extLst>
              <a:ext uri="{FF2B5EF4-FFF2-40B4-BE49-F238E27FC236}">
                <a16:creationId xmlns:a16="http://schemas.microsoft.com/office/drawing/2014/main" id="{4D5A151F-E869-496C-A642-737F0051272E}"/>
              </a:ext>
            </a:extLst>
          </p:cNvPr>
          <p:cNvCxnSpPr>
            <a:cxnSpLocks/>
            <a:stCxn id="93" idx="3"/>
            <a:endCxn id="101" idx="1"/>
          </p:cNvCxnSpPr>
          <p:nvPr/>
        </p:nvCxnSpPr>
        <p:spPr>
          <a:xfrm>
            <a:off x="2482264" y="1020220"/>
            <a:ext cx="523380"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1" name="Rectangle 100">
            <a:extLst>
              <a:ext uri="{FF2B5EF4-FFF2-40B4-BE49-F238E27FC236}">
                <a16:creationId xmlns:a16="http://schemas.microsoft.com/office/drawing/2014/main" id="{C661C95E-F4FB-47C7-8382-5171F480A0A4}"/>
              </a:ext>
            </a:extLst>
          </p:cNvPr>
          <p:cNvSpPr/>
          <p:nvPr/>
        </p:nvSpPr>
        <p:spPr>
          <a:xfrm>
            <a:off x="3005644" y="758282"/>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Calculation</a:t>
            </a:r>
          </a:p>
        </p:txBody>
      </p:sp>
      <p:sp>
        <p:nvSpPr>
          <p:cNvPr id="104" name="Rectangle: Rounded Corners 103">
            <a:extLst>
              <a:ext uri="{FF2B5EF4-FFF2-40B4-BE49-F238E27FC236}">
                <a16:creationId xmlns:a16="http://schemas.microsoft.com/office/drawing/2014/main" id="{AFEE74DB-6F84-43C7-B935-42E292A09A13}"/>
              </a:ext>
            </a:extLst>
          </p:cNvPr>
          <p:cNvSpPr/>
          <p:nvPr/>
        </p:nvSpPr>
        <p:spPr>
          <a:xfrm>
            <a:off x="3630596" y="1125417"/>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team execute script for get data from MFAPPL</a:t>
            </a:r>
          </a:p>
        </p:txBody>
      </p:sp>
      <p:cxnSp>
        <p:nvCxnSpPr>
          <p:cNvPr id="114" name="Straight Arrow Connector 113">
            <a:extLst>
              <a:ext uri="{FF2B5EF4-FFF2-40B4-BE49-F238E27FC236}">
                <a16:creationId xmlns:a16="http://schemas.microsoft.com/office/drawing/2014/main" id="{08DAC9B4-4EFF-4510-91E7-1DAA003D24AC}"/>
              </a:ext>
            </a:extLst>
          </p:cNvPr>
          <p:cNvCxnSpPr>
            <a:cxnSpLocks/>
            <a:stCxn id="101" idx="2"/>
            <a:endCxn id="117" idx="0"/>
          </p:cNvCxnSpPr>
          <p:nvPr/>
        </p:nvCxnSpPr>
        <p:spPr>
          <a:xfrm>
            <a:off x="3553332" y="1282157"/>
            <a:ext cx="0" cy="56301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17" name="Rectangle 116">
            <a:extLst>
              <a:ext uri="{FF2B5EF4-FFF2-40B4-BE49-F238E27FC236}">
                <a16:creationId xmlns:a16="http://schemas.microsoft.com/office/drawing/2014/main" id="{28A9851D-A47F-4028-AE52-F2A05095A4A7}"/>
              </a:ext>
            </a:extLst>
          </p:cNvPr>
          <p:cNvSpPr/>
          <p:nvPr/>
        </p:nvSpPr>
        <p:spPr>
          <a:xfrm>
            <a:off x="3005644" y="1845169"/>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Quotation</a:t>
            </a:r>
          </a:p>
        </p:txBody>
      </p:sp>
      <p:sp>
        <p:nvSpPr>
          <p:cNvPr id="121" name="Rectangle: Rounded Corners 120">
            <a:extLst>
              <a:ext uri="{FF2B5EF4-FFF2-40B4-BE49-F238E27FC236}">
                <a16:creationId xmlns:a16="http://schemas.microsoft.com/office/drawing/2014/main" id="{607DB27D-BAFF-4D53-AA38-2CBA65C53076}"/>
              </a:ext>
            </a:extLst>
          </p:cNvPr>
          <p:cNvSpPr/>
          <p:nvPr/>
        </p:nvSpPr>
        <p:spPr>
          <a:xfrm>
            <a:off x="3712179" y="2208297"/>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team execute script for get data from MFAPPL</a:t>
            </a:r>
          </a:p>
        </p:txBody>
      </p:sp>
      <p:cxnSp>
        <p:nvCxnSpPr>
          <p:cNvPr id="122" name="Straight Arrow Connector 121">
            <a:extLst>
              <a:ext uri="{FF2B5EF4-FFF2-40B4-BE49-F238E27FC236}">
                <a16:creationId xmlns:a16="http://schemas.microsoft.com/office/drawing/2014/main" id="{9827B0C7-6242-4E45-AA0B-D587E72EBEDD}"/>
              </a:ext>
            </a:extLst>
          </p:cNvPr>
          <p:cNvCxnSpPr>
            <a:cxnSpLocks/>
            <a:stCxn id="117" idx="1"/>
            <a:endCxn id="125" idx="3"/>
          </p:cNvCxnSpPr>
          <p:nvPr/>
        </p:nvCxnSpPr>
        <p:spPr>
          <a:xfrm flipH="1" flipV="1">
            <a:off x="2457690" y="2095888"/>
            <a:ext cx="547954" cy="11219"/>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25" name="Rectangle 124">
            <a:extLst>
              <a:ext uri="{FF2B5EF4-FFF2-40B4-BE49-F238E27FC236}">
                <a16:creationId xmlns:a16="http://schemas.microsoft.com/office/drawing/2014/main" id="{70BADC97-F7A8-4AF3-8EF0-D4E704016B34}"/>
              </a:ext>
            </a:extLst>
          </p:cNvPr>
          <p:cNvSpPr/>
          <p:nvPr/>
        </p:nvSpPr>
        <p:spPr>
          <a:xfrm>
            <a:off x="1362315" y="1833950"/>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SKD</a:t>
            </a:r>
          </a:p>
        </p:txBody>
      </p:sp>
      <p:cxnSp>
        <p:nvCxnSpPr>
          <p:cNvPr id="128" name="Straight Arrow Connector 127">
            <a:extLst>
              <a:ext uri="{FF2B5EF4-FFF2-40B4-BE49-F238E27FC236}">
                <a16:creationId xmlns:a16="http://schemas.microsoft.com/office/drawing/2014/main" id="{504829DF-4EB1-4DDB-BBEA-1E0D2FAABAE4}"/>
              </a:ext>
            </a:extLst>
          </p:cNvPr>
          <p:cNvCxnSpPr>
            <a:cxnSpLocks/>
            <a:stCxn id="125" idx="2"/>
            <a:endCxn id="133" idx="0"/>
          </p:cNvCxnSpPr>
          <p:nvPr/>
        </p:nvCxnSpPr>
        <p:spPr>
          <a:xfrm flipH="1">
            <a:off x="1910002" y="2357825"/>
            <a:ext cx="1" cy="54661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32" name="Rectangle: Rounded Corners 131">
            <a:extLst>
              <a:ext uri="{FF2B5EF4-FFF2-40B4-BE49-F238E27FC236}">
                <a16:creationId xmlns:a16="http://schemas.microsoft.com/office/drawing/2014/main" id="{C7DF6F10-75A2-41FC-8A71-667F3C139B9B}"/>
              </a:ext>
            </a:extLst>
          </p:cNvPr>
          <p:cNvSpPr/>
          <p:nvPr/>
        </p:nvSpPr>
        <p:spPr>
          <a:xfrm>
            <a:off x="804440" y="2214479"/>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team execute script for get data from MFAPPL</a:t>
            </a:r>
          </a:p>
        </p:txBody>
      </p:sp>
      <p:sp>
        <p:nvSpPr>
          <p:cNvPr id="133" name="Rectangle 132">
            <a:extLst>
              <a:ext uri="{FF2B5EF4-FFF2-40B4-BE49-F238E27FC236}">
                <a16:creationId xmlns:a16="http://schemas.microsoft.com/office/drawing/2014/main" id="{B50F0AAE-DE23-4E9F-BA09-65AF831CD51A}"/>
              </a:ext>
            </a:extLst>
          </p:cNvPr>
          <p:cNvSpPr/>
          <p:nvPr/>
        </p:nvSpPr>
        <p:spPr>
          <a:xfrm>
            <a:off x="1362314" y="2904443"/>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Agreement</a:t>
            </a:r>
          </a:p>
        </p:txBody>
      </p:sp>
      <p:sp>
        <p:nvSpPr>
          <p:cNvPr id="142" name="Rectangle: Rounded Corners 141">
            <a:extLst>
              <a:ext uri="{FF2B5EF4-FFF2-40B4-BE49-F238E27FC236}">
                <a16:creationId xmlns:a16="http://schemas.microsoft.com/office/drawing/2014/main" id="{9B40F537-E0E6-4F51-AAE5-EC6554968412}"/>
              </a:ext>
            </a:extLst>
          </p:cNvPr>
          <p:cNvSpPr/>
          <p:nvPr/>
        </p:nvSpPr>
        <p:spPr>
          <a:xfrm>
            <a:off x="817067" y="3285026"/>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team execute script for get data from MFAPPL</a:t>
            </a:r>
          </a:p>
        </p:txBody>
      </p:sp>
      <p:cxnSp>
        <p:nvCxnSpPr>
          <p:cNvPr id="143" name="Straight Arrow Connector 142">
            <a:extLst>
              <a:ext uri="{FF2B5EF4-FFF2-40B4-BE49-F238E27FC236}">
                <a16:creationId xmlns:a16="http://schemas.microsoft.com/office/drawing/2014/main" id="{9A667FB0-F213-4898-A71C-32277663FB44}"/>
              </a:ext>
            </a:extLst>
          </p:cNvPr>
          <p:cNvCxnSpPr>
            <a:cxnSpLocks/>
            <a:stCxn id="133" idx="3"/>
            <a:endCxn id="148" idx="1"/>
          </p:cNvCxnSpPr>
          <p:nvPr/>
        </p:nvCxnSpPr>
        <p:spPr>
          <a:xfrm flipV="1">
            <a:off x="2457689" y="3164625"/>
            <a:ext cx="625219" cy="1756"/>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48" name="Rectangle 147">
            <a:extLst>
              <a:ext uri="{FF2B5EF4-FFF2-40B4-BE49-F238E27FC236}">
                <a16:creationId xmlns:a16="http://schemas.microsoft.com/office/drawing/2014/main" id="{1710290D-498B-4DBF-B239-BED8743C4224}"/>
              </a:ext>
            </a:extLst>
          </p:cNvPr>
          <p:cNvSpPr/>
          <p:nvPr/>
        </p:nvSpPr>
        <p:spPr>
          <a:xfrm>
            <a:off x="3082908" y="2902687"/>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Payment Schedule</a:t>
            </a:r>
          </a:p>
        </p:txBody>
      </p:sp>
      <p:sp>
        <p:nvSpPr>
          <p:cNvPr id="151" name="Rectangle: Rounded Corners 150">
            <a:extLst>
              <a:ext uri="{FF2B5EF4-FFF2-40B4-BE49-F238E27FC236}">
                <a16:creationId xmlns:a16="http://schemas.microsoft.com/office/drawing/2014/main" id="{2A52730F-A1CD-48B2-A102-26AC85E88D5E}"/>
              </a:ext>
            </a:extLst>
          </p:cNvPr>
          <p:cNvSpPr/>
          <p:nvPr/>
        </p:nvSpPr>
        <p:spPr>
          <a:xfrm>
            <a:off x="3779007" y="3310827"/>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team execute script for get data from MFAPPL</a:t>
            </a:r>
          </a:p>
        </p:txBody>
      </p:sp>
      <p:cxnSp>
        <p:nvCxnSpPr>
          <p:cNvPr id="47" name="Straight Arrow Connector 46">
            <a:extLst>
              <a:ext uri="{FF2B5EF4-FFF2-40B4-BE49-F238E27FC236}">
                <a16:creationId xmlns:a16="http://schemas.microsoft.com/office/drawing/2014/main" id="{6F4D4D35-2409-4594-A210-FF01A6AF3612}"/>
              </a:ext>
            </a:extLst>
          </p:cNvPr>
          <p:cNvCxnSpPr>
            <a:cxnSpLocks/>
            <a:stCxn id="148" idx="2"/>
            <a:endCxn id="48" idx="0"/>
          </p:cNvCxnSpPr>
          <p:nvPr/>
        </p:nvCxnSpPr>
        <p:spPr>
          <a:xfrm>
            <a:off x="3630596" y="3426562"/>
            <a:ext cx="0" cy="63251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48" name="Rectangle 47">
            <a:extLst>
              <a:ext uri="{FF2B5EF4-FFF2-40B4-BE49-F238E27FC236}">
                <a16:creationId xmlns:a16="http://schemas.microsoft.com/office/drawing/2014/main" id="{5B26EDEA-4828-45BA-AD8A-C39270B31C95}"/>
              </a:ext>
            </a:extLst>
          </p:cNvPr>
          <p:cNvSpPr/>
          <p:nvPr/>
        </p:nvSpPr>
        <p:spPr>
          <a:xfrm>
            <a:off x="3082908" y="4059080"/>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Data Unit</a:t>
            </a:r>
          </a:p>
        </p:txBody>
      </p:sp>
      <p:sp>
        <p:nvSpPr>
          <p:cNvPr id="50" name="Rectangle: Rounded Corners 49">
            <a:extLst>
              <a:ext uri="{FF2B5EF4-FFF2-40B4-BE49-F238E27FC236}">
                <a16:creationId xmlns:a16="http://schemas.microsoft.com/office/drawing/2014/main" id="{7501E347-808E-4171-AFF7-F9BF55337D67}"/>
              </a:ext>
            </a:extLst>
          </p:cNvPr>
          <p:cNvSpPr/>
          <p:nvPr/>
        </p:nvSpPr>
        <p:spPr>
          <a:xfrm>
            <a:off x="3826193" y="4388835"/>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team execute script for get data from MFAPPL</a:t>
            </a:r>
          </a:p>
        </p:txBody>
      </p:sp>
      <p:sp>
        <p:nvSpPr>
          <p:cNvPr id="90" name="Content Placeholder 4">
            <a:extLst>
              <a:ext uri="{FF2B5EF4-FFF2-40B4-BE49-F238E27FC236}">
                <a16:creationId xmlns:a16="http://schemas.microsoft.com/office/drawing/2014/main" id="{B9965142-F877-C6CC-08EA-24A2220C931F}"/>
              </a:ext>
            </a:extLst>
          </p:cNvPr>
          <p:cNvSpPr>
            <a:spLocks noGrp="1"/>
          </p:cNvSpPr>
          <p:nvPr>
            <p:ph sz="half" idx="1"/>
          </p:nvPr>
        </p:nvSpPr>
        <p:spPr>
          <a:xfrm>
            <a:off x="5479959" y="256736"/>
            <a:ext cx="6393173" cy="6344528"/>
          </a:xfrm>
          <a:ln>
            <a:solidFill>
              <a:schemeClr val="accent6"/>
            </a:solidFill>
          </a:ln>
        </p:spPr>
        <p:txBody>
          <a:bodyPr/>
          <a:lstStyle/>
          <a:p>
            <a:pPr marL="0" indent="0" algn="ctr">
              <a:buNone/>
            </a:pPr>
            <a:r>
              <a:rPr lang="en-US"/>
              <a:t>MFAPPL</a:t>
            </a:r>
          </a:p>
          <a:p>
            <a:pPr marL="0" indent="0" algn="ctr">
              <a:buNone/>
            </a:pPr>
            <a:endParaRPr lang="en-US"/>
          </a:p>
        </p:txBody>
      </p:sp>
      <p:sp>
        <p:nvSpPr>
          <p:cNvPr id="91" name="Rectangle 90">
            <a:extLst>
              <a:ext uri="{FF2B5EF4-FFF2-40B4-BE49-F238E27FC236}">
                <a16:creationId xmlns:a16="http://schemas.microsoft.com/office/drawing/2014/main" id="{14538F98-04F6-D559-74C8-C28FE0AD346E}"/>
              </a:ext>
            </a:extLst>
          </p:cNvPr>
          <p:cNvSpPr/>
          <p:nvPr/>
        </p:nvSpPr>
        <p:spPr>
          <a:xfrm>
            <a:off x="6976374" y="988653"/>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Calculation</a:t>
            </a:r>
          </a:p>
        </p:txBody>
      </p:sp>
      <p:sp>
        <p:nvSpPr>
          <p:cNvPr id="92" name="Rectangle 91">
            <a:extLst>
              <a:ext uri="{FF2B5EF4-FFF2-40B4-BE49-F238E27FC236}">
                <a16:creationId xmlns:a16="http://schemas.microsoft.com/office/drawing/2014/main" id="{EE2540C5-2DE1-7173-A904-A5C1A2BCF3B5}"/>
              </a:ext>
            </a:extLst>
          </p:cNvPr>
          <p:cNvSpPr/>
          <p:nvPr/>
        </p:nvSpPr>
        <p:spPr>
          <a:xfrm>
            <a:off x="8761178" y="988653"/>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Quotation</a:t>
            </a:r>
          </a:p>
        </p:txBody>
      </p:sp>
      <p:sp>
        <p:nvSpPr>
          <p:cNvPr id="94" name="Rectangle 93">
            <a:extLst>
              <a:ext uri="{FF2B5EF4-FFF2-40B4-BE49-F238E27FC236}">
                <a16:creationId xmlns:a16="http://schemas.microsoft.com/office/drawing/2014/main" id="{18ACBC19-52D2-2DAC-535B-CB96FB51A265}"/>
              </a:ext>
            </a:extLst>
          </p:cNvPr>
          <p:cNvSpPr/>
          <p:nvPr/>
        </p:nvSpPr>
        <p:spPr>
          <a:xfrm>
            <a:off x="8761178" y="1964965"/>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SKD</a:t>
            </a:r>
          </a:p>
        </p:txBody>
      </p:sp>
      <p:sp>
        <p:nvSpPr>
          <p:cNvPr id="95" name="Rectangle 94">
            <a:extLst>
              <a:ext uri="{FF2B5EF4-FFF2-40B4-BE49-F238E27FC236}">
                <a16:creationId xmlns:a16="http://schemas.microsoft.com/office/drawing/2014/main" id="{767CF1A5-8D31-F5E7-09B5-D9D633D93E3F}"/>
              </a:ext>
            </a:extLst>
          </p:cNvPr>
          <p:cNvSpPr/>
          <p:nvPr/>
        </p:nvSpPr>
        <p:spPr>
          <a:xfrm>
            <a:off x="8761178" y="2917464"/>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Agreement</a:t>
            </a:r>
          </a:p>
        </p:txBody>
      </p:sp>
      <p:cxnSp>
        <p:nvCxnSpPr>
          <p:cNvPr id="98" name="Straight Arrow Connector 97">
            <a:extLst>
              <a:ext uri="{FF2B5EF4-FFF2-40B4-BE49-F238E27FC236}">
                <a16:creationId xmlns:a16="http://schemas.microsoft.com/office/drawing/2014/main" id="{E0C7CAE2-77EF-91BC-41A0-2DEF713E9EB4}"/>
              </a:ext>
            </a:extLst>
          </p:cNvPr>
          <p:cNvCxnSpPr>
            <a:stCxn id="91" idx="3"/>
            <a:endCxn id="92" idx="1"/>
          </p:cNvCxnSpPr>
          <p:nvPr/>
        </p:nvCxnSpPr>
        <p:spPr>
          <a:xfrm>
            <a:off x="8071749" y="1250591"/>
            <a:ext cx="689429"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99" name="Straight Arrow Connector 98">
            <a:extLst>
              <a:ext uri="{FF2B5EF4-FFF2-40B4-BE49-F238E27FC236}">
                <a16:creationId xmlns:a16="http://schemas.microsoft.com/office/drawing/2014/main" id="{E3CB25B3-54E6-1AE3-7C0B-38E33515D01C}"/>
              </a:ext>
            </a:extLst>
          </p:cNvPr>
          <p:cNvCxnSpPr>
            <a:cxnSpLocks/>
            <a:stCxn id="92" idx="2"/>
            <a:endCxn id="94" idx="0"/>
          </p:cNvCxnSpPr>
          <p:nvPr/>
        </p:nvCxnSpPr>
        <p:spPr>
          <a:xfrm>
            <a:off x="9308866" y="1512528"/>
            <a:ext cx="0" cy="45243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100" name="Straight Arrow Connector 99">
            <a:extLst>
              <a:ext uri="{FF2B5EF4-FFF2-40B4-BE49-F238E27FC236}">
                <a16:creationId xmlns:a16="http://schemas.microsoft.com/office/drawing/2014/main" id="{85838186-4454-B363-ECCD-351A861E302A}"/>
              </a:ext>
            </a:extLst>
          </p:cNvPr>
          <p:cNvCxnSpPr>
            <a:cxnSpLocks/>
            <a:stCxn id="94" idx="2"/>
            <a:endCxn id="95" idx="0"/>
          </p:cNvCxnSpPr>
          <p:nvPr/>
        </p:nvCxnSpPr>
        <p:spPr>
          <a:xfrm>
            <a:off x="9308866" y="2488840"/>
            <a:ext cx="0" cy="428624"/>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2" name="Flowchart: Multidocument 101">
            <a:extLst>
              <a:ext uri="{FF2B5EF4-FFF2-40B4-BE49-F238E27FC236}">
                <a16:creationId xmlns:a16="http://schemas.microsoft.com/office/drawing/2014/main" id="{EDB77259-E994-D534-6117-E7E9E19DD91A}"/>
              </a:ext>
            </a:extLst>
          </p:cNvPr>
          <p:cNvSpPr/>
          <p:nvPr/>
        </p:nvSpPr>
        <p:spPr>
          <a:xfrm>
            <a:off x="10604652" y="3039566"/>
            <a:ext cx="947772" cy="56658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a:t>Agreement sign off</a:t>
            </a:r>
          </a:p>
        </p:txBody>
      </p:sp>
      <p:cxnSp>
        <p:nvCxnSpPr>
          <p:cNvPr id="103" name="Straight Arrow Connector 102">
            <a:extLst>
              <a:ext uri="{FF2B5EF4-FFF2-40B4-BE49-F238E27FC236}">
                <a16:creationId xmlns:a16="http://schemas.microsoft.com/office/drawing/2014/main" id="{45BC3EB6-A6AB-F207-43A2-997544ADCDA0}"/>
              </a:ext>
            </a:extLst>
          </p:cNvPr>
          <p:cNvCxnSpPr>
            <a:cxnSpLocks/>
            <a:stCxn id="95" idx="1"/>
            <a:endCxn id="106" idx="3"/>
          </p:cNvCxnSpPr>
          <p:nvPr/>
        </p:nvCxnSpPr>
        <p:spPr>
          <a:xfrm flipH="1">
            <a:off x="8137291" y="3179402"/>
            <a:ext cx="623887"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5" name="Rectangle 104">
            <a:extLst>
              <a:ext uri="{FF2B5EF4-FFF2-40B4-BE49-F238E27FC236}">
                <a16:creationId xmlns:a16="http://schemas.microsoft.com/office/drawing/2014/main" id="{E916B1EE-6909-A6F9-3E56-11E38E7873D2}"/>
              </a:ext>
            </a:extLst>
          </p:cNvPr>
          <p:cNvSpPr/>
          <p:nvPr/>
        </p:nvSpPr>
        <p:spPr>
          <a:xfrm>
            <a:off x="7041915" y="4098093"/>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New Asset</a:t>
            </a:r>
          </a:p>
        </p:txBody>
      </p:sp>
      <p:sp>
        <p:nvSpPr>
          <p:cNvPr id="106" name="Rectangle 105">
            <a:extLst>
              <a:ext uri="{FF2B5EF4-FFF2-40B4-BE49-F238E27FC236}">
                <a16:creationId xmlns:a16="http://schemas.microsoft.com/office/drawing/2014/main" id="{A6EB2526-8A55-FBD5-704C-7A5F849448C1}"/>
              </a:ext>
            </a:extLst>
          </p:cNvPr>
          <p:cNvSpPr/>
          <p:nvPr/>
        </p:nvSpPr>
        <p:spPr>
          <a:xfrm>
            <a:off x="7041916" y="2917464"/>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Purchase Order</a:t>
            </a:r>
          </a:p>
        </p:txBody>
      </p:sp>
      <p:sp>
        <p:nvSpPr>
          <p:cNvPr id="107" name="Rectangle: Rounded Corners 106">
            <a:extLst>
              <a:ext uri="{FF2B5EF4-FFF2-40B4-BE49-F238E27FC236}">
                <a16:creationId xmlns:a16="http://schemas.microsoft.com/office/drawing/2014/main" id="{B957CE16-0083-DE5C-7D72-AFAFE694A853}"/>
              </a:ext>
            </a:extLst>
          </p:cNvPr>
          <p:cNvSpPr/>
          <p:nvPr/>
        </p:nvSpPr>
        <p:spPr>
          <a:xfrm>
            <a:off x="7666203" y="3357805"/>
            <a:ext cx="1018776" cy="59016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manually create PO for order new asset</a:t>
            </a:r>
          </a:p>
        </p:txBody>
      </p:sp>
      <p:sp>
        <p:nvSpPr>
          <p:cNvPr id="108" name="Rectangle: Rounded Corners 107">
            <a:extLst>
              <a:ext uri="{FF2B5EF4-FFF2-40B4-BE49-F238E27FC236}">
                <a16:creationId xmlns:a16="http://schemas.microsoft.com/office/drawing/2014/main" id="{FECBB7DE-33D3-95B2-AF05-741983ACF857}"/>
              </a:ext>
            </a:extLst>
          </p:cNvPr>
          <p:cNvSpPr/>
          <p:nvPr/>
        </p:nvSpPr>
        <p:spPr>
          <a:xfrm>
            <a:off x="7599768" y="1374801"/>
            <a:ext cx="1085211" cy="56634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create data using excel</a:t>
            </a:r>
          </a:p>
        </p:txBody>
      </p:sp>
      <p:cxnSp>
        <p:nvCxnSpPr>
          <p:cNvPr id="109" name="Straight Arrow Connector 108">
            <a:extLst>
              <a:ext uri="{FF2B5EF4-FFF2-40B4-BE49-F238E27FC236}">
                <a16:creationId xmlns:a16="http://schemas.microsoft.com/office/drawing/2014/main" id="{5270A6E9-9C9B-48E9-0595-F1C3C73CC8F8}"/>
              </a:ext>
            </a:extLst>
          </p:cNvPr>
          <p:cNvCxnSpPr>
            <a:cxnSpLocks/>
            <a:stCxn id="106" idx="2"/>
            <a:endCxn id="105" idx="0"/>
          </p:cNvCxnSpPr>
          <p:nvPr/>
        </p:nvCxnSpPr>
        <p:spPr>
          <a:xfrm flipH="1">
            <a:off x="7589603" y="3441339"/>
            <a:ext cx="1" cy="656754"/>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110" name="Straight Arrow Connector 109">
            <a:extLst>
              <a:ext uri="{FF2B5EF4-FFF2-40B4-BE49-F238E27FC236}">
                <a16:creationId xmlns:a16="http://schemas.microsoft.com/office/drawing/2014/main" id="{DB826F12-B719-671D-A66D-3DF054F6D7AE}"/>
              </a:ext>
            </a:extLst>
          </p:cNvPr>
          <p:cNvCxnSpPr>
            <a:cxnSpLocks/>
            <a:stCxn id="105" idx="2"/>
            <a:endCxn id="111" idx="0"/>
          </p:cNvCxnSpPr>
          <p:nvPr/>
        </p:nvCxnSpPr>
        <p:spPr>
          <a:xfrm flipH="1">
            <a:off x="7589602" y="4615373"/>
            <a:ext cx="1" cy="49284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11" name="Rectangle 110">
            <a:extLst>
              <a:ext uri="{FF2B5EF4-FFF2-40B4-BE49-F238E27FC236}">
                <a16:creationId xmlns:a16="http://schemas.microsoft.com/office/drawing/2014/main" id="{B4E4C18B-258B-78A1-32B9-E61A0F4A2539}"/>
              </a:ext>
            </a:extLst>
          </p:cNvPr>
          <p:cNvSpPr/>
          <p:nvPr/>
        </p:nvSpPr>
        <p:spPr>
          <a:xfrm>
            <a:off x="7041914" y="5108213"/>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Disbursement</a:t>
            </a:r>
          </a:p>
        </p:txBody>
      </p:sp>
      <p:cxnSp>
        <p:nvCxnSpPr>
          <p:cNvPr id="112" name="Straight Arrow Connector 111">
            <a:extLst>
              <a:ext uri="{FF2B5EF4-FFF2-40B4-BE49-F238E27FC236}">
                <a16:creationId xmlns:a16="http://schemas.microsoft.com/office/drawing/2014/main" id="{AF5CA47B-E394-B96B-0D5F-7535721DF377}"/>
              </a:ext>
            </a:extLst>
          </p:cNvPr>
          <p:cNvCxnSpPr>
            <a:cxnSpLocks/>
            <a:stCxn id="111" idx="3"/>
            <a:endCxn id="113" idx="1"/>
          </p:cNvCxnSpPr>
          <p:nvPr/>
        </p:nvCxnSpPr>
        <p:spPr>
          <a:xfrm>
            <a:off x="8137289" y="5366853"/>
            <a:ext cx="599582"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13" name="Rectangle 112">
            <a:extLst>
              <a:ext uri="{FF2B5EF4-FFF2-40B4-BE49-F238E27FC236}">
                <a16:creationId xmlns:a16="http://schemas.microsoft.com/office/drawing/2014/main" id="{CED3CE77-96E6-CE4D-8AFE-06232F68AD74}"/>
              </a:ext>
            </a:extLst>
          </p:cNvPr>
          <p:cNvSpPr/>
          <p:nvPr/>
        </p:nvSpPr>
        <p:spPr>
          <a:xfrm>
            <a:off x="8736871" y="5108213"/>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Payment Schedule</a:t>
            </a:r>
          </a:p>
        </p:txBody>
      </p:sp>
      <p:cxnSp>
        <p:nvCxnSpPr>
          <p:cNvPr id="116" name="Straight Arrow Connector 115">
            <a:extLst>
              <a:ext uri="{FF2B5EF4-FFF2-40B4-BE49-F238E27FC236}">
                <a16:creationId xmlns:a16="http://schemas.microsoft.com/office/drawing/2014/main" id="{F8B5632A-8805-11A6-8D6A-23EFBE1DE669}"/>
              </a:ext>
            </a:extLst>
          </p:cNvPr>
          <p:cNvCxnSpPr>
            <a:cxnSpLocks/>
            <a:stCxn id="113" idx="3"/>
            <a:endCxn id="118" idx="1"/>
          </p:cNvCxnSpPr>
          <p:nvPr/>
        </p:nvCxnSpPr>
        <p:spPr>
          <a:xfrm>
            <a:off x="9832246" y="5366853"/>
            <a:ext cx="670439"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18" name="Rectangle 117">
            <a:extLst>
              <a:ext uri="{FF2B5EF4-FFF2-40B4-BE49-F238E27FC236}">
                <a16:creationId xmlns:a16="http://schemas.microsoft.com/office/drawing/2014/main" id="{BE9DF618-BA9C-6B0B-8450-AA5C0CEA0014}"/>
              </a:ext>
            </a:extLst>
          </p:cNvPr>
          <p:cNvSpPr/>
          <p:nvPr/>
        </p:nvSpPr>
        <p:spPr>
          <a:xfrm>
            <a:off x="10502685" y="5108213"/>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Generate Invoice No</a:t>
            </a:r>
          </a:p>
        </p:txBody>
      </p:sp>
      <p:sp>
        <p:nvSpPr>
          <p:cNvPr id="119" name="Rectangle: Rounded Corners 118">
            <a:extLst>
              <a:ext uri="{FF2B5EF4-FFF2-40B4-BE49-F238E27FC236}">
                <a16:creationId xmlns:a16="http://schemas.microsoft.com/office/drawing/2014/main" id="{A66BC29D-AEC5-D048-4064-1415A76DDB29}"/>
              </a:ext>
            </a:extLst>
          </p:cNvPr>
          <p:cNvSpPr/>
          <p:nvPr/>
        </p:nvSpPr>
        <p:spPr>
          <a:xfrm>
            <a:off x="10703688" y="5556197"/>
            <a:ext cx="1085207"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Send data to OLSS by scheduler</a:t>
            </a:r>
          </a:p>
        </p:txBody>
      </p:sp>
      <p:cxnSp>
        <p:nvCxnSpPr>
          <p:cNvPr id="22" name="Connector: Elbow 21">
            <a:extLst>
              <a:ext uri="{FF2B5EF4-FFF2-40B4-BE49-F238E27FC236}">
                <a16:creationId xmlns:a16="http://schemas.microsoft.com/office/drawing/2014/main" id="{62610A43-B977-0C4C-94CD-690FBCF6CE29}"/>
              </a:ext>
            </a:extLst>
          </p:cNvPr>
          <p:cNvCxnSpPr>
            <a:stCxn id="113" idx="2"/>
            <a:endCxn id="93" idx="1"/>
          </p:cNvCxnSpPr>
          <p:nvPr/>
        </p:nvCxnSpPr>
        <p:spPr>
          <a:xfrm rot="5400000" flipH="1">
            <a:off x="3033087" y="-625978"/>
            <a:ext cx="4605273" cy="7897670"/>
          </a:xfrm>
          <a:prstGeom prst="bentConnector4">
            <a:avLst>
              <a:gd name="adj1" fmla="val -15350"/>
              <a:gd name="adj2" fmla="val 109307"/>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335528E3-09C6-002D-B8E1-E5BB84861594}"/>
              </a:ext>
            </a:extLst>
          </p:cNvPr>
          <p:cNvSpPr/>
          <p:nvPr/>
        </p:nvSpPr>
        <p:spPr>
          <a:xfrm>
            <a:off x="9519441" y="1357583"/>
            <a:ext cx="1085211" cy="56634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create data using excel</a:t>
            </a:r>
          </a:p>
        </p:txBody>
      </p:sp>
      <p:sp>
        <p:nvSpPr>
          <p:cNvPr id="52" name="Rectangle: Rounded Corners 51">
            <a:extLst>
              <a:ext uri="{FF2B5EF4-FFF2-40B4-BE49-F238E27FC236}">
                <a16:creationId xmlns:a16="http://schemas.microsoft.com/office/drawing/2014/main" id="{FC7425AD-2D04-8976-6584-E46E08453A56}"/>
              </a:ext>
            </a:extLst>
          </p:cNvPr>
          <p:cNvSpPr/>
          <p:nvPr/>
        </p:nvSpPr>
        <p:spPr>
          <a:xfrm>
            <a:off x="7545343" y="5556199"/>
            <a:ext cx="1024495"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send data to OLSS</a:t>
            </a:r>
          </a:p>
        </p:txBody>
      </p:sp>
      <p:sp>
        <p:nvSpPr>
          <p:cNvPr id="53" name="Rectangle: Rounded Corners 52">
            <a:extLst>
              <a:ext uri="{FF2B5EF4-FFF2-40B4-BE49-F238E27FC236}">
                <a16:creationId xmlns:a16="http://schemas.microsoft.com/office/drawing/2014/main" id="{18361047-29B7-1922-3FA6-FDE8B5E829DF}"/>
              </a:ext>
            </a:extLst>
          </p:cNvPr>
          <p:cNvSpPr/>
          <p:nvPr/>
        </p:nvSpPr>
        <p:spPr>
          <a:xfrm>
            <a:off x="9352080" y="5556198"/>
            <a:ext cx="1024495"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send data to OLSS</a:t>
            </a:r>
          </a:p>
        </p:txBody>
      </p:sp>
      <p:sp>
        <p:nvSpPr>
          <p:cNvPr id="54" name="Rectangle: Rounded Corners 53">
            <a:extLst>
              <a:ext uri="{FF2B5EF4-FFF2-40B4-BE49-F238E27FC236}">
                <a16:creationId xmlns:a16="http://schemas.microsoft.com/office/drawing/2014/main" id="{247F377F-AB4E-4291-E9D7-6696443FD847}"/>
              </a:ext>
            </a:extLst>
          </p:cNvPr>
          <p:cNvSpPr/>
          <p:nvPr/>
        </p:nvSpPr>
        <p:spPr>
          <a:xfrm>
            <a:off x="9496668" y="2235785"/>
            <a:ext cx="1024495"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send data to OLSS</a:t>
            </a:r>
          </a:p>
        </p:txBody>
      </p:sp>
      <p:sp>
        <p:nvSpPr>
          <p:cNvPr id="55" name="Rectangle: Rounded Corners 54">
            <a:extLst>
              <a:ext uri="{FF2B5EF4-FFF2-40B4-BE49-F238E27FC236}">
                <a16:creationId xmlns:a16="http://schemas.microsoft.com/office/drawing/2014/main" id="{3E108346-ED9C-2210-6B30-314CD81DE181}"/>
              </a:ext>
            </a:extLst>
          </p:cNvPr>
          <p:cNvSpPr/>
          <p:nvPr/>
        </p:nvSpPr>
        <p:spPr>
          <a:xfrm>
            <a:off x="9478190" y="3257731"/>
            <a:ext cx="1024495"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send data to OLSS</a:t>
            </a:r>
          </a:p>
        </p:txBody>
      </p:sp>
      <p:sp>
        <p:nvSpPr>
          <p:cNvPr id="4" name="Flowchart: Terminator 3">
            <a:extLst>
              <a:ext uri="{FF2B5EF4-FFF2-40B4-BE49-F238E27FC236}">
                <a16:creationId xmlns:a16="http://schemas.microsoft.com/office/drawing/2014/main" id="{36CAD4C6-4519-ECB7-BA95-A03753B1CEA7}"/>
              </a:ext>
            </a:extLst>
          </p:cNvPr>
          <p:cNvSpPr/>
          <p:nvPr/>
        </p:nvSpPr>
        <p:spPr>
          <a:xfrm>
            <a:off x="5626360" y="1072272"/>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Start</a:t>
            </a:r>
          </a:p>
        </p:txBody>
      </p:sp>
      <p:cxnSp>
        <p:nvCxnSpPr>
          <p:cNvPr id="59" name="Straight Arrow Connector 58">
            <a:extLst>
              <a:ext uri="{FF2B5EF4-FFF2-40B4-BE49-F238E27FC236}">
                <a16:creationId xmlns:a16="http://schemas.microsoft.com/office/drawing/2014/main" id="{770A7F53-755C-9C10-5CF7-5BB5EE412C59}"/>
              </a:ext>
            </a:extLst>
          </p:cNvPr>
          <p:cNvCxnSpPr>
            <a:cxnSpLocks/>
            <a:stCxn id="4" idx="3"/>
            <a:endCxn id="91" idx="1"/>
          </p:cNvCxnSpPr>
          <p:nvPr/>
        </p:nvCxnSpPr>
        <p:spPr>
          <a:xfrm>
            <a:off x="6375029" y="1250591"/>
            <a:ext cx="601345"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6" name="TextBox 55">
            <a:extLst>
              <a:ext uri="{FF2B5EF4-FFF2-40B4-BE49-F238E27FC236}">
                <a16:creationId xmlns:a16="http://schemas.microsoft.com/office/drawing/2014/main" id="{ECA3C65D-D3AF-AA6B-32EE-3679EA31BDD5}"/>
              </a:ext>
            </a:extLst>
          </p:cNvPr>
          <p:cNvSpPr txBox="1"/>
          <p:nvPr/>
        </p:nvSpPr>
        <p:spPr>
          <a:xfrm>
            <a:off x="942669" y="5378442"/>
            <a:ext cx="2140239" cy="738664"/>
          </a:xfrm>
          <a:prstGeom prst="rect">
            <a:avLst/>
          </a:prstGeom>
          <a:noFill/>
          <a:ln>
            <a:solidFill>
              <a:schemeClr val="tx1"/>
            </a:solidFill>
            <a:prstDash val="lgDash"/>
          </a:ln>
        </p:spPr>
        <p:txBody>
          <a:bodyPr wrap="square" rtlCol="0">
            <a:spAutoFit/>
          </a:bodyPr>
          <a:lstStyle/>
          <a:p>
            <a:r>
              <a:rPr lang="en-US" sz="1050"/>
              <a:t>Notes : </a:t>
            </a:r>
          </a:p>
          <a:p>
            <a:pPr algn="just"/>
            <a:r>
              <a:rPr lang="en-US" sz="1050"/>
              <a:t>Before migration data, check the product (master product) already exist and appropriate in the system</a:t>
            </a:r>
          </a:p>
        </p:txBody>
      </p:sp>
    </p:spTree>
    <p:extLst>
      <p:ext uri="{BB962C8B-B14F-4D97-AF65-F5344CB8AC3E}">
        <p14:creationId xmlns:p14="http://schemas.microsoft.com/office/powerpoint/2010/main" val="2732246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C3356-E317-408B-8895-00787A487121}"/>
              </a:ext>
            </a:extLst>
          </p:cNvPr>
          <p:cNvSpPr>
            <a:spLocks noGrp="1"/>
          </p:cNvSpPr>
          <p:nvPr>
            <p:ph type="title"/>
          </p:nvPr>
        </p:nvSpPr>
        <p:spPr>
          <a:xfrm>
            <a:off x="838199" y="163223"/>
            <a:ext cx="10515600" cy="544512"/>
          </a:xfrm>
        </p:spPr>
        <p:txBody>
          <a:bodyPr>
            <a:noAutofit/>
          </a:bodyPr>
          <a:lstStyle/>
          <a:p>
            <a:r>
              <a:rPr lang="en-US" sz="3200" b="1" dirty="0"/>
              <a:t>Impact Analysis of Improvement OLS Multi Asset</a:t>
            </a:r>
          </a:p>
        </p:txBody>
      </p:sp>
      <p:graphicFrame>
        <p:nvGraphicFramePr>
          <p:cNvPr id="8" name="Content Placeholder 4">
            <a:extLst>
              <a:ext uri="{FF2B5EF4-FFF2-40B4-BE49-F238E27FC236}">
                <a16:creationId xmlns:a16="http://schemas.microsoft.com/office/drawing/2014/main" id="{837A22C3-47F4-10FC-3B81-602119CA1DA3}"/>
              </a:ext>
            </a:extLst>
          </p:cNvPr>
          <p:cNvGraphicFramePr>
            <a:graphicFrameLocks noGrp="1"/>
          </p:cNvGraphicFramePr>
          <p:nvPr>
            <p:ph sz="half" idx="1"/>
            <p:extLst>
              <p:ext uri="{D42A27DB-BD31-4B8C-83A1-F6EECF244321}">
                <p14:modId xmlns:p14="http://schemas.microsoft.com/office/powerpoint/2010/main" val="2398437076"/>
              </p:ext>
            </p:extLst>
          </p:nvPr>
        </p:nvGraphicFramePr>
        <p:xfrm>
          <a:off x="838200" y="858129"/>
          <a:ext cx="10515598" cy="1668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2DA469EA-D1D3-491C-BC50-AAFD636DDF9E}"/>
              </a:ext>
            </a:extLst>
          </p:cNvPr>
          <p:cNvSpPr>
            <a:spLocks noGrp="1"/>
          </p:cNvSpPr>
          <p:nvPr>
            <p:ph sz="half" idx="2"/>
          </p:nvPr>
        </p:nvSpPr>
        <p:spPr>
          <a:xfrm>
            <a:off x="838199" y="2815389"/>
            <a:ext cx="10515599" cy="3184482"/>
          </a:xfrm>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US" sz="2000" dirty="0"/>
              <a:t>Potential Solution</a:t>
            </a:r>
          </a:p>
          <a:p>
            <a:r>
              <a:rPr lang="en-US" sz="1600" dirty="0"/>
              <a:t>OLSS need to adjust the calculations for more than one vehicle types.</a:t>
            </a:r>
          </a:p>
          <a:p>
            <a:r>
              <a:rPr lang="en-US" sz="1600" dirty="0"/>
              <a:t>Simplify The Calculation. When create calculation only one step and input information about,</a:t>
            </a:r>
          </a:p>
          <a:p>
            <a:pPr lvl="1"/>
            <a:r>
              <a:rPr lang="en-US" sz="1400" dirty="0"/>
              <a:t>The customer (Name).					</a:t>
            </a:r>
          </a:p>
          <a:p>
            <a:pPr lvl="1"/>
            <a:r>
              <a:rPr lang="en-US" sz="1400" dirty="0"/>
              <a:t>Tenor, Lending rate, Borrowing Rate, Spread, Term of Payment.</a:t>
            </a:r>
          </a:p>
          <a:p>
            <a:pPr lvl="1"/>
            <a:r>
              <a:rPr lang="en-US" sz="1400" dirty="0"/>
              <a:t>Product Information(Type of Unit, Vehicle Price, Carrosseries Price, Accessories Price, Vehicle Residual Value).</a:t>
            </a:r>
          </a:p>
          <a:p>
            <a:pPr lvl="1"/>
            <a:r>
              <a:rPr lang="en-US" sz="1400" dirty="0"/>
              <a:t>Amount of Insurance, Maintenance, Replacement, Registration, Mobilization, Demobilization, Incentive and Commission.</a:t>
            </a:r>
          </a:p>
          <a:p>
            <a:r>
              <a:rPr lang="en-US" sz="1600" dirty="0"/>
              <a:t>Information of Term and Condition, it will be in The Quotation based on calculation that have created.</a:t>
            </a:r>
          </a:p>
          <a:p>
            <a:endParaRPr lang="en-US" dirty="0"/>
          </a:p>
          <a:p>
            <a:pPr marL="0" indent="0">
              <a:buNone/>
            </a:pPr>
            <a:endParaRPr lang="en-US" dirty="0"/>
          </a:p>
        </p:txBody>
      </p:sp>
    </p:spTree>
    <p:extLst>
      <p:ext uri="{BB962C8B-B14F-4D97-AF65-F5344CB8AC3E}">
        <p14:creationId xmlns:p14="http://schemas.microsoft.com/office/powerpoint/2010/main" val="23778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8471-7188-4C56-A2EA-C1BD6B2728D7}"/>
              </a:ext>
            </a:extLst>
          </p:cNvPr>
          <p:cNvSpPr>
            <a:spLocks noGrp="1"/>
          </p:cNvSpPr>
          <p:nvPr>
            <p:ph type="title"/>
          </p:nvPr>
        </p:nvSpPr>
        <p:spPr>
          <a:xfrm>
            <a:off x="838200" y="461328"/>
            <a:ext cx="10515600" cy="544512"/>
          </a:xfrm>
        </p:spPr>
        <p:txBody>
          <a:bodyPr>
            <a:noAutofit/>
          </a:bodyPr>
          <a:lstStyle/>
          <a:p>
            <a:r>
              <a:rPr lang="en-US" sz="3200" b="1"/>
              <a:t>OLS Without MFAPPL</a:t>
            </a:r>
          </a:p>
        </p:txBody>
      </p:sp>
      <p:sp>
        <p:nvSpPr>
          <p:cNvPr id="3" name="Content Placeholder 2">
            <a:extLst>
              <a:ext uri="{FF2B5EF4-FFF2-40B4-BE49-F238E27FC236}">
                <a16:creationId xmlns:a16="http://schemas.microsoft.com/office/drawing/2014/main" id="{465F431F-866A-4105-99A8-3835943BC076}"/>
              </a:ext>
            </a:extLst>
          </p:cNvPr>
          <p:cNvSpPr>
            <a:spLocks noGrp="1"/>
          </p:cNvSpPr>
          <p:nvPr>
            <p:ph idx="1"/>
          </p:nvPr>
        </p:nvSpPr>
        <p:spPr>
          <a:xfrm>
            <a:off x="838200" y="1181686"/>
            <a:ext cx="10515600" cy="4670474"/>
          </a:xfrm>
        </p:spPr>
        <p:txBody>
          <a:bodyPr>
            <a:normAutofit/>
          </a:bodyPr>
          <a:lstStyle/>
          <a:p>
            <a:pPr algn="just">
              <a:lnSpc>
                <a:spcPct val="170000"/>
              </a:lnSpc>
            </a:pPr>
            <a:r>
              <a:rPr lang="en-US" sz="1600" dirty="0"/>
              <a:t>Operating Lease transactions are processed in two system. That is OLSS and MFAPPL.</a:t>
            </a:r>
          </a:p>
          <a:p>
            <a:pPr algn="just">
              <a:lnSpc>
                <a:spcPct val="170000"/>
              </a:lnSpc>
            </a:pPr>
            <a:r>
              <a:rPr lang="en-US" sz="1600" dirty="0"/>
              <a:t>Data of operating lease transaction between OLSS and MFAPPL often does not match.</a:t>
            </a:r>
          </a:p>
          <a:p>
            <a:pPr algn="just">
              <a:lnSpc>
                <a:spcPct val="170000"/>
              </a:lnSpc>
            </a:pPr>
            <a:r>
              <a:rPr lang="en-US" sz="1600" dirty="0"/>
              <a:t>If there are data changes, it must be made in OLSS and MFAPPL</a:t>
            </a:r>
          </a:p>
          <a:p>
            <a:pPr algn="just">
              <a:lnSpc>
                <a:spcPct val="170000"/>
              </a:lnSpc>
            </a:pPr>
            <a:r>
              <a:rPr lang="en-US" sz="1600" dirty="0"/>
              <a:t>MFAPPL technology is outdated</a:t>
            </a:r>
          </a:p>
          <a:p>
            <a:pPr lvl="1" algn="just">
              <a:lnSpc>
                <a:spcPct val="170000"/>
              </a:lnSpc>
            </a:pPr>
            <a:r>
              <a:rPr lang="en-US" sz="1400" dirty="0"/>
              <a:t>Oracle 11g Database and Form and Report (not supported since December 31, 2020)</a:t>
            </a:r>
          </a:p>
          <a:p>
            <a:pPr lvl="1" algn="just">
              <a:lnSpc>
                <a:spcPct val="170000"/>
              </a:lnSpc>
            </a:pPr>
            <a:r>
              <a:rPr lang="en-US" sz="1400" dirty="0"/>
              <a:t>Windows server 2008 (not supported since January 14, 2020)</a:t>
            </a:r>
          </a:p>
          <a:p>
            <a:pPr algn="just">
              <a:lnSpc>
                <a:spcPct val="170000"/>
              </a:lnSpc>
            </a:pPr>
            <a:r>
              <a:rPr lang="en-US" sz="1600" dirty="0"/>
              <a:t>We need to move some functions from MFAPPL to OLSS</a:t>
            </a:r>
            <a:endParaRPr lang="en-US" sz="1400" dirty="0"/>
          </a:p>
        </p:txBody>
      </p:sp>
    </p:spTree>
    <p:extLst>
      <p:ext uri="{BB962C8B-B14F-4D97-AF65-F5344CB8AC3E}">
        <p14:creationId xmlns:p14="http://schemas.microsoft.com/office/powerpoint/2010/main" val="305170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8471-7188-4C56-A2EA-C1BD6B2728D7}"/>
              </a:ext>
            </a:extLst>
          </p:cNvPr>
          <p:cNvSpPr>
            <a:spLocks noGrp="1"/>
          </p:cNvSpPr>
          <p:nvPr>
            <p:ph type="title"/>
          </p:nvPr>
        </p:nvSpPr>
        <p:spPr>
          <a:xfrm>
            <a:off x="838200" y="461328"/>
            <a:ext cx="10515600" cy="544512"/>
          </a:xfrm>
        </p:spPr>
        <p:txBody>
          <a:bodyPr>
            <a:noAutofit/>
          </a:bodyPr>
          <a:lstStyle/>
          <a:p>
            <a:r>
              <a:rPr lang="en-US" sz="3200" dirty="0"/>
              <a:t>Flowchart Symbol</a:t>
            </a:r>
          </a:p>
        </p:txBody>
      </p:sp>
      <p:graphicFrame>
        <p:nvGraphicFramePr>
          <p:cNvPr id="7" name="Table 6">
            <a:extLst>
              <a:ext uri="{FF2B5EF4-FFF2-40B4-BE49-F238E27FC236}">
                <a16:creationId xmlns:a16="http://schemas.microsoft.com/office/drawing/2014/main" id="{933415EF-0A5E-4EF0-93D4-7E09C65FE030}"/>
              </a:ext>
            </a:extLst>
          </p:cNvPr>
          <p:cNvGraphicFramePr>
            <a:graphicFrameLocks noGrp="1"/>
          </p:cNvGraphicFramePr>
          <p:nvPr>
            <p:extLst>
              <p:ext uri="{D42A27DB-BD31-4B8C-83A1-F6EECF244321}">
                <p14:modId xmlns:p14="http://schemas.microsoft.com/office/powerpoint/2010/main" val="727814902"/>
              </p:ext>
            </p:extLst>
          </p:nvPr>
        </p:nvGraphicFramePr>
        <p:xfrm>
          <a:off x="838200" y="1290178"/>
          <a:ext cx="6378074" cy="3257760"/>
        </p:xfrm>
        <a:graphic>
          <a:graphicData uri="http://schemas.openxmlformats.org/drawingml/2006/table">
            <a:tbl>
              <a:tblPr firstRow="1" bandRow="1">
                <a:tableStyleId>{93296810-A885-4BE3-A3E7-6D5BEEA58F35}</a:tableStyleId>
              </a:tblPr>
              <a:tblGrid>
                <a:gridCol w="470569">
                  <a:extLst>
                    <a:ext uri="{9D8B030D-6E8A-4147-A177-3AD203B41FA5}">
                      <a16:colId xmlns:a16="http://schemas.microsoft.com/office/drawing/2014/main" val="4082112623"/>
                    </a:ext>
                  </a:extLst>
                </a:gridCol>
                <a:gridCol w="1431758">
                  <a:extLst>
                    <a:ext uri="{9D8B030D-6E8A-4147-A177-3AD203B41FA5}">
                      <a16:colId xmlns:a16="http://schemas.microsoft.com/office/drawing/2014/main" val="414407758"/>
                    </a:ext>
                  </a:extLst>
                </a:gridCol>
                <a:gridCol w="4475747">
                  <a:extLst>
                    <a:ext uri="{9D8B030D-6E8A-4147-A177-3AD203B41FA5}">
                      <a16:colId xmlns:a16="http://schemas.microsoft.com/office/drawing/2014/main" val="418762962"/>
                    </a:ext>
                  </a:extLst>
                </a:gridCol>
              </a:tblGrid>
              <a:tr h="367423">
                <a:tc>
                  <a:txBody>
                    <a:bodyPr/>
                    <a:lstStyle/>
                    <a:p>
                      <a:pPr algn="ctr"/>
                      <a:r>
                        <a:rPr lang="en-US" dirty="0"/>
                        <a:t>No</a:t>
                      </a:r>
                    </a:p>
                  </a:txBody>
                  <a:tcPr/>
                </a:tc>
                <a:tc>
                  <a:txBody>
                    <a:bodyPr/>
                    <a:lstStyle/>
                    <a:p>
                      <a:pPr algn="ctr"/>
                      <a:r>
                        <a:rPr lang="en-US" dirty="0"/>
                        <a:t>Symbol</a:t>
                      </a:r>
                    </a:p>
                  </a:txBody>
                  <a:tcPr/>
                </a:tc>
                <a:tc>
                  <a:txBody>
                    <a:bodyPr/>
                    <a:lstStyle/>
                    <a:p>
                      <a:pPr algn="ctr"/>
                      <a:r>
                        <a:rPr lang="en-US" dirty="0"/>
                        <a:t>Description</a:t>
                      </a:r>
                    </a:p>
                  </a:txBody>
                  <a:tcPr/>
                </a:tc>
                <a:extLst>
                  <a:ext uri="{0D108BD9-81ED-4DB2-BD59-A6C34878D82A}">
                    <a16:rowId xmlns:a16="http://schemas.microsoft.com/office/drawing/2014/main" val="3053226623"/>
                  </a:ext>
                </a:extLst>
              </a:tr>
              <a:tr h="676526">
                <a:tc>
                  <a:txBody>
                    <a:bodyPr/>
                    <a:lstStyle/>
                    <a:p>
                      <a:pPr marL="0" indent="0" algn="ctr">
                        <a:buClr>
                          <a:schemeClr val="bg1"/>
                        </a:buClr>
                        <a:buFont typeface="+mj-lt"/>
                        <a:buNone/>
                      </a:pPr>
                      <a:r>
                        <a:rPr lang="en-US" sz="1400" dirty="0">
                          <a:solidFill>
                            <a:schemeClr val="tx1"/>
                          </a:solidFill>
                        </a:rPr>
                        <a:t>1. </a:t>
                      </a:r>
                    </a:p>
                  </a:txBody>
                  <a:tcPr anchor="ct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Process Step</a:t>
                      </a:r>
                    </a:p>
                  </a:txBody>
                  <a:tcPr anchor="ctr"/>
                </a:tc>
                <a:extLst>
                  <a:ext uri="{0D108BD9-81ED-4DB2-BD59-A6C34878D82A}">
                    <a16:rowId xmlns:a16="http://schemas.microsoft.com/office/drawing/2014/main" val="2046883464"/>
                  </a:ext>
                </a:extLst>
              </a:tr>
              <a:tr h="757990">
                <a:tc>
                  <a:txBody>
                    <a:bodyPr/>
                    <a:lstStyle/>
                    <a:p>
                      <a:pPr marL="0" indent="0" algn="ctr">
                        <a:buFont typeface="+mj-lt"/>
                        <a:buNone/>
                      </a:pPr>
                      <a:r>
                        <a:rPr lang="en-US" sz="1400" dirty="0"/>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r>
                        <a:rPr lang="en-US" sz="1400" dirty="0"/>
                        <a:t>Manual Process</a:t>
                      </a:r>
                    </a:p>
                  </a:txBody>
                  <a:tcPr anchor="ctr"/>
                </a:tc>
                <a:extLst>
                  <a:ext uri="{0D108BD9-81ED-4DB2-BD59-A6C34878D82A}">
                    <a16:rowId xmlns:a16="http://schemas.microsoft.com/office/drawing/2014/main" val="3623265983"/>
                  </a:ext>
                </a:extLst>
              </a:tr>
              <a:tr h="721894">
                <a:tc>
                  <a:txBody>
                    <a:bodyPr/>
                    <a:lstStyle/>
                    <a:p>
                      <a:pPr algn="ctr"/>
                      <a:r>
                        <a:rPr lang="en-US" sz="1400"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r>
                        <a:rPr lang="en-US" sz="1400" dirty="0"/>
                        <a:t>Integration Process</a:t>
                      </a:r>
                    </a:p>
                  </a:txBody>
                  <a:tcPr anchor="ctr"/>
                </a:tc>
                <a:extLst>
                  <a:ext uri="{0D108BD9-81ED-4DB2-BD59-A6C34878D82A}">
                    <a16:rowId xmlns:a16="http://schemas.microsoft.com/office/drawing/2014/main" val="4120814496"/>
                  </a:ext>
                </a:extLst>
              </a:tr>
              <a:tr h="733927">
                <a:tc>
                  <a:txBody>
                    <a:bodyPr/>
                    <a:lstStyle/>
                    <a:p>
                      <a:pPr algn="ctr"/>
                      <a:r>
                        <a:rPr lang="en-US" sz="1400" dirty="0"/>
                        <a: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r>
                        <a:rPr lang="en-US" sz="1400" dirty="0"/>
                        <a:t>Document </a:t>
                      </a:r>
                    </a:p>
                  </a:txBody>
                  <a:tcPr anchor="ctr"/>
                </a:tc>
                <a:extLst>
                  <a:ext uri="{0D108BD9-81ED-4DB2-BD59-A6C34878D82A}">
                    <a16:rowId xmlns:a16="http://schemas.microsoft.com/office/drawing/2014/main" val="1671142613"/>
                  </a:ext>
                </a:extLst>
              </a:tr>
            </a:tbl>
          </a:graphicData>
        </a:graphic>
      </p:graphicFrame>
      <p:sp>
        <p:nvSpPr>
          <p:cNvPr id="8" name="Rectangle 7">
            <a:extLst>
              <a:ext uri="{FF2B5EF4-FFF2-40B4-BE49-F238E27FC236}">
                <a16:creationId xmlns:a16="http://schemas.microsoft.com/office/drawing/2014/main" id="{789D09F8-A89E-4340-922A-DDB5879FB9F3}"/>
              </a:ext>
            </a:extLst>
          </p:cNvPr>
          <p:cNvSpPr/>
          <p:nvPr/>
        </p:nvSpPr>
        <p:spPr>
          <a:xfrm>
            <a:off x="1510051" y="1728066"/>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9" name="Rectangle: Rounded Corners 8">
            <a:extLst>
              <a:ext uri="{FF2B5EF4-FFF2-40B4-BE49-F238E27FC236}">
                <a16:creationId xmlns:a16="http://schemas.microsoft.com/office/drawing/2014/main" id="{250D62AA-8E3A-4444-AD49-348446E37DDD}"/>
              </a:ext>
            </a:extLst>
          </p:cNvPr>
          <p:cNvSpPr/>
          <p:nvPr/>
        </p:nvSpPr>
        <p:spPr>
          <a:xfrm>
            <a:off x="1510050" y="2460734"/>
            <a:ext cx="1085211" cy="56634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1" name="Rectangle: Rounded Corners 10">
            <a:extLst>
              <a:ext uri="{FF2B5EF4-FFF2-40B4-BE49-F238E27FC236}">
                <a16:creationId xmlns:a16="http://schemas.microsoft.com/office/drawing/2014/main" id="{2C4EE007-F3F1-48D4-A93D-9C8C406E919E}"/>
              </a:ext>
            </a:extLst>
          </p:cNvPr>
          <p:cNvSpPr/>
          <p:nvPr/>
        </p:nvSpPr>
        <p:spPr>
          <a:xfrm>
            <a:off x="1510049" y="3157633"/>
            <a:ext cx="1085211" cy="56634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2" name="Flowchart: Multidocument 11">
            <a:extLst>
              <a:ext uri="{FF2B5EF4-FFF2-40B4-BE49-F238E27FC236}">
                <a16:creationId xmlns:a16="http://schemas.microsoft.com/office/drawing/2014/main" id="{96C1BCFA-8CB8-4CCB-94B3-65F58254752E}"/>
              </a:ext>
            </a:extLst>
          </p:cNvPr>
          <p:cNvSpPr/>
          <p:nvPr/>
        </p:nvSpPr>
        <p:spPr>
          <a:xfrm>
            <a:off x="1578768" y="3861796"/>
            <a:ext cx="947772" cy="56658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Tree>
    <p:extLst>
      <p:ext uri="{BB962C8B-B14F-4D97-AF65-F5344CB8AC3E}">
        <p14:creationId xmlns:p14="http://schemas.microsoft.com/office/powerpoint/2010/main" val="268328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F57F05-94DD-4D39-868B-658394652D5D}"/>
              </a:ext>
            </a:extLst>
          </p:cNvPr>
          <p:cNvSpPr>
            <a:spLocks noGrp="1"/>
          </p:cNvSpPr>
          <p:nvPr>
            <p:ph sz="half" idx="1"/>
          </p:nvPr>
        </p:nvSpPr>
        <p:spPr>
          <a:xfrm>
            <a:off x="388023" y="154746"/>
            <a:ext cx="5410467" cy="6344528"/>
          </a:xfrm>
          <a:ln>
            <a:solidFill>
              <a:schemeClr val="accent6"/>
            </a:solidFill>
          </a:ln>
        </p:spPr>
        <p:txBody>
          <a:bodyPr/>
          <a:lstStyle/>
          <a:p>
            <a:pPr marL="0" indent="0" algn="ctr">
              <a:buNone/>
            </a:pPr>
            <a:r>
              <a:rPr lang="en-US" dirty="0"/>
              <a:t>OLSS</a:t>
            </a:r>
          </a:p>
          <a:p>
            <a:pPr marL="342900" indent="-342900">
              <a:buFont typeface="+mj-lt"/>
              <a:buAutoNum type="arabicPeriod"/>
            </a:pPr>
            <a:r>
              <a:rPr lang="en-US" sz="1800" dirty="0"/>
              <a:t>Marketing Process</a:t>
            </a:r>
          </a:p>
        </p:txBody>
      </p:sp>
      <p:sp>
        <p:nvSpPr>
          <p:cNvPr id="6" name="Content Placeholder 5">
            <a:extLst>
              <a:ext uri="{FF2B5EF4-FFF2-40B4-BE49-F238E27FC236}">
                <a16:creationId xmlns:a16="http://schemas.microsoft.com/office/drawing/2014/main" id="{D3D5BB3C-F848-4A59-8856-A98F1947FEF4}"/>
              </a:ext>
            </a:extLst>
          </p:cNvPr>
          <p:cNvSpPr>
            <a:spLocks noGrp="1"/>
          </p:cNvSpPr>
          <p:nvPr>
            <p:ph sz="half" idx="2"/>
          </p:nvPr>
        </p:nvSpPr>
        <p:spPr>
          <a:xfrm>
            <a:off x="6283743" y="154746"/>
            <a:ext cx="5538283" cy="6344528"/>
          </a:xfrm>
          <a:ln>
            <a:solidFill>
              <a:schemeClr val="accent6"/>
            </a:solidFill>
          </a:ln>
        </p:spPr>
        <p:txBody>
          <a:bodyPr/>
          <a:lstStyle/>
          <a:p>
            <a:pPr marL="0" indent="0" algn="ctr">
              <a:buNone/>
            </a:pPr>
            <a:r>
              <a:rPr lang="en-US" dirty="0"/>
              <a:t>MFAPPL</a:t>
            </a:r>
          </a:p>
        </p:txBody>
      </p:sp>
      <p:sp>
        <p:nvSpPr>
          <p:cNvPr id="7" name="Rectangle 6">
            <a:extLst>
              <a:ext uri="{FF2B5EF4-FFF2-40B4-BE49-F238E27FC236}">
                <a16:creationId xmlns:a16="http://schemas.microsoft.com/office/drawing/2014/main" id="{02169446-2726-4845-A2BA-C4E2C9406043}"/>
              </a:ext>
            </a:extLst>
          </p:cNvPr>
          <p:cNvSpPr/>
          <p:nvPr/>
        </p:nvSpPr>
        <p:spPr>
          <a:xfrm>
            <a:off x="2177996" y="1312222"/>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Calculation</a:t>
            </a:r>
          </a:p>
        </p:txBody>
      </p:sp>
      <p:sp>
        <p:nvSpPr>
          <p:cNvPr id="8" name="Rectangle 7">
            <a:extLst>
              <a:ext uri="{FF2B5EF4-FFF2-40B4-BE49-F238E27FC236}">
                <a16:creationId xmlns:a16="http://schemas.microsoft.com/office/drawing/2014/main" id="{1EB4448A-429A-4D27-A4CB-326F8077E1E1}"/>
              </a:ext>
            </a:extLst>
          </p:cNvPr>
          <p:cNvSpPr/>
          <p:nvPr/>
        </p:nvSpPr>
        <p:spPr>
          <a:xfrm>
            <a:off x="3962800" y="1312222"/>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Quotation</a:t>
            </a:r>
          </a:p>
        </p:txBody>
      </p:sp>
      <p:sp>
        <p:nvSpPr>
          <p:cNvPr id="9" name="Rectangle 8">
            <a:extLst>
              <a:ext uri="{FF2B5EF4-FFF2-40B4-BE49-F238E27FC236}">
                <a16:creationId xmlns:a16="http://schemas.microsoft.com/office/drawing/2014/main" id="{E5D5BF2D-B07E-4C6F-ACFF-A63943FF57FA}"/>
              </a:ext>
            </a:extLst>
          </p:cNvPr>
          <p:cNvSpPr/>
          <p:nvPr/>
        </p:nvSpPr>
        <p:spPr>
          <a:xfrm>
            <a:off x="3962800" y="2288534"/>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SKD</a:t>
            </a:r>
          </a:p>
        </p:txBody>
      </p:sp>
      <p:sp>
        <p:nvSpPr>
          <p:cNvPr id="10" name="Rectangle 9">
            <a:extLst>
              <a:ext uri="{FF2B5EF4-FFF2-40B4-BE49-F238E27FC236}">
                <a16:creationId xmlns:a16="http://schemas.microsoft.com/office/drawing/2014/main" id="{CFEB8977-D4A6-4D85-94AA-661CD548C096}"/>
              </a:ext>
            </a:extLst>
          </p:cNvPr>
          <p:cNvSpPr/>
          <p:nvPr/>
        </p:nvSpPr>
        <p:spPr>
          <a:xfrm>
            <a:off x="3962800" y="3241033"/>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Agreement</a:t>
            </a:r>
          </a:p>
        </p:txBody>
      </p:sp>
      <p:cxnSp>
        <p:nvCxnSpPr>
          <p:cNvPr id="11" name="Straight Arrow Connector 10">
            <a:extLst>
              <a:ext uri="{FF2B5EF4-FFF2-40B4-BE49-F238E27FC236}">
                <a16:creationId xmlns:a16="http://schemas.microsoft.com/office/drawing/2014/main" id="{6ACCB551-F4FC-4B1B-BE2C-BCB12021738B}"/>
              </a:ext>
            </a:extLst>
          </p:cNvPr>
          <p:cNvCxnSpPr>
            <a:stCxn id="7" idx="3"/>
            <a:endCxn id="8" idx="1"/>
          </p:cNvCxnSpPr>
          <p:nvPr/>
        </p:nvCxnSpPr>
        <p:spPr>
          <a:xfrm>
            <a:off x="3273371" y="1574160"/>
            <a:ext cx="689429"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12" name="Straight Arrow Connector 11">
            <a:extLst>
              <a:ext uri="{FF2B5EF4-FFF2-40B4-BE49-F238E27FC236}">
                <a16:creationId xmlns:a16="http://schemas.microsoft.com/office/drawing/2014/main" id="{137676DD-4FAE-4BE1-BCDF-DED276B4DD99}"/>
              </a:ext>
            </a:extLst>
          </p:cNvPr>
          <p:cNvCxnSpPr>
            <a:cxnSpLocks/>
            <a:stCxn id="8" idx="2"/>
            <a:endCxn id="9" idx="0"/>
          </p:cNvCxnSpPr>
          <p:nvPr/>
        </p:nvCxnSpPr>
        <p:spPr>
          <a:xfrm>
            <a:off x="4510488" y="1836097"/>
            <a:ext cx="0" cy="45243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13" name="Straight Arrow Connector 12">
            <a:extLst>
              <a:ext uri="{FF2B5EF4-FFF2-40B4-BE49-F238E27FC236}">
                <a16:creationId xmlns:a16="http://schemas.microsoft.com/office/drawing/2014/main" id="{B0EE4C36-2125-440E-80AB-5EE87FCE6502}"/>
              </a:ext>
            </a:extLst>
          </p:cNvPr>
          <p:cNvCxnSpPr>
            <a:cxnSpLocks/>
            <a:stCxn id="9" idx="2"/>
            <a:endCxn id="10" idx="0"/>
          </p:cNvCxnSpPr>
          <p:nvPr/>
        </p:nvCxnSpPr>
        <p:spPr>
          <a:xfrm>
            <a:off x="4510488" y="2812409"/>
            <a:ext cx="0" cy="428624"/>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5" name="Flowchart: Multidocument 14">
            <a:extLst>
              <a:ext uri="{FF2B5EF4-FFF2-40B4-BE49-F238E27FC236}">
                <a16:creationId xmlns:a16="http://schemas.microsoft.com/office/drawing/2014/main" id="{03B40D04-23E2-4DC4-8505-2A5444AF3FB3}"/>
              </a:ext>
            </a:extLst>
          </p:cNvPr>
          <p:cNvSpPr/>
          <p:nvPr/>
        </p:nvSpPr>
        <p:spPr>
          <a:xfrm>
            <a:off x="4595656" y="3626950"/>
            <a:ext cx="947772" cy="56658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Agreement sign off</a:t>
            </a:r>
          </a:p>
        </p:txBody>
      </p:sp>
      <p:sp>
        <p:nvSpPr>
          <p:cNvPr id="33" name="Rectangle: Rounded Corners 32">
            <a:extLst>
              <a:ext uri="{FF2B5EF4-FFF2-40B4-BE49-F238E27FC236}">
                <a16:creationId xmlns:a16="http://schemas.microsoft.com/office/drawing/2014/main" id="{16B17F1A-EB73-43BF-A25F-6E7D7112AC91}"/>
              </a:ext>
            </a:extLst>
          </p:cNvPr>
          <p:cNvSpPr/>
          <p:nvPr/>
        </p:nvSpPr>
        <p:spPr>
          <a:xfrm>
            <a:off x="2801390" y="1698370"/>
            <a:ext cx="1085211" cy="56634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create data using excel and input data to OLSS</a:t>
            </a:r>
          </a:p>
        </p:txBody>
      </p:sp>
      <p:cxnSp>
        <p:nvCxnSpPr>
          <p:cNvPr id="14" name="Straight Arrow Connector 13">
            <a:extLst>
              <a:ext uri="{FF2B5EF4-FFF2-40B4-BE49-F238E27FC236}">
                <a16:creationId xmlns:a16="http://schemas.microsoft.com/office/drawing/2014/main" id="{42316E13-65E2-449C-A3A9-DE99CF56117F}"/>
              </a:ext>
            </a:extLst>
          </p:cNvPr>
          <p:cNvCxnSpPr>
            <a:cxnSpLocks/>
            <a:stCxn id="10" idx="2"/>
            <a:endCxn id="16" idx="0"/>
          </p:cNvCxnSpPr>
          <p:nvPr/>
        </p:nvCxnSpPr>
        <p:spPr>
          <a:xfrm flipH="1">
            <a:off x="4510487" y="3764908"/>
            <a:ext cx="1" cy="527286"/>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6" name="Flowchart: Connector 15">
            <a:extLst>
              <a:ext uri="{FF2B5EF4-FFF2-40B4-BE49-F238E27FC236}">
                <a16:creationId xmlns:a16="http://schemas.microsoft.com/office/drawing/2014/main" id="{B30EAFFA-B133-4F4D-B8CB-EDB48AFD4962}"/>
              </a:ext>
            </a:extLst>
          </p:cNvPr>
          <p:cNvSpPr/>
          <p:nvPr/>
        </p:nvSpPr>
        <p:spPr>
          <a:xfrm>
            <a:off x="4278372" y="4292194"/>
            <a:ext cx="464229" cy="47307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a:t>
            </a:r>
            <a:endParaRPr lang="en-US" dirty="0"/>
          </a:p>
        </p:txBody>
      </p:sp>
      <p:sp>
        <p:nvSpPr>
          <p:cNvPr id="17" name="Flowchart: Terminator 16">
            <a:extLst>
              <a:ext uri="{FF2B5EF4-FFF2-40B4-BE49-F238E27FC236}">
                <a16:creationId xmlns:a16="http://schemas.microsoft.com/office/drawing/2014/main" id="{D8C2AADD-E3B5-CD9B-C440-1E8E6672C97F}"/>
              </a:ext>
            </a:extLst>
          </p:cNvPr>
          <p:cNvSpPr/>
          <p:nvPr/>
        </p:nvSpPr>
        <p:spPr>
          <a:xfrm>
            <a:off x="743377" y="1395841"/>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Start</a:t>
            </a:r>
          </a:p>
        </p:txBody>
      </p:sp>
      <p:cxnSp>
        <p:nvCxnSpPr>
          <p:cNvPr id="18" name="Straight Arrow Connector 17">
            <a:extLst>
              <a:ext uri="{FF2B5EF4-FFF2-40B4-BE49-F238E27FC236}">
                <a16:creationId xmlns:a16="http://schemas.microsoft.com/office/drawing/2014/main" id="{8A44F06D-22CD-AD68-6AB6-0E4AAAC465B6}"/>
              </a:ext>
            </a:extLst>
          </p:cNvPr>
          <p:cNvCxnSpPr>
            <a:cxnSpLocks/>
            <a:stCxn id="17" idx="3"/>
            <a:endCxn id="7" idx="1"/>
          </p:cNvCxnSpPr>
          <p:nvPr/>
        </p:nvCxnSpPr>
        <p:spPr>
          <a:xfrm>
            <a:off x="1492046" y="1574160"/>
            <a:ext cx="685950"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390698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F57F05-94DD-4D39-868B-658394652D5D}"/>
              </a:ext>
            </a:extLst>
          </p:cNvPr>
          <p:cNvSpPr>
            <a:spLocks noGrp="1"/>
          </p:cNvSpPr>
          <p:nvPr>
            <p:ph sz="half" idx="1"/>
          </p:nvPr>
        </p:nvSpPr>
        <p:spPr>
          <a:xfrm>
            <a:off x="388023" y="154746"/>
            <a:ext cx="5353561" cy="6344528"/>
          </a:xfrm>
          <a:ln>
            <a:solidFill>
              <a:schemeClr val="accent6"/>
            </a:solidFill>
          </a:ln>
        </p:spPr>
        <p:txBody>
          <a:bodyPr/>
          <a:lstStyle/>
          <a:p>
            <a:pPr marL="0" indent="0" algn="ctr">
              <a:buNone/>
            </a:pPr>
            <a:r>
              <a:rPr lang="en-US"/>
              <a:t>OLSS</a:t>
            </a:r>
          </a:p>
          <a:p>
            <a:pPr marL="342900" indent="-342900">
              <a:buFont typeface="+mj-lt"/>
              <a:buAutoNum type="arabicPeriod" startAt="2"/>
            </a:pPr>
            <a:r>
              <a:rPr lang="en-US" sz="1800"/>
              <a:t>Monitoring Asset Process</a:t>
            </a:r>
          </a:p>
          <a:p>
            <a:pPr marL="457200" lvl="1" indent="0">
              <a:buNone/>
            </a:pPr>
            <a:r>
              <a:rPr lang="en-US" sz="1600"/>
              <a:t>A. Asset Maintenance</a:t>
            </a:r>
          </a:p>
          <a:p>
            <a:pPr marL="457200" lvl="1" indent="0">
              <a:buNone/>
            </a:pPr>
            <a:r>
              <a:rPr lang="en-US" sz="1600"/>
              <a:t>B. Asset Replacement</a:t>
            </a:r>
          </a:p>
          <a:p>
            <a:pPr marL="457200" lvl="1" indent="0">
              <a:buNone/>
            </a:pPr>
            <a:r>
              <a:rPr lang="en-US" sz="1600"/>
              <a:t>C. Asset Selling</a:t>
            </a:r>
          </a:p>
          <a:p>
            <a:pPr marL="0" indent="0">
              <a:buNone/>
            </a:pPr>
            <a:endParaRPr lang="en-US" sz="2000"/>
          </a:p>
          <a:p>
            <a:pPr marL="0" indent="0" algn="ctr">
              <a:buNone/>
            </a:pPr>
            <a:endParaRPr lang="en-US"/>
          </a:p>
        </p:txBody>
      </p:sp>
      <p:sp>
        <p:nvSpPr>
          <p:cNvPr id="6" name="Content Placeholder 5">
            <a:extLst>
              <a:ext uri="{FF2B5EF4-FFF2-40B4-BE49-F238E27FC236}">
                <a16:creationId xmlns:a16="http://schemas.microsoft.com/office/drawing/2014/main" id="{D3D5BB3C-F848-4A59-8856-A98F1947FEF4}"/>
              </a:ext>
            </a:extLst>
          </p:cNvPr>
          <p:cNvSpPr>
            <a:spLocks noGrp="1"/>
          </p:cNvSpPr>
          <p:nvPr>
            <p:ph sz="half" idx="2"/>
          </p:nvPr>
        </p:nvSpPr>
        <p:spPr>
          <a:xfrm>
            <a:off x="6048638" y="154746"/>
            <a:ext cx="5773388" cy="6344528"/>
          </a:xfrm>
          <a:ln>
            <a:solidFill>
              <a:schemeClr val="accent6"/>
            </a:solidFill>
          </a:ln>
        </p:spPr>
        <p:txBody>
          <a:bodyPr/>
          <a:lstStyle/>
          <a:p>
            <a:pPr marL="0" indent="0" algn="ctr">
              <a:buNone/>
            </a:pPr>
            <a:r>
              <a:rPr lang="en-US"/>
              <a:t>MFAPPL</a:t>
            </a:r>
          </a:p>
        </p:txBody>
      </p:sp>
      <p:sp>
        <p:nvSpPr>
          <p:cNvPr id="23" name="Rectangle 22">
            <a:extLst>
              <a:ext uri="{FF2B5EF4-FFF2-40B4-BE49-F238E27FC236}">
                <a16:creationId xmlns:a16="http://schemas.microsoft.com/office/drawing/2014/main" id="{493A1BF7-FE05-48F1-827E-EE03902DAF12}"/>
              </a:ext>
            </a:extLst>
          </p:cNvPr>
          <p:cNvSpPr/>
          <p:nvPr/>
        </p:nvSpPr>
        <p:spPr>
          <a:xfrm>
            <a:off x="1661085" y="3837609"/>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BAST</a:t>
            </a:r>
          </a:p>
        </p:txBody>
      </p:sp>
      <p:sp>
        <p:nvSpPr>
          <p:cNvPr id="29" name="Rectangle 28">
            <a:extLst>
              <a:ext uri="{FF2B5EF4-FFF2-40B4-BE49-F238E27FC236}">
                <a16:creationId xmlns:a16="http://schemas.microsoft.com/office/drawing/2014/main" id="{A56F8C25-AB80-4016-83CE-0258555506F5}"/>
              </a:ext>
            </a:extLst>
          </p:cNvPr>
          <p:cNvSpPr/>
          <p:nvPr/>
        </p:nvSpPr>
        <p:spPr>
          <a:xfrm>
            <a:off x="1661088" y="2854695"/>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Purchase Order</a:t>
            </a:r>
          </a:p>
        </p:txBody>
      </p:sp>
      <p:cxnSp>
        <p:nvCxnSpPr>
          <p:cNvPr id="34" name="Straight Arrow Connector 33">
            <a:extLst>
              <a:ext uri="{FF2B5EF4-FFF2-40B4-BE49-F238E27FC236}">
                <a16:creationId xmlns:a16="http://schemas.microsoft.com/office/drawing/2014/main" id="{C99E35AB-F41C-4317-804D-84795951B37B}"/>
              </a:ext>
            </a:extLst>
          </p:cNvPr>
          <p:cNvCxnSpPr>
            <a:cxnSpLocks/>
            <a:stCxn id="29" idx="2"/>
            <a:endCxn id="23" idx="0"/>
          </p:cNvCxnSpPr>
          <p:nvPr/>
        </p:nvCxnSpPr>
        <p:spPr>
          <a:xfrm flipH="1">
            <a:off x="2208773" y="3378570"/>
            <a:ext cx="3" cy="459039"/>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40" name="Straight Arrow Connector 39">
            <a:extLst>
              <a:ext uri="{FF2B5EF4-FFF2-40B4-BE49-F238E27FC236}">
                <a16:creationId xmlns:a16="http://schemas.microsoft.com/office/drawing/2014/main" id="{8BE624E8-417B-42FD-A205-2B6C23A23BB1}"/>
              </a:ext>
            </a:extLst>
          </p:cNvPr>
          <p:cNvCxnSpPr>
            <a:cxnSpLocks/>
            <a:stCxn id="65" idx="4"/>
            <a:endCxn id="29" idx="0"/>
          </p:cNvCxnSpPr>
          <p:nvPr/>
        </p:nvCxnSpPr>
        <p:spPr>
          <a:xfrm>
            <a:off x="2208772" y="2435739"/>
            <a:ext cx="4" cy="418956"/>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8" name="Rectangle: Rounded Corners 57">
            <a:extLst>
              <a:ext uri="{FF2B5EF4-FFF2-40B4-BE49-F238E27FC236}">
                <a16:creationId xmlns:a16="http://schemas.microsoft.com/office/drawing/2014/main" id="{8A8DF6C7-6478-47AD-A0A8-E3A9C2A44454}"/>
              </a:ext>
            </a:extLst>
          </p:cNvPr>
          <p:cNvSpPr/>
          <p:nvPr/>
        </p:nvSpPr>
        <p:spPr>
          <a:xfrm>
            <a:off x="2305975" y="4203723"/>
            <a:ext cx="1052066" cy="61810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send data to MFAPPL (Product, Agreement)</a:t>
            </a:r>
          </a:p>
        </p:txBody>
      </p:sp>
      <p:sp>
        <p:nvSpPr>
          <p:cNvPr id="93" name="Rectangle 92">
            <a:extLst>
              <a:ext uri="{FF2B5EF4-FFF2-40B4-BE49-F238E27FC236}">
                <a16:creationId xmlns:a16="http://schemas.microsoft.com/office/drawing/2014/main" id="{CEEFBD9B-1FA1-4CF0-9493-219B0D4A26D2}"/>
              </a:ext>
            </a:extLst>
          </p:cNvPr>
          <p:cNvSpPr/>
          <p:nvPr/>
        </p:nvSpPr>
        <p:spPr>
          <a:xfrm>
            <a:off x="6839759" y="1781356"/>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New Asset</a:t>
            </a:r>
          </a:p>
        </p:txBody>
      </p:sp>
      <p:cxnSp>
        <p:nvCxnSpPr>
          <p:cNvPr id="97" name="Straight Arrow Connector 96">
            <a:extLst>
              <a:ext uri="{FF2B5EF4-FFF2-40B4-BE49-F238E27FC236}">
                <a16:creationId xmlns:a16="http://schemas.microsoft.com/office/drawing/2014/main" id="{4D5A151F-E869-496C-A642-737F0051272E}"/>
              </a:ext>
            </a:extLst>
          </p:cNvPr>
          <p:cNvCxnSpPr>
            <a:cxnSpLocks/>
            <a:stCxn id="93" idx="3"/>
            <a:endCxn id="101" idx="1"/>
          </p:cNvCxnSpPr>
          <p:nvPr/>
        </p:nvCxnSpPr>
        <p:spPr>
          <a:xfrm>
            <a:off x="7935134" y="2043294"/>
            <a:ext cx="523380"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1" name="Rectangle 100">
            <a:extLst>
              <a:ext uri="{FF2B5EF4-FFF2-40B4-BE49-F238E27FC236}">
                <a16:creationId xmlns:a16="http://schemas.microsoft.com/office/drawing/2014/main" id="{C661C95E-F4FB-47C7-8382-5171F480A0A4}"/>
              </a:ext>
            </a:extLst>
          </p:cNvPr>
          <p:cNvSpPr/>
          <p:nvPr/>
        </p:nvSpPr>
        <p:spPr>
          <a:xfrm>
            <a:off x="8458514" y="1781356"/>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Disbursement</a:t>
            </a:r>
          </a:p>
        </p:txBody>
      </p:sp>
      <p:cxnSp>
        <p:nvCxnSpPr>
          <p:cNvPr id="114" name="Straight Arrow Connector 113">
            <a:extLst>
              <a:ext uri="{FF2B5EF4-FFF2-40B4-BE49-F238E27FC236}">
                <a16:creationId xmlns:a16="http://schemas.microsoft.com/office/drawing/2014/main" id="{08DAC9B4-4EFF-4510-91E7-1DAA003D24AC}"/>
              </a:ext>
            </a:extLst>
          </p:cNvPr>
          <p:cNvCxnSpPr>
            <a:cxnSpLocks/>
            <a:stCxn id="101" idx="2"/>
            <a:endCxn id="117" idx="0"/>
          </p:cNvCxnSpPr>
          <p:nvPr/>
        </p:nvCxnSpPr>
        <p:spPr>
          <a:xfrm>
            <a:off x="9006202" y="2305231"/>
            <a:ext cx="0" cy="51564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17" name="Rectangle 116">
            <a:extLst>
              <a:ext uri="{FF2B5EF4-FFF2-40B4-BE49-F238E27FC236}">
                <a16:creationId xmlns:a16="http://schemas.microsoft.com/office/drawing/2014/main" id="{28A9851D-A47F-4028-AE52-F2A05095A4A7}"/>
              </a:ext>
            </a:extLst>
          </p:cNvPr>
          <p:cNvSpPr/>
          <p:nvPr/>
        </p:nvSpPr>
        <p:spPr>
          <a:xfrm>
            <a:off x="8458514" y="2820879"/>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Posting Journal</a:t>
            </a:r>
          </a:p>
        </p:txBody>
      </p:sp>
      <p:sp>
        <p:nvSpPr>
          <p:cNvPr id="125" name="Rectangle 124">
            <a:extLst>
              <a:ext uri="{FF2B5EF4-FFF2-40B4-BE49-F238E27FC236}">
                <a16:creationId xmlns:a16="http://schemas.microsoft.com/office/drawing/2014/main" id="{70BADC97-F7A8-4AF3-8EF0-D4E704016B34}"/>
              </a:ext>
            </a:extLst>
          </p:cNvPr>
          <p:cNvSpPr/>
          <p:nvPr/>
        </p:nvSpPr>
        <p:spPr>
          <a:xfrm>
            <a:off x="6839759" y="4183123"/>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New Asset</a:t>
            </a:r>
          </a:p>
        </p:txBody>
      </p:sp>
      <p:sp>
        <p:nvSpPr>
          <p:cNvPr id="133" name="Rectangle 132">
            <a:extLst>
              <a:ext uri="{FF2B5EF4-FFF2-40B4-BE49-F238E27FC236}">
                <a16:creationId xmlns:a16="http://schemas.microsoft.com/office/drawing/2014/main" id="{B50F0AAE-DE23-4E9F-BA09-65AF831CD51A}"/>
              </a:ext>
            </a:extLst>
          </p:cNvPr>
          <p:cNvSpPr/>
          <p:nvPr/>
        </p:nvSpPr>
        <p:spPr>
          <a:xfrm>
            <a:off x="8340308" y="3788225"/>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Depreciation Schedule</a:t>
            </a:r>
          </a:p>
        </p:txBody>
      </p:sp>
      <p:sp>
        <p:nvSpPr>
          <p:cNvPr id="148" name="Rectangle 147">
            <a:extLst>
              <a:ext uri="{FF2B5EF4-FFF2-40B4-BE49-F238E27FC236}">
                <a16:creationId xmlns:a16="http://schemas.microsoft.com/office/drawing/2014/main" id="{1710290D-498B-4DBF-B239-BED8743C4224}"/>
              </a:ext>
            </a:extLst>
          </p:cNvPr>
          <p:cNvSpPr/>
          <p:nvPr/>
        </p:nvSpPr>
        <p:spPr>
          <a:xfrm>
            <a:off x="9928629" y="3788961"/>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Asset Selection</a:t>
            </a:r>
          </a:p>
        </p:txBody>
      </p:sp>
      <p:sp>
        <p:nvSpPr>
          <p:cNvPr id="65" name="Flowchart: Connector 64">
            <a:extLst>
              <a:ext uri="{FF2B5EF4-FFF2-40B4-BE49-F238E27FC236}">
                <a16:creationId xmlns:a16="http://schemas.microsoft.com/office/drawing/2014/main" id="{9FE2F90B-5D8B-4B27-8EB2-FDC925ED8D3C}"/>
              </a:ext>
            </a:extLst>
          </p:cNvPr>
          <p:cNvSpPr/>
          <p:nvPr/>
        </p:nvSpPr>
        <p:spPr>
          <a:xfrm>
            <a:off x="1976657" y="1962668"/>
            <a:ext cx="464229" cy="47307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1</a:t>
            </a:r>
            <a:endParaRPr lang="en-US"/>
          </a:p>
        </p:txBody>
      </p:sp>
      <p:sp>
        <p:nvSpPr>
          <p:cNvPr id="78" name="Rectangle: Rounded Corners 77">
            <a:extLst>
              <a:ext uri="{FF2B5EF4-FFF2-40B4-BE49-F238E27FC236}">
                <a16:creationId xmlns:a16="http://schemas.microsoft.com/office/drawing/2014/main" id="{9E62135A-7BF3-4C33-A890-39E36D2EE20F}"/>
              </a:ext>
            </a:extLst>
          </p:cNvPr>
          <p:cNvSpPr/>
          <p:nvPr/>
        </p:nvSpPr>
        <p:spPr>
          <a:xfrm>
            <a:off x="7217692" y="2199204"/>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team execute script for get data from OLSS</a:t>
            </a:r>
          </a:p>
        </p:txBody>
      </p:sp>
      <p:cxnSp>
        <p:nvCxnSpPr>
          <p:cNvPr id="84" name="Straight Arrow Connector 83">
            <a:extLst>
              <a:ext uri="{FF2B5EF4-FFF2-40B4-BE49-F238E27FC236}">
                <a16:creationId xmlns:a16="http://schemas.microsoft.com/office/drawing/2014/main" id="{4A025921-D9B1-4D6B-BBDF-E6512C771837}"/>
              </a:ext>
            </a:extLst>
          </p:cNvPr>
          <p:cNvCxnSpPr>
            <a:cxnSpLocks/>
            <a:stCxn id="117" idx="3"/>
            <a:endCxn id="88" idx="1"/>
          </p:cNvCxnSpPr>
          <p:nvPr/>
        </p:nvCxnSpPr>
        <p:spPr>
          <a:xfrm flipV="1">
            <a:off x="9553889" y="3082816"/>
            <a:ext cx="414442" cy="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88" name="Rectangle 87">
            <a:extLst>
              <a:ext uri="{FF2B5EF4-FFF2-40B4-BE49-F238E27FC236}">
                <a16:creationId xmlns:a16="http://schemas.microsoft.com/office/drawing/2014/main" id="{C9FA32B9-E47A-463F-8E80-7EFEBEC620BF}"/>
              </a:ext>
            </a:extLst>
          </p:cNvPr>
          <p:cNvSpPr/>
          <p:nvPr/>
        </p:nvSpPr>
        <p:spPr>
          <a:xfrm>
            <a:off x="9968331" y="2894626"/>
            <a:ext cx="439318" cy="37637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a:t>SAP</a:t>
            </a:r>
          </a:p>
        </p:txBody>
      </p:sp>
      <p:cxnSp>
        <p:nvCxnSpPr>
          <p:cNvPr id="110" name="Straight Arrow Connector 109">
            <a:extLst>
              <a:ext uri="{FF2B5EF4-FFF2-40B4-BE49-F238E27FC236}">
                <a16:creationId xmlns:a16="http://schemas.microsoft.com/office/drawing/2014/main" id="{9A87D5BE-91ED-469A-8740-EC6EEC5CCDBD}"/>
              </a:ext>
            </a:extLst>
          </p:cNvPr>
          <p:cNvCxnSpPr>
            <a:cxnSpLocks/>
            <a:stCxn id="133" idx="3"/>
            <a:endCxn id="148" idx="1"/>
          </p:cNvCxnSpPr>
          <p:nvPr/>
        </p:nvCxnSpPr>
        <p:spPr>
          <a:xfrm>
            <a:off x="9435683" y="4050163"/>
            <a:ext cx="492946" cy="736"/>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113" name="Straight Arrow Connector 112">
            <a:extLst>
              <a:ext uri="{FF2B5EF4-FFF2-40B4-BE49-F238E27FC236}">
                <a16:creationId xmlns:a16="http://schemas.microsoft.com/office/drawing/2014/main" id="{E9B75B9E-853F-4924-AA9E-7849252163F4}"/>
              </a:ext>
            </a:extLst>
          </p:cNvPr>
          <p:cNvCxnSpPr>
            <a:cxnSpLocks/>
            <a:stCxn id="148" idx="3"/>
            <a:endCxn id="91" idx="1"/>
          </p:cNvCxnSpPr>
          <p:nvPr/>
        </p:nvCxnSpPr>
        <p:spPr>
          <a:xfrm flipV="1">
            <a:off x="11024004" y="4050162"/>
            <a:ext cx="334908" cy="73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91" name="Flowchart: Off-page Connector 90">
            <a:extLst>
              <a:ext uri="{FF2B5EF4-FFF2-40B4-BE49-F238E27FC236}">
                <a16:creationId xmlns:a16="http://schemas.microsoft.com/office/drawing/2014/main" id="{720639C4-F869-41A4-9C99-A42F6A556A1A}"/>
              </a:ext>
            </a:extLst>
          </p:cNvPr>
          <p:cNvSpPr/>
          <p:nvPr/>
        </p:nvSpPr>
        <p:spPr>
          <a:xfrm>
            <a:off x="11358912" y="3823288"/>
            <a:ext cx="316076" cy="453748"/>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C</a:t>
            </a:r>
            <a:endParaRPr lang="en-US"/>
          </a:p>
        </p:txBody>
      </p:sp>
      <p:sp>
        <p:nvSpPr>
          <p:cNvPr id="158" name="Rectangle 157">
            <a:extLst>
              <a:ext uri="{FF2B5EF4-FFF2-40B4-BE49-F238E27FC236}">
                <a16:creationId xmlns:a16="http://schemas.microsoft.com/office/drawing/2014/main" id="{B38EB7B7-D6B2-4D6D-8AFB-58861070B535}"/>
              </a:ext>
            </a:extLst>
          </p:cNvPr>
          <p:cNvSpPr/>
          <p:nvPr/>
        </p:nvSpPr>
        <p:spPr>
          <a:xfrm>
            <a:off x="8344594" y="4485306"/>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Asset Document</a:t>
            </a:r>
          </a:p>
        </p:txBody>
      </p:sp>
      <p:cxnSp>
        <p:nvCxnSpPr>
          <p:cNvPr id="160" name="Connector: Elbow 159">
            <a:extLst>
              <a:ext uri="{FF2B5EF4-FFF2-40B4-BE49-F238E27FC236}">
                <a16:creationId xmlns:a16="http://schemas.microsoft.com/office/drawing/2014/main" id="{7057C886-D3DE-4AEE-AC62-A6C122FBDCB0}"/>
              </a:ext>
            </a:extLst>
          </p:cNvPr>
          <p:cNvCxnSpPr>
            <a:stCxn id="125" idx="3"/>
            <a:endCxn id="133" idx="1"/>
          </p:cNvCxnSpPr>
          <p:nvPr/>
        </p:nvCxnSpPr>
        <p:spPr>
          <a:xfrm flipV="1">
            <a:off x="7935134" y="4050163"/>
            <a:ext cx="405174" cy="394898"/>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61553518-A0C3-4741-8847-905EA5E34889}"/>
              </a:ext>
            </a:extLst>
          </p:cNvPr>
          <p:cNvCxnSpPr>
            <a:cxnSpLocks/>
            <a:stCxn id="125" idx="3"/>
            <a:endCxn id="158" idx="1"/>
          </p:cNvCxnSpPr>
          <p:nvPr/>
        </p:nvCxnSpPr>
        <p:spPr>
          <a:xfrm>
            <a:off x="7935134" y="4445061"/>
            <a:ext cx="409460" cy="302183"/>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B1FDA6CF-0823-41A1-B68F-48DE17332E42}"/>
              </a:ext>
            </a:extLst>
          </p:cNvPr>
          <p:cNvCxnSpPr>
            <a:cxnSpLocks/>
            <a:stCxn id="23" idx="3"/>
            <a:endCxn id="75" idx="1"/>
          </p:cNvCxnSpPr>
          <p:nvPr/>
        </p:nvCxnSpPr>
        <p:spPr>
          <a:xfrm flipV="1">
            <a:off x="2756460" y="3640508"/>
            <a:ext cx="1438248" cy="455741"/>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B3285837-4A1E-4B92-B17B-D3A8AC8119D9}"/>
              </a:ext>
            </a:extLst>
          </p:cNvPr>
          <p:cNvCxnSpPr>
            <a:cxnSpLocks/>
            <a:endCxn id="80" idx="1"/>
          </p:cNvCxnSpPr>
          <p:nvPr/>
        </p:nvCxnSpPr>
        <p:spPr>
          <a:xfrm>
            <a:off x="2760939" y="4095509"/>
            <a:ext cx="1433765" cy="36685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DFBF63A9-D21C-4884-BDF3-153C5EFC0891}"/>
              </a:ext>
            </a:extLst>
          </p:cNvPr>
          <p:cNvSpPr/>
          <p:nvPr/>
        </p:nvSpPr>
        <p:spPr>
          <a:xfrm>
            <a:off x="4194708" y="3378570"/>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Send data to MFAPPL</a:t>
            </a:r>
          </a:p>
        </p:txBody>
      </p:sp>
      <p:sp>
        <p:nvSpPr>
          <p:cNvPr id="80" name="Rectangle 79">
            <a:extLst>
              <a:ext uri="{FF2B5EF4-FFF2-40B4-BE49-F238E27FC236}">
                <a16:creationId xmlns:a16="http://schemas.microsoft.com/office/drawing/2014/main" id="{78B47B6E-470C-477D-AEC7-06DA7B4550F0}"/>
              </a:ext>
            </a:extLst>
          </p:cNvPr>
          <p:cNvSpPr/>
          <p:nvPr/>
        </p:nvSpPr>
        <p:spPr>
          <a:xfrm>
            <a:off x="4194704" y="4200425"/>
            <a:ext cx="1095375" cy="52387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Monitoring Asset &amp; Document</a:t>
            </a:r>
          </a:p>
        </p:txBody>
      </p:sp>
      <p:cxnSp>
        <p:nvCxnSpPr>
          <p:cNvPr id="30" name="Connector: Elbow 29">
            <a:extLst>
              <a:ext uri="{FF2B5EF4-FFF2-40B4-BE49-F238E27FC236}">
                <a16:creationId xmlns:a16="http://schemas.microsoft.com/office/drawing/2014/main" id="{5882F156-DB02-4E77-9668-FDB2FB98D23D}"/>
              </a:ext>
            </a:extLst>
          </p:cNvPr>
          <p:cNvCxnSpPr>
            <a:stCxn id="75" idx="3"/>
            <a:endCxn id="93" idx="1"/>
          </p:cNvCxnSpPr>
          <p:nvPr/>
        </p:nvCxnSpPr>
        <p:spPr>
          <a:xfrm flipV="1">
            <a:off x="5290083" y="2043294"/>
            <a:ext cx="1549676" cy="1597214"/>
          </a:xfrm>
          <a:prstGeom prst="bentConnector3">
            <a:avLst>
              <a:gd name="adj1" fmla="val 6997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E2A51DEC-5DD1-4FA5-97E6-596778623DAC}"/>
              </a:ext>
            </a:extLst>
          </p:cNvPr>
          <p:cNvSpPr/>
          <p:nvPr/>
        </p:nvSpPr>
        <p:spPr>
          <a:xfrm>
            <a:off x="1744489" y="5414293"/>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Monitoring Asset</a:t>
            </a:r>
          </a:p>
        </p:txBody>
      </p:sp>
      <p:cxnSp>
        <p:nvCxnSpPr>
          <p:cNvPr id="35" name="Connector: Elbow 34">
            <a:extLst>
              <a:ext uri="{FF2B5EF4-FFF2-40B4-BE49-F238E27FC236}">
                <a16:creationId xmlns:a16="http://schemas.microsoft.com/office/drawing/2014/main" id="{E7A8A775-3E0F-44D7-B9F2-2AAC2D54B1DE}"/>
              </a:ext>
            </a:extLst>
          </p:cNvPr>
          <p:cNvCxnSpPr>
            <a:cxnSpLocks/>
            <a:stCxn id="85" idx="3"/>
            <a:endCxn id="92" idx="1"/>
          </p:cNvCxnSpPr>
          <p:nvPr/>
        </p:nvCxnSpPr>
        <p:spPr>
          <a:xfrm flipV="1">
            <a:off x="2839864" y="5209290"/>
            <a:ext cx="763344" cy="466941"/>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940B045-B30E-45A8-AC1D-3FCB09F893FC}"/>
              </a:ext>
            </a:extLst>
          </p:cNvPr>
          <p:cNvCxnSpPr>
            <a:cxnSpLocks/>
            <a:stCxn id="85" idx="3"/>
            <a:endCxn id="94" idx="1"/>
          </p:cNvCxnSpPr>
          <p:nvPr/>
        </p:nvCxnSpPr>
        <p:spPr>
          <a:xfrm>
            <a:off x="2839864" y="5676231"/>
            <a:ext cx="763342" cy="443341"/>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3894B750-1B78-444B-B69A-8440510E9CBD}"/>
              </a:ext>
            </a:extLst>
          </p:cNvPr>
          <p:cNvSpPr/>
          <p:nvPr/>
        </p:nvSpPr>
        <p:spPr>
          <a:xfrm>
            <a:off x="3603208" y="4963967"/>
            <a:ext cx="1095374" cy="490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Maintenance</a:t>
            </a:r>
          </a:p>
        </p:txBody>
      </p:sp>
      <p:sp>
        <p:nvSpPr>
          <p:cNvPr id="94" name="Rectangle 93">
            <a:extLst>
              <a:ext uri="{FF2B5EF4-FFF2-40B4-BE49-F238E27FC236}">
                <a16:creationId xmlns:a16="http://schemas.microsoft.com/office/drawing/2014/main" id="{0BB1F240-ADA5-44C5-A5DE-E7EC5F8B050A}"/>
              </a:ext>
            </a:extLst>
          </p:cNvPr>
          <p:cNvSpPr/>
          <p:nvPr/>
        </p:nvSpPr>
        <p:spPr>
          <a:xfrm>
            <a:off x="3603206" y="5865733"/>
            <a:ext cx="1095376" cy="5076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Replacement Car</a:t>
            </a:r>
          </a:p>
        </p:txBody>
      </p:sp>
      <p:cxnSp>
        <p:nvCxnSpPr>
          <p:cNvPr id="96" name="Straight Arrow Connector 95">
            <a:extLst>
              <a:ext uri="{FF2B5EF4-FFF2-40B4-BE49-F238E27FC236}">
                <a16:creationId xmlns:a16="http://schemas.microsoft.com/office/drawing/2014/main" id="{248BFABB-1691-4297-97D8-EA6147C66FCA}"/>
              </a:ext>
            </a:extLst>
          </p:cNvPr>
          <p:cNvCxnSpPr>
            <a:cxnSpLocks/>
            <a:stCxn id="92" idx="3"/>
            <a:endCxn id="109" idx="1"/>
          </p:cNvCxnSpPr>
          <p:nvPr/>
        </p:nvCxnSpPr>
        <p:spPr>
          <a:xfrm>
            <a:off x="4698582" y="5209290"/>
            <a:ext cx="437516" cy="6863"/>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9" name="Flowchart: Off-page Connector 108">
            <a:extLst>
              <a:ext uri="{FF2B5EF4-FFF2-40B4-BE49-F238E27FC236}">
                <a16:creationId xmlns:a16="http://schemas.microsoft.com/office/drawing/2014/main" id="{BAC8E85D-A44D-4C2E-80FB-61F5A1B412F2}"/>
              </a:ext>
            </a:extLst>
          </p:cNvPr>
          <p:cNvSpPr/>
          <p:nvPr/>
        </p:nvSpPr>
        <p:spPr>
          <a:xfrm>
            <a:off x="5136098" y="4989279"/>
            <a:ext cx="316076" cy="453748"/>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A</a:t>
            </a:r>
            <a:endParaRPr lang="en-US"/>
          </a:p>
        </p:txBody>
      </p:sp>
      <p:cxnSp>
        <p:nvCxnSpPr>
          <p:cNvPr id="112" name="Straight Arrow Connector 111">
            <a:extLst>
              <a:ext uri="{FF2B5EF4-FFF2-40B4-BE49-F238E27FC236}">
                <a16:creationId xmlns:a16="http://schemas.microsoft.com/office/drawing/2014/main" id="{D61D98E3-2A1F-4CAB-81F6-3FDF5494F78D}"/>
              </a:ext>
            </a:extLst>
          </p:cNvPr>
          <p:cNvCxnSpPr>
            <a:cxnSpLocks/>
            <a:stCxn id="94" idx="3"/>
            <a:endCxn id="115" idx="1"/>
          </p:cNvCxnSpPr>
          <p:nvPr/>
        </p:nvCxnSpPr>
        <p:spPr>
          <a:xfrm>
            <a:off x="4698582" y="6119572"/>
            <a:ext cx="437516"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15" name="Flowchart: Off-page Connector 114">
            <a:extLst>
              <a:ext uri="{FF2B5EF4-FFF2-40B4-BE49-F238E27FC236}">
                <a16:creationId xmlns:a16="http://schemas.microsoft.com/office/drawing/2014/main" id="{737F7829-0D93-48F8-BCEF-96A09F4446A6}"/>
              </a:ext>
            </a:extLst>
          </p:cNvPr>
          <p:cNvSpPr/>
          <p:nvPr/>
        </p:nvSpPr>
        <p:spPr>
          <a:xfrm>
            <a:off x="5136098" y="5892698"/>
            <a:ext cx="316076" cy="453748"/>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B</a:t>
            </a:r>
            <a:endParaRPr lang="en-US"/>
          </a:p>
        </p:txBody>
      </p:sp>
      <p:sp>
        <p:nvSpPr>
          <p:cNvPr id="41" name="TextBox 40">
            <a:extLst>
              <a:ext uri="{FF2B5EF4-FFF2-40B4-BE49-F238E27FC236}">
                <a16:creationId xmlns:a16="http://schemas.microsoft.com/office/drawing/2014/main" id="{65C4BE7E-86C5-8C24-22C4-5FCA94B75694}"/>
              </a:ext>
            </a:extLst>
          </p:cNvPr>
          <p:cNvSpPr txBox="1"/>
          <p:nvPr/>
        </p:nvSpPr>
        <p:spPr>
          <a:xfrm>
            <a:off x="6865963" y="5465687"/>
            <a:ext cx="2140239" cy="738664"/>
          </a:xfrm>
          <a:prstGeom prst="rect">
            <a:avLst/>
          </a:prstGeom>
          <a:noFill/>
          <a:ln>
            <a:solidFill>
              <a:schemeClr val="tx1"/>
            </a:solidFill>
            <a:prstDash val="lgDash"/>
          </a:ln>
        </p:spPr>
        <p:txBody>
          <a:bodyPr wrap="square" rtlCol="0">
            <a:spAutoFit/>
          </a:bodyPr>
          <a:lstStyle/>
          <a:p>
            <a:r>
              <a:rPr lang="en-US" sz="1050"/>
              <a:t>Notes : </a:t>
            </a:r>
          </a:p>
          <a:p>
            <a:pPr algn="just"/>
            <a:r>
              <a:rPr lang="en-US" sz="1050"/>
              <a:t>Full &amp; Partial Termination, MFAPPL send data reschedule payment to OLSS</a:t>
            </a:r>
          </a:p>
        </p:txBody>
      </p:sp>
      <p:sp>
        <p:nvSpPr>
          <p:cNvPr id="48" name="Flowchart: Terminator 47">
            <a:extLst>
              <a:ext uri="{FF2B5EF4-FFF2-40B4-BE49-F238E27FC236}">
                <a16:creationId xmlns:a16="http://schemas.microsoft.com/office/drawing/2014/main" id="{8490F6EC-EBF0-E244-67E2-0AC474865EA6}"/>
              </a:ext>
            </a:extLst>
          </p:cNvPr>
          <p:cNvSpPr/>
          <p:nvPr/>
        </p:nvSpPr>
        <p:spPr>
          <a:xfrm>
            <a:off x="760820" y="2020885"/>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Start</a:t>
            </a:r>
          </a:p>
        </p:txBody>
      </p:sp>
      <p:cxnSp>
        <p:nvCxnSpPr>
          <p:cNvPr id="49" name="Straight Arrow Connector 48">
            <a:extLst>
              <a:ext uri="{FF2B5EF4-FFF2-40B4-BE49-F238E27FC236}">
                <a16:creationId xmlns:a16="http://schemas.microsoft.com/office/drawing/2014/main" id="{D81AA634-85C9-15BF-3C5E-9BD990E4B5DB}"/>
              </a:ext>
            </a:extLst>
          </p:cNvPr>
          <p:cNvCxnSpPr>
            <a:cxnSpLocks/>
            <a:stCxn id="48" idx="3"/>
            <a:endCxn id="65" idx="2"/>
          </p:cNvCxnSpPr>
          <p:nvPr/>
        </p:nvCxnSpPr>
        <p:spPr>
          <a:xfrm>
            <a:off x="1509489" y="2199204"/>
            <a:ext cx="467168"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94251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F57F05-94DD-4D39-868B-658394652D5D}"/>
              </a:ext>
            </a:extLst>
          </p:cNvPr>
          <p:cNvSpPr>
            <a:spLocks noGrp="1"/>
          </p:cNvSpPr>
          <p:nvPr>
            <p:ph sz="half" idx="1"/>
          </p:nvPr>
        </p:nvSpPr>
        <p:spPr>
          <a:xfrm>
            <a:off x="388023" y="154746"/>
            <a:ext cx="6988872" cy="6344528"/>
          </a:xfrm>
          <a:ln>
            <a:solidFill>
              <a:schemeClr val="accent6"/>
            </a:solidFill>
          </a:ln>
        </p:spPr>
        <p:txBody>
          <a:bodyPr/>
          <a:lstStyle/>
          <a:p>
            <a:pPr marL="0" indent="0" algn="ctr">
              <a:buNone/>
            </a:pPr>
            <a:r>
              <a:rPr lang="en-US" dirty="0"/>
              <a:t>OLSS</a:t>
            </a:r>
          </a:p>
          <a:p>
            <a:pPr marL="342900" indent="-342900">
              <a:buFont typeface="+mj-lt"/>
              <a:buAutoNum type="alphaUcPeriod"/>
            </a:pPr>
            <a:r>
              <a:rPr lang="en-US" sz="1800" dirty="0"/>
              <a:t>Asset</a:t>
            </a:r>
            <a:r>
              <a:rPr lang="en-US" sz="2000" dirty="0"/>
              <a:t> </a:t>
            </a:r>
            <a:r>
              <a:rPr lang="en-US" sz="1800" dirty="0"/>
              <a:t>Maintenance</a:t>
            </a:r>
            <a:r>
              <a:rPr lang="en-US" sz="2000" dirty="0"/>
              <a:t> </a:t>
            </a:r>
            <a:r>
              <a:rPr lang="en-US" sz="1800" dirty="0"/>
              <a:t>Process</a:t>
            </a:r>
            <a:r>
              <a:rPr lang="en-US" sz="1800"/>
              <a:t> (Schedule)</a:t>
            </a:r>
            <a:endParaRPr lang="en-US" sz="1800"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6" name="Content Placeholder 5">
            <a:extLst>
              <a:ext uri="{FF2B5EF4-FFF2-40B4-BE49-F238E27FC236}">
                <a16:creationId xmlns:a16="http://schemas.microsoft.com/office/drawing/2014/main" id="{D3D5BB3C-F848-4A59-8856-A98F1947FEF4}"/>
              </a:ext>
            </a:extLst>
          </p:cNvPr>
          <p:cNvSpPr>
            <a:spLocks noGrp="1"/>
          </p:cNvSpPr>
          <p:nvPr>
            <p:ph sz="half" idx="2"/>
          </p:nvPr>
        </p:nvSpPr>
        <p:spPr>
          <a:xfrm>
            <a:off x="7596554" y="154746"/>
            <a:ext cx="4225472" cy="6344528"/>
          </a:xfrm>
          <a:ln>
            <a:solidFill>
              <a:schemeClr val="accent6"/>
            </a:solidFill>
          </a:ln>
        </p:spPr>
        <p:txBody>
          <a:bodyPr/>
          <a:lstStyle/>
          <a:p>
            <a:pPr marL="0" indent="0" algn="ctr">
              <a:buNone/>
            </a:pPr>
            <a:r>
              <a:rPr lang="en-US" dirty="0"/>
              <a:t>MFAPPL</a:t>
            </a:r>
          </a:p>
        </p:txBody>
      </p:sp>
      <p:sp>
        <p:nvSpPr>
          <p:cNvPr id="23" name="Rectangle 22">
            <a:extLst>
              <a:ext uri="{FF2B5EF4-FFF2-40B4-BE49-F238E27FC236}">
                <a16:creationId xmlns:a16="http://schemas.microsoft.com/office/drawing/2014/main" id="{493A1BF7-FE05-48F1-827E-EE03902DAF12}"/>
              </a:ext>
            </a:extLst>
          </p:cNvPr>
          <p:cNvSpPr/>
          <p:nvPr/>
        </p:nvSpPr>
        <p:spPr>
          <a:xfrm>
            <a:off x="1344436" y="4227475"/>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Work Order</a:t>
            </a:r>
          </a:p>
        </p:txBody>
      </p:sp>
      <p:sp>
        <p:nvSpPr>
          <p:cNvPr id="29" name="Rectangle 28">
            <a:extLst>
              <a:ext uri="{FF2B5EF4-FFF2-40B4-BE49-F238E27FC236}">
                <a16:creationId xmlns:a16="http://schemas.microsoft.com/office/drawing/2014/main" id="{A56F8C25-AB80-4016-83CE-0258555506F5}"/>
              </a:ext>
            </a:extLst>
          </p:cNvPr>
          <p:cNvSpPr/>
          <p:nvPr/>
        </p:nvSpPr>
        <p:spPr>
          <a:xfrm>
            <a:off x="1331514" y="2110790"/>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Maintenance Calculation Budget</a:t>
            </a:r>
          </a:p>
        </p:txBody>
      </p:sp>
      <p:cxnSp>
        <p:nvCxnSpPr>
          <p:cNvPr id="34" name="Straight Arrow Connector 33">
            <a:extLst>
              <a:ext uri="{FF2B5EF4-FFF2-40B4-BE49-F238E27FC236}">
                <a16:creationId xmlns:a16="http://schemas.microsoft.com/office/drawing/2014/main" id="{C99E35AB-F41C-4317-804D-84795951B37B}"/>
              </a:ext>
            </a:extLst>
          </p:cNvPr>
          <p:cNvCxnSpPr>
            <a:cxnSpLocks/>
            <a:stCxn id="29" idx="2"/>
            <a:endCxn id="49" idx="0"/>
          </p:cNvCxnSpPr>
          <p:nvPr/>
        </p:nvCxnSpPr>
        <p:spPr>
          <a:xfrm>
            <a:off x="1879202" y="2634665"/>
            <a:ext cx="2473" cy="531915"/>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40" name="Straight Arrow Connector 39">
            <a:extLst>
              <a:ext uri="{FF2B5EF4-FFF2-40B4-BE49-F238E27FC236}">
                <a16:creationId xmlns:a16="http://schemas.microsoft.com/office/drawing/2014/main" id="{8BE624E8-417B-42FD-A205-2B6C23A23BB1}"/>
              </a:ext>
            </a:extLst>
          </p:cNvPr>
          <p:cNvCxnSpPr>
            <a:cxnSpLocks/>
            <a:stCxn id="118" idx="2"/>
            <a:endCxn id="29" idx="0"/>
          </p:cNvCxnSpPr>
          <p:nvPr/>
        </p:nvCxnSpPr>
        <p:spPr>
          <a:xfrm>
            <a:off x="1879202" y="1679483"/>
            <a:ext cx="0" cy="43130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1" name="Rectangle 100">
            <a:extLst>
              <a:ext uri="{FF2B5EF4-FFF2-40B4-BE49-F238E27FC236}">
                <a16:creationId xmlns:a16="http://schemas.microsoft.com/office/drawing/2014/main" id="{C661C95E-F4FB-47C7-8382-5171F480A0A4}"/>
              </a:ext>
            </a:extLst>
          </p:cNvPr>
          <p:cNvSpPr/>
          <p:nvPr/>
        </p:nvSpPr>
        <p:spPr>
          <a:xfrm>
            <a:off x="9782401" y="3399415"/>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Debit Note</a:t>
            </a:r>
          </a:p>
        </p:txBody>
      </p:sp>
      <p:cxnSp>
        <p:nvCxnSpPr>
          <p:cNvPr id="114" name="Straight Arrow Connector 113">
            <a:extLst>
              <a:ext uri="{FF2B5EF4-FFF2-40B4-BE49-F238E27FC236}">
                <a16:creationId xmlns:a16="http://schemas.microsoft.com/office/drawing/2014/main" id="{08DAC9B4-4EFF-4510-91E7-1DAA003D24AC}"/>
              </a:ext>
            </a:extLst>
          </p:cNvPr>
          <p:cNvCxnSpPr>
            <a:cxnSpLocks/>
            <a:stCxn id="101" idx="2"/>
            <a:endCxn id="117" idx="0"/>
          </p:cNvCxnSpPr>
          <p:nvPr/>
        </p:nvCxnSpPr>
        <p:spPr>
          <a:xfrm>
            <a:off x="10330089" y="3923290"/>
            <a:ext cx="0" cy="486836"/>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17" name="Rectangle 116">
            <a:extLst>
              <a:ext uri="{FF2B5EF4-FFF2-40B4-BE49-F238E27FC236}">
                <a16:creationId xmlns:a16="http://schemas.microsoft.com/office/drawing/2014/main" id="{28A9851D-A47F-4028-AE52-F2A05095A4A7}"/>
              </a:ext>
            </a:extLst>
          </p:cNvPr>
          <p:cNvSpPr/>
          <p:nvPr/>
        </p:nvSpPr>
        <p:spPr>
          <a:xfrm>
            <a:off x="9782401" y="4410126"/>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Posting Journal</a:t>
            </a:r>
          </a:p>
        </p:txBody>
      </p:sp>
      <p:cxnSp>
        <p:nvCxnSpPr>
          <p:cNvPr id="84" name="Straight Arrow Connector 83">
            <a:extLst>
              <a:ext uri="{FF2B5EF4-FFF2-40B4-BE49-F238E27FC236}">
                <a16:creationId xmlns:a16="http://schemas.microsoft.com/office/drawing/2014/main" id="{4A025921-D9B1-4D6B-BBDF-E6512C771837}"/>
              </a:ext>
            </a:extLst>
          </p:cNvPr>
          <p:cNvCxnSpPr>
            <a:cxnSpLocks/>
            <a:stCxn id="117" idx="2"/>
            <a:endCxn id="74" idx="0"/>
          </p:cNvCxnSpPr>
          <p:nvPr/>
        </p:nvCxnSpPr>
        <p:spPr>
          <a:xfrm>
            <a:off x="10330089" y="4934001"/>
            <a:ext cx="8333" cy="390725"/>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75" name="Rectangle 74">
            <a:extLst>
              <a:ext uri="{FF2B5EF4-FFF2-40B4-BE49-F238E27FC236}">
                <a16:creationId xmlns:a16="http://schemas.microsoft.com/office/drawing/2014/main" id="{DFBF63A9-D21C-4884-BDF3-153C5EFC0891}"/>
              </a:ext>
            </a:extLst>
          </p:cNvPr>
          <p:cNvSpPr/>
          <p:nvPr/>
        </p:nvSpPr>
        <p:spPr>
          <a:xfrm>
            <a:off x="4685610" y="3794169"/>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Work Order</a:t>
            </a:r>
          </a:p>
        </p:txBody>
      </p:sp>
      <p:sp>
        <p:nvSpPr>
          <p:cNvPr id="80" name="Rectangle 79">
            <a:extLst>
              <a:ext uri="{FF2B5EF4-FFF2-40B4-BE49-F238E27FC236}">
                <a16:creationId xmlns:a16="http://schemas.microsoft.com/office/drawing/2014/main" id="{78B47B6E-470C-477D-AEC7-06DA7B4550F0}"/>
              </a:ext>
            </a:extLst>
          </p:cNvPr>
          <p:cNvSpPr/>
          <p:nvPr/>
        </p:nvSpPr>
        <p:spPr>
          <a:xfrm>
            <a:off x="6151771" y="3794169"/>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Payment Work Order</a:t>
            </a:r>
          </a:p>
        </p:txBody>
      </p:sp>
      <p:sp>
        <p:nvSpPr>
          <p:cNvPr id="115" name="Flowchart: Off-page Connector 114">
            <a:extLst>
              <a:ext uri="{FF2B5EF4-FFF2-40B4-BE49-F238E27FC236}">
                <a16:creationId xmlns:a16="http://schemas.microsoft.com/office/drawing/2014/main" id="{737F7829-0D93-48F8-BCEF-96A09F4446A6}"/>
              </a:ext>
            </a:extLst>
          </p:cNvPr>
          <p:cNvSpPr/>
          <p:nvPr/>
        </p:nvSpPr>
        <p:spPr>
          <a:xfrm>
            <a:off x="4685610" y="4637145"/>
            <a:ext cx="316076" cy="453748"/>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B</a:t>
            </a:r>
            <a:endParaRPr lang="en-US" dirty="0"/>
          </a:p>
        </p:txBody>
      </p:sp>
      <p:sp>
        <p:nvSpPr>
          <p:cNvPr id="118" name="Flowchart: Off-page Connector 117">
            <a:extLst>
              <a:ext uri="{FF2B5EF4-FFF2-40B4-BE49-F238E27FC236}">
                <a16:creationId xmlns:a16="http://schemas.microsoft.com/office/drawing/2014/main" id="{34B68C63-8D1E-4284-8A71-250243F39477}"/>
              </a:ext>
            </a:extLst>
          </p:cNvPr>
          <p:cNvSpPr/>
          <p:nvPr/>
        </p:nvSpPr>
        <p:spPr>
          <a:xfrm>
            <a:off x="1721164" y="1225735"/>
            <a:ext cx="316076" cy="453748"/>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A</a:t>
            </a:r>
            <a:endParaRPr lang="en-US" dirty="0"/>
          </a:p>
        </p:txBody>
      </p:sp>
      <p:cxnSp>
        <p:nvCxnSpPr>
          <p:cNvPr id="122" name="Straight Arrow Connector 121">
            <a:extLst>
              <a:ext uri="{FF2B5EF4-FFF2-40B4-BE49-F238E27FC236}">
                <a16:creationId xmlns:a16="http://schemas.microsoft.com/office/drawing/2014/main" id="{F00C93D8-3F18-4A96-AFE0-E66C36EFC52B}"/>
              </a:ext>
            </a:extLst>
          </p:cNvPr>
          <p:cNvCxnSpPr>
            <a:cxnSpLocks/>
            <a:stCxn id="23" idx="3"/>
            <a:endCxn id="129" idx="1"/>
          </p:cNvCxnSpPr>
          <p:nvPr/>
        </p:nvCxnSpPr>
        <p:spPr>
          <a:xfrm>
            <a:off x="2439811" y="4486115"/>
            <a:ext cx="454071"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29" name="Flowchart: Decision 128">
            <a:extLst>
              <a:ext uri="{FF2B5EF4-FFF2-40B4-BE49-F238E27FC236}">
                <a16:creationId xmlns:a16="http://schemas.microsoft.com/office/drawing/2014/main" id="{00000000-0008-0000-0B00-000004010000}"/>
              </a:ext>
            </a:extLst>
          </p:cNvPr>
          <p:cNvSpPr/>
          <p:nvPr/>
        </p:nvSpPr>
        <p:spPr>
          <a:xfrm>
            <a:off x="2893882" y="4051935"/>
            <a:ext cx="1121812" cy="86836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dirty="0">
                <a:solidFill>
                  <a:schemeClr val="bg1"/>
                </a:solidFill>
              </a:rPr>
              <a:t>N</a:t>
            </a:r>
            <a:r>
              <a:rPr lang="en-GB" sz="1100" dirty="0">
                <a:solidFill>
                  <a:schemeClr val="bg1"/>
                </a:solidFill>
                <a:effectLst/>
                <a:latin typeface="+mn-lt"/>
                <a:ea typeface="+mn-ea"/>
                <a:cs typeface="+mn-cs"/>
              </a:rPr>
              <a:t>eed</a:t>
            </a:r>
            <a:endParaRPr lang="en-GB" sz="1100" baseline="0" dirty="0">
              <a:solidFill>
                <a:schemeClr val="bg1"/>
              </a:solidFill>
              <a:effectLst/>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GB" dirty="0">
                <a:solidFill>
                  <a:schemeClr val="bg1"/>
                </a:solidFill>
              </a:rPr>
              <a:t>R</a:t>
            </a:r>
            <a:r>
              <a:rPr lang="en-GB" sz="1100" dirty="0">
                <a:solidFill>
                  <a:schemeClr val="bg1"/>
                </a:solidFill>
                <a:effectLst/>
                <a:latin typeface="+mn-lt"/>
                <a:ea typeface="+mn-ea"/>
                <a:cs typeface="+mn-cs"/>
              </a:rPr>
              <a:t>eplacement </a:t>
            </a:r>
            <a:r>
              <a:rPr lang="en-GB" dirty="0">
                <a:solidFill>
                  <a:schemeClr val="bg1"/>
                </a:solidFill>
              </a:rPr>
              <a:t>C</a:t>
            </a:r>
            <a:r>
              <a:rPr lang="en-GB" sz="1100" dirty="0">
                <a:solidFill>
                  <a:schemeClr val="bg1"/>
                </a:solidFill>
                <a:effectLst/>
                <a:latin typeface="+mn-lt"/>
                <a:ea typeface="+mn-ea"/>
                <a:cs typeface="+mn-cs"/>
              </a:rPr>
              <a:t>ar</a:t>
            </a:r>
            <a:endParaRPr lang="en-GB" dirty="0">
              <a:solidFill>
                <a:schemeClr val="bg1"/>
              </a:solidFill>
              <a:effectLst/>
            </a:endParaRPr>
          </a:p>
          <a:p>
            <a:pPr algn="l"/>
            <a:endParaRPr lang="en-GB" sz="1100" dirty="0"/>
          </a:p>
        </p:txBody>
      </p:sp>
      <p:sp>
        <p:nvSpPr>
          <p:cNvPr id="164" name="TextBox 163">
            <a:extLst>
              <a:ext uri="{FF2B5EF4-FFF2-40B4-BE49-F238E27FC236}">
                <a16:creationId xmlns:a16="http://schemas.microsoft.com/office/drawing/2014/main" id="{6F386579-4519-4DEA-9EA0-8BE0656270D1}"/>
              </a:ext>
            </a:extLst>
          </p:cNvPr>
          <p:cNvSpPr txBox="1"/>
          <p:nvPr/>
        </p:nvSpPr>
        <p:spPr>
          <a:xfrm>
            <a:off x="4297630" y="3758057"/>
            <a:ext cx="405174" cy="276999"/>
          </a:xfrm>
          <a:prstGeom prst="rect">
            <a:avLst/>
          </a:prstGeom>
          <a:noFill/>
        </p:spPr>
        <p:txBody>
          <a:bodyPr wrap="square" rtlCol="0">
            <a:spAutoFit/>
          </a:bodyPr>
          <a:lstStyle/>
          <a:p>
            <a:r>
              <a:rPr lang="en-US" sz="1200" dirty="0"/>
              <a:t>No</a:t>
            </a:r>
          </a:p>
        </p:txBody>
      </p:sp>
      <p:sp>
        <p:nvSpPr>
          <p:cNvPr id="165" name="TextBox 164">
            <a:extLst>
              <a:ext uri="{FF2B5EF4-FFF2-40B4-BE49-F238E27FC236}">
                <a16:creationId xmlns:a16="http://schemas.microsoft.com/office/drawing/2014/main" id="{9AE36420-9249-475C-88AF-B4CAC3E0B1CD}"/>
              </a:ext>
            </a:extLst>
          </p:cNvPr>
          <p:cNvSpPr txBox="1"/>
          <p:nvPr/>
        </p:nvSpPr>
        <p:spPr>
          <a:xfrm>
            <a:off x="4267178" y="4893590"/>
            <a:ext cx="405174" cy="276999"/>
          </a:xfrm>
          <a:prstGeom prst="rect">
            <a:avLst/>
          </a:prstGeom>
          <a:noFill/>
        </p:spPr>
        <p:txBody>
          <a:bodyPr wrap="square" rtlCol="0">
            <a:spAutoFit/>
          </a:bodyPr>
          <a:lstStyle/>
          <a:p>
            <a:r>
              <a:rPr lang="en-US" sz="1200" dirty="0"/>
              <a:t>Yes</a:t>
            </a:r>
          </a:p>
        </p:txBody>
      </p:sp>
      <p:cxnSp>
        <p:nvCxnSpPr>
          <p:cNvPr id="187" name="Connector: Elbow 186">
            <a:extLst>
              <a:ext uri="{FF2B5EF4-FFF2-40B4-BE49-F238E27FC236}">
                <a16:creationId xmlns:a16="http://schemas.microsoft.com/office/drawing/2014/main" id="{1453CDBA-A883-4F8F-AAFD-69DCE80DE1CD}"/>
              </a:ext>
            </a:extLst>
          </p:cNvPr>
          <p:cNvCxnSpPr>
            <a:cxnSpLocks/>
            <a:stCxn id="129" idx="3"/>
            <a:endCxn id="115" idx="1"/>
          </p:cNvCxnSpPr>
          <p:nvPr/>
        </p:nvCxnSpPr>
        <p:spPr>
          <a:xfrm>
            <a:off x="4015694" y="4486115"/>
            <a:ext cx="669916" cy="377904"/>
          </a:xfrm>
          <a:prstGeom prst="bent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onnector: Elbow 190">
            <a:extLst>
              <a:ext uri="{FF2B5EF4-FFF2-40B4-BE49-F238E27FC236}">
                <a16:creationId xmlns:a16="http://schemas.microsoft.com/office/drawing/2014/main" id="{B7CFD459-86A0-4388-B4F4-E2361D49A185}"/>
              </a:ext>
            </a:extLst>
          </p:cNvPr>
          <p:cNvCxnSpPr>
            <a:cxnSpLocks/>
            <a:stCxn id="129" idx="3"/>
            <a:endCxn id="75" idx="1"/>
          </p:cNvCxnSpPr>
          <p:nvPr/>
        </p:nvCxnSpPr>
        <p:spPr>
          <a:xfrm flipV="1">
            <a:off x="4015694" y="4056107"/>
            <a:ext cx="669916" cy="430008"/>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4D2F2382-85CA-4BA0-9B66-B65E9B35DBB4}"/>
              </a:ext>
            </a:extLst>
          </p:cNvPr>
          <p:cNvCxnSpPr>
            <a:cxnSpLocks/>
            <a:stCxn id="75" idx="3"/>
            <a:endCxn id="80" idx="1"/>
          </p:cNvCxnSpPr>
          <p:nvPr/>
        </p:nvCxnSpPr>
        <p:spPr>
          <a:xfrm>
            <a:off x="5780985" y="4056107"/>
            <a:ext cx="370786"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212" name="Rectangle 211">
            <a:extLst>
              <a:ext uri="{FF2B5EF4-FFF2-40B4-BE49-F238E27FC236}">
                <a16:creationId xmlns:a16="http://schemas.microsoft.com/office/drawing/2014/main" id="{523F74B7-93AB-476F-BF5C-5D76E0AEB30D}"/>
              </a:ext>
            </a:extLst>
          </p:cNvPr>
          <p:cNvSpPr/>
          <p:nvPr/>
        </p:nvSpPr>
        <p:spPr>
          <a:xfrm>
            <a:off x="9782401" y="2372727"/>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Maintenance</a:t>
            </a:r>
          </a:p>
        </p:txBody>
      </p:sp>
      <p:sp>
        <p:nvSpPr>
          <p:cNvPr id="213" name="Rectangle: Rounded Corners 212">
            <a:extLst>
              <a:ext uri="{FF2B5EF4-FFF2-40B4-BE49-F238E27FC236}">
                <a16:creationId xmlns:a16="http://schemas.microsoft.com/office/drawing/2014/main" id="{5DCAE06E-B312-4F48-B1BE-68E43D3AD3CD}"/>
              </a:ext>
            </a:extLst>
          </p:cNvPr>
          <p:cNvSpPr/>
          <p:nvPr/>
        </p:nvSpPr>
        <p:spPr>
          <a:xfrm>
            <a:off x="8126550" y="3289843"/>
            <a:ext cx="1326177" cy="7491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input data to MFAPPL when get information manually</a:t>
            </a:r>
          </a:p>
        </p:txBody>
      </p:sp>
      <p:cxnSp>
        <p:nvCxnSpPr>
          <p:cNvPr id="217" name="Straight Arrow Connector 216">
            <a:extLst>
              <a:ext uri="{FF2B5EF4-FFF2-40B4-BE49-F238E27FC236}">
                <a16:creationId xmlns:a16="http://schemas.microsoft.com/office/drawing/2014/main" id="{0D216B80-EE84-4AAD-8799-30757D1A09B6}"/>
              </a:ext>
            </a:extLst>
          </p:cNvPr>
          <p:cNvCxnSpPr>
            <a:cxnSpLocks/>
            <a:stCxn id="212" idx="2"/>
            <a:endCxn id="101" idx="0"/>
          </p:cNvCxnSpPr>
          <p:nvPr/>
        </p:nvCxnSpPr>
        <p:spPr>
          <a:xfrm>
            <a:off x="10330089" y="2896602"/>
            <a:ext cx="0" cy="502813"/>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9" name="Straight Arrow Connector 8">
            <a:extLst>
              <a:ext uri="{FF2B5EF4-FFF2-40B4-BE49-F238E27FC236}">
                <a16:creationId xmlns:a16="http://schemas.microsoft.com/office/drawing/2014/main" id="{C02B10BE-DFE1-403D-8560-3A09B5FFE24D}"/>
              </a:ext>
            </a:extLst>
          </p:cNvPr>
          <p:cNvCxnSpPr>
            <a:cxnSpLocks/>
            <a:stCxn id="213" idx="3"/>
            <a:endCxn id="101" idx="1"/>
          </p:cNvCxnSpPr>
          <p:nvPr/>
        </p:nvCxnSpPr>
        <p:spPr>
          <a:xfrm flipV="1">
            <a:off x="9452727" y="3661353"/>
            <a:ext cx="329674" cy="307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A5B1CDDD-8411-4A74-B056-8149D70A6018}"/>
              </a:ext>
            </a:extLst>
          </p:cNvPr>
          <p:cNvCxnSpPr>
            <a:stCxn id="80" idx="3"/>
            <a:endCxn id="213" idx="1"/>
          </p:cNvCxnSpPr>
          <p:nvPr/>
        </p:nvCxnSpPr>
        <p:spPr>
          <a:xfrm flipV="1">
            <a:off x="7247146" y="3664430"/>
            <a:ext cx="879404" cy="391677"/>
          </a:xfrm>
          <a:prstGeom prst="bentConnector3">
            <a:avLst>
              <a:gd name="adj1" fmla="val 62797"/>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FC747C5-A444-4178-A44F-F727D53E29B7}"/>
              </a:ext>
            </a:extLst>
          </p:cNvPr>
          <p:cNvSpPr/>
          <p:nvPr/>
        </p:nvSpPr>
        <p:spPr>
          <a:xfrm>
            <a:off x="10118763" y="5324726"/>
            <a:ext cx="439318" cy="37637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SAP</a:t>
            </a:r>
          </a:p>
        </p:txBody>
      </p:sp>
      <p:sp>
        <p:nvSpPr>
          <p:cNvPr id="242" name="TextBox 241">
            <a:extLst>
              <a:ext uri="{FF2B5EF4-FFF2-40B4-BE49-F238E27FC236}">
                <a16:creationId xmlns:a16="http://schemas.microsoft.com/office/drawing/2014/main" id="{1098B460-CC00-4A16-BEF9-39E7CAE081D7}"/>
              </a:ext>
            </a:extLst>
          </p:cNvPr>
          <p:cNvSpPr txBox="1"/>
          <p:nvPr/>
        </p:nvSpPr>
        <p:spPr>
          <a:xfrm>
            <a:off x="10949761" y="3250315"/>
            <a:ext cx="789866" cy="415498"/>
          </a:xfrm>
          <a:prstGeom prst="rect">
            <a:avLst/>
          </a:prstGeom>
          <a:noFill/>
          <a:ln>
            <a:solidFill>
              <a:schemeClr val="tx1"/>
            </a:solidFill>
            <a:prstDash val="lgDash"/>
          </a:ln>
        </p:spPr>
        <p:txBody>
          <a:bodyPr wrap="square" rtlCol="0">
            <a:spAutoFit/>
          </a:bodyPr>
          <a:lstStyle/>
          <a:p>
            <a:r>
              <a:rPr lang="en-US" sz="1050" dirty="0"/>
              <a:t>Additional Billing</a:t>
            </a:r>
          </a:p>
        </p:txBody>
      </p:sp>
      <p:sp>
        <p:nvSpPr>
          <p:cNvPr id="42" name="Rectangle: Rounded Corners 41">
            <a:extLst>
              <a:ext uri="{FF2B5EF4-FFF2-40B4-BE49-F238E27FC236}">
                <a16:creationId xmlns:a16="http://schemas.microsoft.com/office/drawing/2014/main" id="{7D61774C-33C2-4970-7160-83B279C8F89B}"/>
              </a:ext>
            </a:extLst>
          </p:cNvPr>
          <p:cNvSpPr/>
          <p:nvPr/>
        </p:nvSpPr>
        <p:spPr>
          <a:xfrm>
            <a:off x="10457374" y="3748594"/>
            <a:ext cx="1024495"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send data to OLSS</a:t>
            </a:r>
          </a:p>
        </p:txBody>
      </p:sp>
      <p:sp>
        <p:nvSpPr>
          <p:cNvPr id="49" name="Rectangle 48">
            <a:extLst>
              <a:ext uri="{FF2B5EF4-FFF2-40B4-BE49-F238E27FC236}">
                <a16:creationId xmlns:a16="http://schemas.microsoft.com/office/drawing/2014/main" id="{3E2D5475-9E81-B9ED-98A9-886DBE16ED1A}"/>
              </a:ext>
            </a:extLst>
          </p:cNvPr>
          <p:cNvSpPr/>
          <p:nvPr/>
        </p:nvSpPr>
        <p:spPr>
          <a:xfrm>
            <a:off x="1333987" y="3166580"/>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Maintenance Schedule</a:t>
            </a:r>
          </a:p>
        </p:txBody>
      </p:sp>
      <p:cxnSp>
        <p:nvCxnSpPr>
          <p:cNvPr id="62" name="Straight Arrow Connector 61">
            <a:extLst>
              <a:ext uri="{FF2B5EF4-FFF2-40B4-BE49-F238E27FC236}">
                <a16:creationId xmlns:a16="http://schemas.microsoft.com/office/drawing/2014/main" id="{A1B2C4E0-5622-DC5C-ECE1-7F0236870B1A}"/>
              </a:ext>
            </a:extLst>
          </p:cNvPr>
          <p:cNvCxnSpPr>
            <a:cxnSpLocks/>
            <a:stCxn id="49" idx="2"/>
            <a:endCxn id="23" idx="0"/>
          </p:cNvCxnSpPr>
          <p:nvPr/>
        </p:nvCxnSpPr>
        <p:spPr>
          <a:xfrm>
            <a:off x="1881675" y="3690455"/>
            <a:ext cx="10449" cy="53702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0" name="Flowchart: Terminator 49">
            <a:extLst>
              <a:ext uri="{FF2B5EF4-FFF2-40B4-BE49-F238E27FC236}">
                <a16:creationId xmlns:a16="http://schemas.microsoft.com/office/drawing/2014/main" id="{5BF2F024-900B-F886-84A7-39CCFF1BF320}"/>
              </a:ext>
            </a:extLst>
          </p:cNvPr>
          <p:cNvSpPr/>
          <p:nvPr/>
        </p:nvSpPr>
        <p:spPr>
          <a:xfrm>
            <a:off x="510862" y="1274290"/>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cxnSp>
        <p:nvCxnSpPr>
          <p:cNvPr id="51" name="Straight Arrow Connector 50">
            <a:extLst>
              <a:ext uri="{FF2B5EF4-FFF2-40B4-BE49-F238E27FC236}">
                <a16:creationId xmlns:a16="http://schemas.microsoft.com/office/drawing/2014/main" id="{D7B5AD76-7096-6529-343E-4B0422A16665}"/>
              </a:ext>
            </a:extLst>
          </p:cNvPr>
          <p:cNvCxnSpPr>
            <a:cxnSpLocks/>
            <a:stCxn id="50" idx="3"/>
            <a:endCxn id="118" idx="1"/>
          </p:cNvCxnSpPr>
          <p:nvPr/>
        </p:nvCxnSpPr>
        <p:spPr>
          <a:xfrm>
            <a:off x="1259531" y="1452609"/>
            <a:ext cx="461633"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2821977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F57F05-94DD-4D39-868B-658394652D5D}"/>
              </a:ext>
            </a:extLst>
          </p:cNvPr>
          <p:cNvSpPr>
            <a:spLocks noGrp="1"/>
          </p:cNvSpPr>
          <p:nvPr>
            <p:ph sz="half" idx="1"/>
          </p:nvPr>
        </p:nvSpPr>
        <p:spPr>
          <a:xfrm>
            <a:off x="388023" y="154746"/>
            <a:ext cx="5369242" cy="6344528"/>
          </a:xfrm>
          <a:ln>
            <a:solidFill>
              <a:schemeClr val="accent6"/>
            </a:solidFill>
          </a:ln>
        </p:spPr>
        <p:txBody>
          <a:bodyPr/>
          <a:lstStyle/>
          <a:p>
            <a:pPr marL="0" indent="0" algn="ctr">
              <a:buNone/>
            </a:pPr>
            <a:r>
              <a:rPr lang="en-US"/>
              <a:t>OLSS</a:t>
            </a:r>
          </a:p>
          <a:p>
            <a:pPr marL="342900" indent="-342900">
              <a:buFont typeface="+mj-lt"/>
              <a:buAutoNum type="alphaUcPeriod"/>
            </a:pPr>
            <a:r>
              <a:rPr lang="en-US" sz="1800"/>
              <a:t>Asset</a:t>
            </a:r>
            <a:r>
              <a:rPr lang="en-US" sz="2000"/>
              <a:t> </a:t>
            </a:r>
            <a:r>
              <a:rPr lang="en-US" sz="1800"/>
              <a:t>Maintenance</a:t>
            </a:r>
            <a:r>
              <a:rPr lang="en-US" sz="2000"/>
              <a:t> </a:t>
            </a:r>
            <a:r>
              <a:rPr lang="en-US" sz="1800"/>
              <a:t>Process (Breakdown)</a:t>
            </a:r>
          </a:p>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endParaRPr lang="en-US"/>
          </a:p>
        </p:txBody>
      </p:sp>
      <p:sp>
        <p:nvSpPr>
          <p:cNvPr id="6" name="Content Placeholder 5">
            <a:extLst>
              <a:ext uri="{FF2B5EF4-FFF2-40B4-BE49-F238E27FC236}">
                <a16:creationId xmlns:a16="http://schemas.microsoft.com/office/drawing/2014/main" id="{D3D5BB3C-F848-4A59-8856-A98F1947FEF4}"/>
              </a:ext>
            </a:extLst>
          </p:cNvPr>
          <p:cNvSpPr>
            <a:spLocks noGrp="1"/>
          </p:cNvSpPr>
          <p:nvPr>
            <p:ph sz="half" idx="2"/>
          </p:nvPr>
        </p:nvSpPr>
        <p:spPr>
          <a:xfrm>
            <a:off x="6434737" y="154746"/>
            <a:ext cx="5387289" cy="6344528"/>
          </a:xfrm>
          <a:ln>
            <a:solidFill>
              <a:schemeClr val="accent6"/>
            </a:solidFill>
          </a:ln>
        </p:spPr>
        <p:txBody>
          <a:bodyPr/>
          <a:lstStyle/>
          <a:p>
            <a:pPr marL="0" indent="0" algn="ctr">
              <a:buNone/>
            </a:pPr>
            <a:r>
              <a:rPr lang="en-US"/>
              <a:t>MFAPPL</a:t>
            </a:r>
          </a:p>
        </p:txBody>
      </p:sp>
      <p:sp>
        <p:nvSpPr>
          <p:cNvPr id="31" name="Rectangle 30">
            <a:extLst>
              <a:ext uri="{FF2B5EF4-FFF2-40B4-BE49-F238E27FC236}">
                <a16:creationId xmlns:a16="http://schemas.microsoft.com/office/drawing/2014/main" id="{142C9966-80B5-4D72-B012-79004CCC4543}"/>
              </a:ext>
            </a:extLst>
          </p:cNvPr>
          <p:cNvSpPr/>
          <p:nvPr/>
        </p:nvSpPr>
        <p:spPr>
          <a:xfrm>
            <a:off x="8667732" y="2356530"/>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Credit Note</a:t>
            </a:r>
          </a:p>
        </p:txBody>
      </p:sp>
      <p:sp>
        <p:nvSpPr>
          <p:cNvPr id="33" name="Rectangle 32">
            <a:extLst>
              <a:ext uri="{FF2B5EF4-FFF2-40B4-BE49-F238E27FC236}">
                <a16:creationId xmlns:a16="http://schemas.microsoft.com/office/drawing/2014/main" id="{5DF88EE6-61A3-466B-AF3E-9D89F1A66E38}"/>
              </a:ext>
            </a:extLst>
          </p:cNvPr>
          <p:cNvSpPr/>
          <p:nvPr/>
        </p:nvSpPr>
        <p:spPr>
          <a:xfrm>
            <a:off x="8667731" y="3408498"/>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Posting Journal</a:t>
            </a:r>
          </a:p>
        </p:txBody>
      </p:sp>
      <p:cxnSp>
        <p:nvCxnSpPr>
          <p:cNvPr id="35" name="Straight Arrow Connector 34">
            <a:extLst>
              <a:ext uri="{FF2B5EF4-FFF2-40B4-BE49-F238E27FC236}">
                <a16:creationId xmlns:a16="http://schemas.microsoft.com/office/drawing/2014/main" id="{76543C83-582D-420A-81DE-A45E5A4F24F3}"/>
              </a:ext>
            </a:extLst>
          </p:cNvPr>
          <p:cNvCxnSpPr>
            <a:cxnSpLocks/>
            <a:stCxn id="33" idx="2"/>
            <a:endCxn id="77" idx="0"/>
          </p:cNvCxnSpPr>
          <p:nvPr/>
        </p:nvCxnSpPr>
        <p:spPr>
          <a:xfrm>
            <a:off x="9215419" y="3932373"/>
            <a:ext cx="14020" cy="48989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77" name="Rectangle 76">
            <a:extLst>
              <a:ext uri="{FF2B5EF4-FFF2-40B4-BE49-F238E27FC236}">
                <a16:creationId xmlns:a16="http://schemas.microsoft.com/office/drawing/2014/main" id="{3FD8FF2E-2619-410C-8B14-B8CC705FD6E6}"/>
              </a:ext>
            </a:extLst>
          </p:cNvPr>
          <p:cNvSpPr/>
          <p:nvPr/>
        </p:nvSpPr>
        <p:spPr>
          <a:xfrm>
            <a:off x="9009780" y="4422271"/>
            <a:ext cx="439318" cy="37637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a:t>SAP</a:t>
            </a:r>
          </a:p>
        </p:txBody>
      </p:sp>
      <p:sp>
        <p:nvSpPr>
          <p:cNvPr id="85" name="TextBox 84">
            <a:extLst>
              <a:ext uri="{FF2B5EF4-FFF2-40B4-BE49-F238E27FC236}">
                <a16:creationId xmlns:a16="http://schemas.microsoft.com/office/drawing/2014/main" id="{533796EF-6B7D-4C59-A330-0C6D9C5CA140}"/>
              </a:ext>
            </a:extLst>
          </p:cNvPr>
          <p:cNvSpPr txBox="1"/>
          <p:nvPr/>
        </p:nvSpPr>
        <p:spPr>
          <a:xfrm>
            <a:off x="9860850" y="2081292"/>
            <a:ext cx="789866" cy="415498"/>
          </a:xfrm>
          <a:prstGeom prst="rect">
            <a:avLst/>
          </a:prstGeom>
          <a:noFill/>
          <a:ln>
            <a:solidFill>
              <a:schemeClr val="tx1"/>
            </a:solidFill>
            <a:prstDash val="lgDash"/>
          </a:ln>
        </p:spPr>
        <p:txBody>
          <a:bodyPr wrap="square" rtlCol="0">
            <a:spAutoFit/>
          </a:bodyPr>
          <a:lstStyle/>
          <a:p>
            <a:r>
              <a:rPr lang="en-US" sz="1050"/>
              <a:t>Deducted Billing</a:t>
            </a:r>
          </a:p>
        </p:txBody>
      </p:sp>
      <p:sp>
        <p:nvSpPr>
          <p:cNvPr id="43" name="Rectangle: Rounded Corners 42">
            <a:extLst>
              <a:ext uri="{FF2B5EF4-FFF2-40B4-BE49-F238E27FC236}">
                <a16:creationId xmlns:a16="http://schemas.microsoft.com/office/drawing/2014/main" id="{FCB618BC-FE2B-F4AC-0DE4-CA3111D014D7}"/>
              </a:ext>
            </a:extLst>
          </p:cNvPr>
          <p:cNvSpPr/>
          <p:nvPr/>
        </p:nvSpPr>
        <p:spPr>
          <a:xfrm>
            <a:off x="9394664" y="2720023"/>
            <a:ext cx="1024495"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send data to OLSS</a:t>
            </a:r>
          </a:p>
        </p:txBody>
      </p:sp>
      <p:sp>
        <p:nvSpPr>
          <p:cNvPr id="44" name="Rectangle: Rounded Corners 43">
            <a:extLst>
              <a:ext uri="{FF2B5EF4-FFF2-40B4-BE49-F238E27FC236}">
                <a16:creationId xmlns:a16="http://schemas.microsoft.com/office/drawing/2014/main" id="{DD0C17B2-167D-5C40-9BB8-BA26085F7183}"/>
              </a:ext>
            </a:extLst>
          </p:cNvPr>
          <p:cNvSpPr/>
          <p:nvPr/>
        </p:nvSpPr>
        <p:spPr>
          <a:xfrm>
            <a:off x="8552332" y="1140175"/>
            <a:ext cx="1326177" cy="7491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create Memo for breakdown process</a:t>
            </a:r>
          </a:p>
        </p:txBody>
      </p:sp>
      <p:sp>
        <p:nvSpPr>
          <p:cNvPr id="47" name="Flowchart: Terminator 46">
            <a:extLst>
              <a:ext uri="{FF2B5EF4-FFF2-40B4-BE49-F238E27FC236}">
                <a16:creationId xmlns:a16="http://schemas.microsoft.com/office/drawing/2014/main" id="{D2F33C8B-25F4-6DFF-5B0E-CA9E7CBD54F1}"/>
              </a:ext>
            </a:extLst>
          </p:cNvPr>
          <p:cNvSpPr/>
          <p:nvPr/>
        </p:nvSpPr>
        <p:spPr>
          <a:xfrm>
            <a:off x="7351736" y="1336443"/>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Start</a:t>
            </a:r>
          </a:p>
        </p:txBody>
      </p:sp>
      <p:cxnSp>
        <p:nvCxnSpPr>
          <p:cNvPr id="48" name="Straight Arrow Connector 47">
            <a:extLst>
              <a:ext uri="{FF2B5EF4-FFF2-40B4-BE49-F238E27FC236}">
                <a16:creationId xmlns:a16="http://schemas.microsoft.com/office/drawing/2014/main" id="{64124B6C-99B4-0952-806D-A999B94A7E3A}"/>
              </a:ext>
            </a:extLst>
          </p:cNvPr>
          <p:cNvCxnSpPr>
            <a:cxnSpLocks/>
            <a:stCxn id="47" idx="3"/>
            <a:endCxn id="44" idx="1"/>
          </p:cNvCxnSpPr>
          <p:nvPr/>
        </p:nvCxnSpPr>
        <p:spPr>
          <a:xfrm>
            <a:off x="8100405" y="1514762"/>
            <a:ext cx="451927"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52" name="Straight Arrow Connector 51">
            <a:extLst>
              <a:ext uri="{FF2B5EF4-FFF2-40B4-BE49-F238E27FC236}">
                <a16:creationId xmlns:a16="http://schemas.microsoft.com/office/drawing/2014/main" id="{DDE717BB-F520-21D6-7905-5173DC047F92}"/>
              </a:ext>
            </a:extLst>
          </p:cNvPr>
          <p:cNvCxnSpPr>
            <a:cxnSpLocks/>
            <a:stCxn id="44" idx="2"/>
            <a:endCxn id="31" idx="0"/>
          </p:cNvCxnSpPr>
          <p:nvPr/>
        </p:nvCxnSpPr>
        <p:spPr>
          <a:xfrm flipH="1">
            <a:off x="9215420" y="1889348"/>
            <a:ext cx="1" cy="46718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60" name="Straight Arrow Connector 59">
            <a:extLst>
              <a:ext uri="{FF2B5EF4-FFF2-40B4-BE49-F238E27FC236}">
                <a16:creationId xmlns:a16="http://schemas.microsoft.com/office/drawing/2014/main" id="{79C69671-C2E5-47A2-2DDF-F07EADE232EC}"/>
              </a:ext>
            </a:extLst>
          </p:cNvPr>
          <p:cNvCxnSpPr>
            <a:cxnSpLocks/>
            <a:stCxn id="31" idx="2"/>
            <a:endCxn id="33" idx="0"/>
          </p:cNvCxnSpPr>
          <p:nvPr/>
        </p:nvCxnSpPr>
        <p:spPr>
          <a:xfrm flipH="1">
            <a:off x="9215419" y="2880405"/>
            <a:ext cx="1" cy="528093"/>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83" name="TextBox 82">
            <a:extLst>
              <a:ext uri="{FF2B5EF4-FFF2-40B4-BE49-F238E27FC236}">
                <a16:creationId xmlns:a16="http://schemas.microsoft.com/office/drawing/2014/main" id="{806B88B8-FD51-A0E6-B63E-0BD4C5A0FA87}"/>
              </a:ext>
            </a:extLst>
          </p:cNvPr>
          <p:cNvSpPr txBox="1"/>
          <p:nvPr/>
        </p:nvSpPr>
        <p:spPr>
          <a:xfrm>
            <a:off x="784844" y="1307011"/>
            <a:ext cx="3960286" cy="1739579"/>
          </a:xfrm>
          <a:prstGeom prst="rect">
            <a:avLst/>
          </a:prstGeom>
          <a:noFill/>
          <a:ln>
            <a:solidFill>
              <a:schemeClr val="tx1"/>
            </a:solidFill>
            <a:prstDash val="lgDash"/>
          </a:ln>
        </p:spPr>
        <p:txBody>
          <a:bodyPr wrap="square" rtlCol="0">
            <a:spAutoFit/>
          </a:bodyPr>
          <a:lstStyle/>
          <a:p>
            <a:pPr marL="0" marR="0">
              <a:lnSpc>
                <a:spcPct val="107000"/>
              </a:lnSpc>
              <a:spcBef>
                <a:spcPts val="0"/>
              </a:spcBef>
              <a:spcAft>
                <a:spcPts val="800"/>
              </a:spcAft>
            </a:pPr>
            <a:r>
              <a:rPr lang="en-US" sz="1400"/>
              <a:t>If there is a breakdown, </a:t>
            </a:r>
            <a:r>
              <a:rPr lang="en-US" sz="1400">
                <a:effectLst/>
                <a:ea typeface="Calibri" panose="020F0502020204030204" pitchFamily="34" charset="0"/>
                <a:cs typeface="Times New Roman" panose="02020603050405020304" pitchFamily="18" charset="0"/>
              </a:rPr>
              <a:t>there are two options that customers can choose from:</a:t>
            </a:r>
          </a:p>
          <a:p>
            <a:pPr marL="342900" marR="0" lvl="0" indent="-342900">
              <a:lnSpc>
                <a:spcPct val="107000"/>
              </a:lnSpc>
              <a:spcBef>
                <a:spcPts val="0"/>
              </a:spcBef>
              <a:spcAft>
                <a:spcPts val="0"/>
              </a:spcAft>
              <a:buFont typeface="+mj-lt"/>
              <a:buAutoNum type="arabicPeriod"/>
            </a:pPr>
            <a:r>
              <a:rPr lang="en-US" sz="1400">
                <a:effectLst/>
                <a:ea typeface="Calibri" panose="020F0502020204030204" pitchFamily="34" charset="0"/>
                <a:cs typeface="Times New Roman" panose="02020603050405020304" pitchFamily="18" charset="0"/>
              </a:rPr>
              <a:t>Using a replacement car unit</a:t>
            </a:r>
          </a:p>
          <a:p>
            <a:pPr lvl="1">
              <a:lnSpc>
                <a:spcPct val="107000"/>
              </a:lnSpc>
            </a:pPr>
            <a:r>
              <a:rPr lang="en-US" sz="1400">
                <a:ea typeface="Calibri" panose="020F0502020204030204" pitchFamily="34" charset="0"/>
                <a:cs typeface="Times New Roman" panose="02020603050405020304" pitchFamily="18" charset="0"/>
              </a:rPr>
              <a:t>More details in asset replacement process</a:t>
            </a:r>
            <a:endParaRPr lang="en-US" sz="140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buFont typeface="+mj-lt"/>
              <a:buAutoNum type="arabicPeriod"/>
            </a:pPr>
            <a:r>
              <a:rPr lang="en-US" sz="1400">
                <a:effectLst/>
                <a:ea typeface="Calibri" panose="020F0502020204030204" pitchFamily="34" charset="0"/>
                <a:cs typeface="Times New Roman" panose="02020603050405020304" pitchFamily="18" charset="0"/>
              </a:rPr>
              <a:t>Reduce the value of monthly bills</a:t>
            </a:r>
          </a:p>
          <a:p>
            <a:pPr lvl="1">
              <a:lnSpc>
                <a:spcPct val="107000"/>
              </a:lnSpc>
            </a:pPr>
            <a:r>
              <a:rPr lang="en-US" sz="1400">
                <a:ea typeface="Calibri" panose="020F0502020204030204" pitchFamily="34" charset="0"/>
                <a:cs typeface="Times New Roman" panose="02020603050405020304" pitchFamily="18" charset="0"/>
              </a:rPr>
              <a:t>Process in MFAPPL</a:t>
            </a:r>
            <a:endParaRPr lang="en-US" sz="1400">
              <a:effectLst/>
              <a:ea typeface="Calibri" panose="020F0502020204030204" pitchFamily="34" charset="0"/>
              <a:cs typeface="Times New Roman" panose="02020603050405020304" pitchFamily="18" charset="0"/>
            </a:endParaRPr>
          </a:p>
          <a:p>
            <a:endParaRPr lang="en-US" sz="1050"/>
          </a:p>
        </p:txBody>
      </p:sp>
    </p:spTree>
    <p:extLst>
      <p:ext uri="{BB962C8B-B14F-4D97-AF65-F5344CB8AC3E}">
        <p14:creationId xmlns:p14="http://schemas.microsoft.com/office/powerpoint/2010/main" val="3706115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F57F05-94DD-4D39-868B-658394652D5D}"/>
              </a:ext>
            </a:extLst>
          </p:cNvPr>
          <p:cNvSpPr>
            <a:spLocks noGrp="1"/>
          </p:cNvSpPr>
          <p:nvPr>
            <p:ph sz="half" idx="1"/>
          </p:nvPr>
        </p:nvSpPr>
        <p:spPr>
          <a:xfrm>
            <a:off x="388023" y="154746"/>
            <a:ext cx="5576679" cy="6344528"/>
          </a:xfrm>
          <a:ln>
            <a:solidFill>
              <a:schemeClr val="accent6"/>
            </a:solidFill>
          </a:ln>
        </p:spPr>
        <p:txBody>
          <a:bodyPr/>
          <a:lstStyle/>
          <a:p>
            <a:pPr marL="0" indent="0" algn="ctr">
              <a:buNone/>
            </a:pPr>
            <a:r>
              <a:rPr lang="en-US"/>
              <a:t>OLSS</a:t>
            </a:r>
          </a:p>
          <a:p>
            <a:pPr marL="342900" indent="-342900">
              <a:buFont typeface="+mj-lt"/>
              <a:buAutoNum type="alphaUcPeriod" startAt="2"/>
            </a:pPr>
            <a:r>
              <a:rPr lang="en-US" sz="1800"/>
              <a:t> Asset</a:t>
            </a:r>
            <a:r>
              <a:rPr lang="en-US" sz="2000"/>
              <a:t> </a:t>
            </a:r>
            <a:r>
              <a:rPr lang="en-US" sz="1800"/>
              <a:t>Replacement</a:t>
            </a:r>
            <a:r>
              <a:rPr lang="en-US" sz="2000"/>
              <a:t> </a:t>
            </a:r>
            <a:r>
              <a:rPr lang="en-US" sz="1800"/>
              <a:t>Process</a:t>
            </a:r>
          </a:p>
        </p:txBody>
      </p:sp>
      <p:sp>
        <p:nvSpPr>
          <p:cNvPr id="6" name="Content Placeholder 5">
            <a:extLst>
              <a:ext uri="{FF2B5EF4-FFF2-40B4-BE49-F238E27FC236}">
                <a16:creationId xmlns:a16="http://schemas.microsoft.com/office/drawing/2014/main" id="{D3D5BB3C-F848-4A59-8856-A98F1947FEF4}"/>
              </a:ext>
            </a:extLst>
          </p:cNvPr>
          <p:cNvSpPr>
            <a:spLocks noGrp="1"/>
          </p:cNvSpPr>
          <p:nvPr>
            <p:ph sz="half" idx="2"/>
          </p:nvPr>
        </p:nvSpPr>
        <p:spPr>
          <a:xfrm>
            <a:off x="6400800" y="154746"/>
            <a:ext cx="5421226" cy="6344528"/>
          </a:xfrm>
          <a:ln>
            <a:solidFill>
              <a:schemeClr val="accent6"/>
            </a:solidFill>
          </a:ln>
        </p:spPr>
        <p:txBody>
          <a:bodyPr/>
          <a:lstStyle/>
          <a:p>
            <a:pPr marL="0" indent="0" algn="ctr">
              <a:buNone/>
            </a:pPr>
            <a:r>
              <a:rPr lang="en-US"/>
              <a:t>MFAPPL</a:t>
            </a:r>
          </a:p>
        </p:txBody>
      </p:sp>
      <p:sp>
        <p:nvSpPr>
          <p:cNvPr id="211" name="Flowchart: Off-page Connector 210">
            <a:extLst>
              <a:ext uri="{FF2B5EF4-FFF2-40B4-BE49-F238E27FC236}">
                <a16:creationId xmlns:a16="http://schemas.microsoft.com/office/drawing/2014/main" id="{FC4F52B7-DF6C-4AFC-9838-93F56107B0B0}"/>
              </a:ext>
            </a:extLst>
          </p:cNvPr>
          <p:cNvSpPr/>
          <p:nvPr/>
        </p:nvSpPr>
        <p:spPr>
          <a:xfrm>
            <a:off x="1983488" y="1373205"/>
            <a:ext cx="316076" cy="453748"/>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B</a:t>
            </a:r>
            <a:endParaRPr lang="en-US"/>
          </a:p>
        </p:txBody>
      </p:sp>
      <p:cxnSp>
        <p:nvCxnSpPr>
          <p:cNvPr id="226" name="Straight Arrow Connector 225">
            <a:extLst>
              <a:ext uri="{FF2B5EF4-FFF2-40B4-BE49-F238E27FC236}">
                <a16:creationId xmlns:a16="http://schemas.microsoft.com/office/drawing/2014/main" id="{3CC10203-3DAE-4DFD-800C-C92A29C9C8BD}"/>
              </a:ext>
            </a:extLst>
          </p:cNvPr>
          <p:cNvCxnSpPr>
            <a:cxnSpLocks/>
            <a:stCxn id="211" idx="3"/>
            <a:endCxn id="45" idx="1"/>
          </p:cNvCxnSpPr>
          <p:nvPr/>
        </p:nvCxnSpPr>
        <p:spPr>
          <a:xfrm>
            <a:off x="2299564" y="1600079"/>
            <a:ext cx="472425"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230" name="Rectangle 229">
            <a:extLst>
              <a:ext uri="{FF2B5EF4-FFF2-40B4-BE49-F238E27FC236}">
                <a16:creationId xmlns:a16="http://schemas.microsoft.com/office/drawing/2014/main" id="{DA52F80E-78EC-4DF1-A7B8-32296F0A84D7}"/>
              </a:ext>
            </a:extLst>
          </p:cNvPr>
          <p:cNvSpPr/>
          <p:nvPr/>
        </p:nvSpPr>
        <p:spPr>
          <a:xfrm>
            <a:off x="2887389" y="2433463"/>
            <a:ext cx="1095375" cy="52387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Asset Replacement</a:t>
            </a:r>
          </a:p>
        </p:txBody>
      </p:sp>
      <p:sp>
        <p:nvSpPr>
          <p:cNvPr id="45" name="Rectangle: Rounded Corners 44">
            <a:extLst>
              <a:ext uri="{FF2B5EF4-FFF2-40B4-BE49-F238E27FC236}">
                <a16:creationId xmlns:a16="http://schemas.microsoft.com/office/drawing/2014/main" id="{205201E6-E5E3-8CBC-2C04-2D55568AFC3B}"/>
              </a:ext>
            </a:extLst>
          </p:cNvPr>
          <p:cNvSpPr/>
          <p:nvPr/>
        </p:nvSpPr>
        <p:spPr>
          <a:xfrm>
            <a:off x="2771989" y="1225492"/>
            <a:ext cx="1326177" cy="7491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request input data asset to OLSS when get information manually</a:t>
            </a:r>
          </a:p>
        </p:txBody>
      </p:sp>
      <p:cxnSp>
        <p:nvCxnSpPr>
          <p:cNvPr id="49" name="Straight Arrow Connector 48">
            <a:extLst>
              <a:ext uri="{FF2B5EF4-FFF2-40B4-BE49-F238E27FC236}">
                <a16:creationId xmlns:a16="http://schemas.microsoft.com/office/drawing/2014/main" id="{998D7D4A-877A-7088-2C55-AC45C1DA613F}"/>
              </a:ext>
            </a:extLst>
          </p:cNvPr>
          <p:cNvCxnSpPr>
            <a:cxnSpLocks/>
            <a:stCxn id="45" idx="2"/>
            <a:endCxn id="230" idx="0"/>
          </p:cNvCxnSpPr>
          <p:nvPr/>
        </p:nvCxnSpPr>
        <p:spPr>
          <a:xfrm flipH="1">
            <a:off x="3435077" y="1974665"/>
            <a:ext cx="1" cy="45879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4" name="Rectangle: Rounded Corners 53">
            <a:extLst>
              <a:ext uri="{FF2B5EF4-FFF2-40B4-BE49-F238E27FC236}">
                <a16:creationId xmlns:a16="http://schemas.microsoft.com/office/drawing/2014/main" id="{253E25E8-EA41-C7AE-680F-7110250D272B}"/>
              </a:ext>
            </a:extLst>
          </p:cNvPr>
          <p:cNvSpPr/>
          <p:nvPr/>
        </p:nvSpPr>
        <p:spPr>
          <a:xfrm>
            <a:off x="3621900" y="2898343"/>
            <a:ext cx="1238222" cy="58449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team execute script for insert unit</a:t>
            </a:r>
          </a:p>
        </p:txBody>
      </p:sp>
      <p:cxnSp>
        <p:nvCxnSpPr>
          <p:cNvPr id="55" name="Straight Arrow Connector 54">
            <a:extLst>
              <a:ext uri="{FF2B5EF4-FFF2-40B4-BE49-F238E27FC236}">
                <a16:creationId xmlns:a16="http://schemas.microsoft.com/office/drawing/2014/main" id="{E77AE6B9-FE15-D381-0C5E-C29ABCE280FC}"/>
              </a:ext>
            </a:extLst>
          </p:cNvPr>
          <p:cNvCxnSpPr>
            <a:cxnSpLocks/>
            <a:stCxn id="230" idx="2"/>
            <a:endCxn id="58" idx="0"/>
          </p:cNvCxnSpPr>
          <p:nvPr/>
        </p:nvCxnSpPr>
        <p:spPr>
          <a:xfrm flipH="1">
            <a:off x="3435076" y="2957338"/>
            <a:ext cx="1" cy="65844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8" name="Rectangle 57">
            <a:extLst>
              <a:ext uri="{FF2B5EF4-FFF2-40B4-BE49-F238E27FC236}">
                <a16:creationId xmlns:a16="http://schemas.microsoft.com/office/drawing/2014/main" id="{53655AED-87A5-590D-AD2E-E0F92D71A23C}"/>
              </a:ext>
            </a:extLst>
          </p:cNvPr>
          <p:cNvSpPr/>
          <p:nvPr/>
        </p:nvSpPr>
        <p:spPr>
          <a:xfrm>
            <a:off x="2887388" y="3615786"/>
            <a:ext cx="1095375" cy="52387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Asset Document</a:t>
            </a:r>
          </a:p>
        </p:txBody>
      </p:sp>
      <p:sp>
        <p:nvSpPr>
          <p:cNvPr id="62" name="Rectangle: Rounded Corners 61">
            <a:extLst>
              <a:ext uri="{FF2B5EF4-FFF2-40B4-BE49-F238E27FC236}">
                <a16:creationId xmlns:a16="http://schemas.microsoft.com/office/drawing/2014/main" id="{18FBF684-64B9-22C8-A4E3-F003EA30C6E7}"/>
              </a:ext>
            </a:extLst>
          </p:cNvPr>
          <p:cNvSpPr/>
          <p:nvPr/>
        </p:nvSpPr>
        <p:spPr>
          <a:xfrm>
            <a:off x="3610967" y="4085914"/>
            <a:ext cx="1238221" cy="57371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team execute script for insert document</a:t>
            </a:r>
          </a:p>
        </p:txBody>
      </p:sp>
      <p:cxnSp>
        <p:nvCxnSpPr>
          <p:cNvPr id="63" name="Straight Arrow Connector 62">
            <a:extLst>
              <a:ext uri="{FF2B5EF4-FFF2-40B4-BE49-F238E27FC236}">
                <a16:creationId xmlns:a16="http://schemas.microsoft.com/office/drawing/2014/main" id="{DACC1F1A-E5F7-5804-277D-3B4658599702}"/>
              </a:ext>
            </a:extLst>
          </p:cNvPr>
          <p:cNvCxnSpPr>
            <a:cxnSpLocks/>
            <a:stCxn id="58" idx="2"/>
            <a:endCxn id="66" idx="0"/>
          </p:cNvCxnSpPr>
          <p:nvPr/>
        </p:nvCxnSpPr>
        <p:spPr>
          <a:xfrm>
            <a:off x="3435076" y="4139661"/>
            <a:ext cx="0" cy="59714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66" name="Rectangle 65">
            <a:extLst>
              <a:ext uri="{FF2B5EF4-FFF2-40B4-BE49-F238E27FC236}">
                <a16:creationId xmlns:a16="http://schemas.microsoft.com/office/drawing/2014/main" id="{2E9907C5-3BFD-B3C9-6A27-82333C8F6FB8}"/>
              </a:ext>
            </a:extLst>
          </p:cNvPr>
          <p:cNvSpPr/>
          <p:nvPr/>
        </p:nvSpPr>
        <p:spPr>
          <a:xfrm>
            <a:off x="2887388" y="4736802"/>
            <a:ext cx="1095375" cy="52387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Maintenance Schedule </a:t>
            </a:r>
          </a:p>
        </p:txBody>
      </p:sp>
      <p:sp>
        <p:nvSpPr>
          <p:cNvPr id="69" name="Rectangle: Rounded Corners 68">
            <a:extLst>
              <a:ext uri="{FF2B5EF4-FFF2-40B4-BE49-F238E27FC236}">
                <a16:creationId xmlns:a16="http://schemas.microsoft.com/office/drawing/2014/main" id="{98051338-F1A6-0DE2-F32B-826E733AC3AB}"/>
              </a:ext>
            </a:extLst>
          </p:cNvPr>
          <p:cNvSpPr/>
          <p:nvPr/>
        </p:nvSpPr>
        <p:spPr>
          <a:xfrm>
            <a:off x="3621900" y="5185126"/>
            <a:ext cx="123822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team execute script for insert maintenance schedule</a:t>
            </a:r>
          </a:p>
        </p:txBody>
      </p:sp>
      <p:sp>
        <p:nvSpPr>
          <p:cNvPr id="70" name="TextBox 69">
            <a:extLst>
              <a:ext uri="{FF2B5EF4-FFF2-40B4-BE49-F238E27FC236}">
                <a16:creationId xmlns:a16="http://schemas.microsoft.com/office/drawing/2014/main" id="{DADC8A5E-AC1A-74F2-A541-96BDC2594D96}"/>
              </a:ext>
            </a:extLst>
          </p:cNvPr>
          <p:cNvSpPr txBox="1"/>
          <p:nvPr/>
        </p:nvSpPr>
        <p:spPr>
          <a:xfrm>
            <a:off x="4070255" y="4831813"/>
            <a:ext cx="789866" cy="253916"/>
          </a:xfrm>
          <a:prstGeom prst="rect">
            <a:avLst/>
          </a:prstGeom>
          <a:noFill/>
          <a:ln>
            <a:solidFill>
              <a:schemeClr val="tx1"/>
            </a:solidFill>
            <a:prstDash val="lgDash"/>
          </a:ln>
        </p:spPr>
        <p:txBody>
          <a:bodyPr wrap="square" rtlCol="0">
            <a:spAutoFit/>
          </a:bodyPr>
          <a:lstStyle/>
          <a:p>
            <a:r>
              <a:rPr lang="en-US" sz="1050"/>
              <a:t>Optional</a:t>
            </a:r>
          </a:p>
        </p:txBody>
      </p:sp>
      <p:cxnSp>
        <p:nvCxnSpPr>
          <p:cNvPr id="71" name="Straight Arrow Connector 70">
            <a:extLst>
              <a:ext uri="{FF2B5EF4-FFF2-40B4-BE49-F238E27FC236}">
                <a16:creationId xmlns:a16="http://schemas.microsoft.com/office/drawing/2014/main" id="{6D5A43ED-545D-63B9-C70A-600C96998643}"/>
              </a:ext>
            </a:extLst>
          </p:cNvPr>
          <p:cNvCxnSpPr>
            <a:cxnSpLocks/>
            <a:stCxn id="90" idx="3"/>
            <a:endCxn id="73" idx="1"/>
          </p:cNvCxnSpPr>
          <p:nvPr/>
        </p:nvCxnSpPr>
        <p:spPr>
          <a:xfrm>
            <a:off x="8446537" y="1607269"/>
            <a:ext cx="463843" cy="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72" name="Rectangle 71">
            <a:extLst>
              <a:ext uri="{FF2B5EF4-FFF2-40B4-BE49-F238E27FC236}">
                <a16:creationId xmlns:a16="http://schemas.microsoft.com/office/drawing/2014/main" id="{CEBD87D3-9BF3-7A5E-CF1C-D919BCD66CAB}"/>
              </a:ext>
            </a:extLst>
          </p:cNvPr>
          <p:cNvSpPr/>
          <p:nvPr/>
        </p:nvSpPr>
        <p:spPr>
          <a:xfrm>
            <a:off x="9025780" y="2440654"/>
            <a:ext cx="1095375" cy="52387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Asset Replacement</a:t>
            </a:r>
          </a:p>
        </p:txBody>
      </p:sp>
      <p:sp>
        <p:nvSpPr>
          <p:cNvPr id="73" name="Rectangle: Rounded Corners 72">
            <a:extLst>
              <a:ext uri="{FF2B5EF4-FFF2-40B4-BE49-F238E27FC236}">
                <a16:creationId xmlns:a16="http://schemas.microsoft.com/office/drawing/2014/main" id="{DA82F48E-0A45-52DE-0C02-26759A90F09F}"/>
              </a:ext>
            </a:extLst>
          </p:cNvPr>
          <p:cNvSpPr/>
          <p:nvPr/>
        </p:nvSpPr>
        <p:spPr>
          <a:xfrm>
            <a:off x="8910380" y="1232683"/>
            <a:ext cx="1326177" cy="7491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request input data asset to MFAPPL when get information manually</a:t>
            </a:r>
          </a:p>
        </p:txBody>
      </p:sp>
      <p:cxnSp>
        <p:nvCxnSpPr>
          <p:cNvPr id="76" name="Straight Arrow Connector 75">
            <a:extLst>
              <a:ext uri="{FF2B5EF4-FFF2-40B4-BE49-F238E27FC236}">
                <a16:creationId xmlns:a16="http://schemas.microsoft.com/office/drawing/2014/main" id="{F19F246B-8952-04B8-4696-384F0178A851}"/>
              </a:ext>
            </a:extLst>
          </p:cNvPr>
          <p:cNvCxnSpPr>
            <a:cxnSpLocks/>
            <a:stCxn id="73" idx="2"/>
            <a:endCxn id="72" idx="0"/>
          </p:cNvCxnSpPr>
          <p:nvPr/>
        </p:nvCxnSpPr>
        <p:spPr>
          <a:xfrm flipH="1">
            <a:off x="9573468" y="1981856"/>
            <a:ext cx="1" cy="45879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78" name="Rectangle: Rounded Corners 77">
            <a:extLst>
              <a:ext uri="{FF2B5EF4-FFF2-40B4-BE49-F238E27FC236}">
                <a16:creationId xmlns:a16="http://schemas.microsoft.com/office/drawing/2014/main" id="{D339C06B-ACD1-C9DD-57EF-FED9F2451A39}"/>
              </a:ext>
            </a:extLst>
          </p:cNvPr>
          <p:cNvSpPr/>
          <p:nvPr/>
        </p:nvSpPr>
        <p:spPr>
          <a:xfrm>
            <a:off x="9760291" y="2905534"/>
            <a:ext cx="1280160" cy="57371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team execute script for insert unit</a:t>
            </a:r>
          </a:p>
        </p:txBody>
      </p:sp>
      <p:cxnSp>
        <p:nvCxnSpPr>
          <p:cNvPr id="79" name="Straight Arrow Connector 78">
            <a:extLst>
              <a:ext uri="{FF2B5EF4-FFF2-40B4-BE49-F238E27FC236}">
                <a16:creationId xmlns:a16="http://schemas.microsoft.com/office/drawing/2014/main" id="{B060C4F1-1A58-F05B-A741-3D270BB9C62E}"/>
              </a:ext>
            </a:extLst>
          </p:cNvPr>
          <p:cNvCxnSpPr>
            <a:cxnSpLocks/>
            <a:stCxn id="72" idx="2"/>
            <a:endCxn id="82" idx="0"/>
          </p:cNvCxnSpPr>
          <p:nvPr/>
        </p:nvCxnSpPr>
        <p:spPr>
          <a:xfrm>
            <a:off x="9573468" y="2964529"/>
            <a:ext cx="10714" cy="651256"/>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82" name="Rectangle 81">
            <a:extLst>
              <a:ext uri="{FF2B5EF4-FFF2-40B4-BE49-F238E27FC236}">
                <a16:creationId xmlns:a16="http://schemas.microsoft.com/office/drawing/2014/main" id="{3774E331-0786-4624-5040-D926C8879B52}"/>
              </a:ext>
            </a:extLst>
          </p:cNvPr>
          <p:cNvSpPr/>
          <p:nvPr/>
        </p:nvSpPr>
        <p:spPr>
          <a:xfrm>
            <a:off x="9036494" y="3615785"/>
            <a:ext cx="1095375" cy="52387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Asset Document</a:t>
            </a:r>
          </a:p>
        </p:txBody>
      </p:sp>
      <p:sp>
        <p:nvSpPr>
          <p:cNvPr id="83" name="Rectangle: Rounded Corners 82">
            <a:extLst>
              <a:ext uri="{FF2B5EF4-FFF2-40B4-BE49-F238E27FC236}">
                <a16:creationId xmlns:a16="http://schemas.microsoft.com/office/drawing/2014/main" id="{A881CBAE-6271-D6FB-8E04-B728AA695858}"/>
              </a:ext>
            </a:extLst>
          </p:cNvPr>
          <p:cNvSpPr/>
          <p:nvPr/>
        </p:nvSpPr>
        <p:spPr>
          <a:xfrm>
            <a:off x="9781260" y="4085914"/>
            <a:ext cx="1238221" cy="57371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team execute script for insert document</a:t>
            </a:r>
          </a:p>
        </p:txBody>
      </p:sp>
      <p:sp>
        <p:nvSpPr>
          <p:cNvPr id="90" name="Flowchart: Off-page Connector 89">
            <a:extLst>
              <a:ext uri="{FF2B5EF4-FFF2-40B4-BE49-F238E27FC236}">
                <a16:creationId xmlns:a16="http://schemas.microsoft.com/office/drawing/2014/main" id="{1A9881A5-82B9-9809-3AF8-6C3C1E3B33D2}"/>
              </a:ext>
            </a:extLst>
          </p:cNvPr>
          <p:cNvSpPr/>
          <p:nvPr/>
        </p:nvSpPr>
        <p:spPr>
          <a:xfrm>
            <a:off x="8130461" y="1380395"/>
            <a:ext cx="316076" cy="453748"/>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B</a:t>
            </a:r>
            <a:endParaRPr lang="en-US"/>
          </a:p>
        </p:txBody>
      </p:sp>
      <p:sp>
        <p:nvSpPr>
          <p:cNvPr id="27" name="Flowchart: Terminator 26">
            <a:extLst>
              <a:ext uri="{FF2B5EF4-FFF2-40B4-BE49-F238E27FC236}">
                <a16:creationId xmlns:a16="http://schemas.microsoft.com/office/drawing/2014/main" id="{DA7E2D78-5DE7-8B2E-0BF3-6F6CFA1FC7DF}"/>
              </a:ext>
            </a:extLst>
          </p:cNvPr>
          <p:cNvSpPr/>
          <p:nvPr/>
        </p:nvSpPr>
        <p:spPr>
          <a:xfrm>
            <a:off x="770976" y="1421759"/>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cxnSp>
        <p:nvCxnSpPr>
          <p:cNvPr id="28" name="Straight Arrow Connector 27">
            <a:extLst>
              <a:ext uri="{FF2B5EF4-FFF2-40B4-BE49-F238E27FC236}">
                <a16:creationId xmlns:a16="http://schemas.microsoft.com/office/drawing/2014/main" id="{8EDFAEA6-23AC-F284-0F46-01EA895052F9}"/>
              </a:ext>
            </a:extLst>
          </p:cNvPr>
          <p:cNvCxnSpPr>
            <a:cxnSpLocks/>
            <a:stCxn id="27" idx="3"/>
            <a:endCxn id="211" idx="1"/>
          </p:cNvCxnSpPr>
          <p:nvPr/>
        </p:nvCxnSpPr>
        <p:spPr>
          <a:xfrm>
            <a:off x="1519645" y="1600078"/>
            <a:ext cx="463843" cy="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38" name="Flowchart: Terminator 37">
            <a:extLst>
              <a:ext uri="{FF2B5EF4-FFF2-40B4-BE49-F238E27FC236}">
                <a16:creationId xmlns:a16="http://schemas.microsoft.com/office/drawing/2014/main" id="{66346466-2754-9C93-2862-66893616B771}"/>
              </a:ext>
            </a:extLst>
          </p:cNvPr>
          <p:cNvSpPr/>
          <p:nvPr/>
        </p:nvSpPr>
        <p:spPr>
          <a:xfrm>
            <a:off x="6917949" y="1428950"/>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cxnSp>
        <p:nvCxnSpPr>
          <p:cNvPr id="39" name="Straight Arrow Connector 38">
            <a:extLst>
              <a:ext uri="{FF2B5EF4-FFF2-40B4-BE49-F238E27FC236}">
                <a16:creationId xmlns:a16="http://schemas.microsoft.com/office/drawing/2014/main" id="{52EE9BFD-B7CE-023E-3335-4F061ADE069C}"/>
              </a:ext>
            </a:extLst>
          </p:cNvPr>
          <p:cNvCxnSpPr>
            <a:cxnSpLocks/>
            <a:stCxn id="38" idx="3"/>
            <a:endCxn id="90" idx="1"/>
          </p:cNvCxnSpPr>
          <p:nvPr/>
        </p:nvCxnSpPr>
        <p:spPr>
          <a:xfrm>
            <a:off x="7666618" y="1607269"/>
            <a:ext cx="463843"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78680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F57F05-94DD-4D39-868B-658394652D5D}"/>
              </a:ext>
            </a:extLst>
          </p:cNvPr>
          <p:cNvSpPr>
            <a:spLocks noGrp="1"/>
          </p:cNvSpPr>
          <p:nvPr>
            <p:ph sz="half" idx="1"/>
          </p:nvPr>
        </p:nvSpPr>
        <p:spPr>
          <a:xfrm>
            <a:off x="388023" y="154746"/>
            <a:ext cx="5852058" cy="6344528"/>
          </a:xfrm>
          <a:ln>
            <a:solidFill>
              <a:schemeClr val="accent6"/>
            </a:solidFill>
          </a:ln>
        </p:spPr>
        <p:txBody>
          <a:bodyPr/>
          <a:lstStyle/>
          <a:p>
            <a:pPr marL="0" indent="0" algn="ctr">
              <a:buNone/>
            </a:pPr>
            <a:r>
              <a:rPr lang="en-US"/>
              <a:t>OLSS</a:t>
            </a:r>
          </a:p>
          <a:p>
            <a:pPr marL="342900" indent="-342900">
              <a:buFont typeface="+mj-lt"/>
              <a:buAutoNum type="alphaUcPeriod" startAt="3"/>
            </a:pPr>
            <a:r>
              <a:rPr lang="en-US" sz="1800"/>
              <a:t>Asset</a:t>
            </a:r>
            <a:r>
              <a:rPr lang="en-US" sz="2000"/>
              <a:t> </a:t>
            </a:r>
            <a:r>
              <a:rPr lang="en-US" sz="1800"/>
              <a:t>Selling</a:t>
            </a:r>
            <a:r>
              <a:rPr lang="en-US" sz="2000"/>
              <a:t> </a:t>
            </a:r>
            <a:r>
              <a:rPr lang="en-US" sz="1800"/>
              <a:t>Process</a:t>
            </a:r>
          </a:p>
          <a:p>
            <a:pPr marL="0" indent="0">
              <a:buNone/>
            </a:pPr>
            <a:endParaRPr lang="en-US"/>
          </a:p>
          <a:p>
            <a:pPr marL="0" indent="0" algn="ctr">
              <a:buNone/>
            </a:pPr>
            <a:endParaRPr lang="en-US"/>
          </a:p>
          <a:p>
            <a:pPr marL="0" indent="0" algn="ctr">
              <a:buNone/>
            </a:pPr>
            <a:endParaRPr lang="en-US"/>
          </a:p>
        </p:txBody>
      </p:sp>
      <p:sp>
        <p:nvSpPr>
          <p:cNvPr id="6" name="Content Placeholder 5">
            <a:extLst>
              <a:ext uri="{FF2B5EF4-FFF2-40B4-BE49-F238E27FC236}">
                <a16:creationId xmlns:a16="http://schemas.microsoft.com/office/drawing/2014/main" id="{D3D5BB3C-F848-4A59-8856-A98F1947FEF4}"/>
              </a:ext>
            </a:extLst>
          </p:cNvPr>
          <p:cNvSpPr>
            <a:spLocks noGrp="1"/>
          </p:cNvSpPr>
          <p:nvPr>
            <p:ph sz="half" idx="2"/>
          </p:nvPr>
        </p:nvSpPr>
        <p:spPr>
          <a:xfrm>
            <a:off x="6515361" y="154746"/>
            <a:ext cx="5306664" cy="6344528"/>
          </a:xfrm>
          <a:ln>
            <a:solidFill>
              <a:schemeClr val="accent6"/>
            </a:solidFill>
          </a:ln>
        </p:spPr>
        <p:txBody>
          <a:bodyPr/>
          <a:lstStyle/>
          <a:p>
            <a:pPr marL="0" indent="0" algn="ctr">
              <a:buNone/>
            </a:pPr>
            <a:r>
              <a:rPr lang="en-US"/>
              <a:t>MFAPPL</a:t>
            </a:r>
          </a:p>
        </p:txBody>
      </p:sp>
      <p:sp>
        <p:nvSpPr>
          <p:cNvPr id="7" name="Rectangle 6">
            <a:extLst>
              <a:ext uri="{FF2B5EF4-FFF2-40B4-BE49-F238E27FC236}">
                <a16:creationId xmlns:a16="http://schemas.microsoft.com/office/drawing/2014/main" id="{02169446-2726-4845-A2BA-C4E2C9406043}"/>
              </a:ext>
            </a:extLst>
          </p:cNvPr>
          <p:cNvSpPr/>
          <p:nvPr/>
        </p:nvSpPr>
        <p:spPr>
          <a:xfrm>
            <a:off x="2501921" y="1293407"/>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Memo Asset Selling</a:t>
            </a:r>
          </a:p>
        </p:txBody>
      </p:sp>
      <p:sp>
        <p:nvSpPr>
          <p:cNvPr id="8" name="Rectangle 7">
            <a:extLst>
              <a:ext uri="{FF2B5EF4-FFF2-40B4-BE49-F238E27FC236}">
                <a16:creationId xmlns:a16="http://schemas.microsoft.com/office/drawing/2014/main" id="{1EB4448A-429A-4D27-A4CB-326F8077E1E1}"/>
              </a:ext>
            </a:extLst>
          </p:cNvPr>
          <p:cNvSpPr/>
          <p:nvPr/>
        </p:nvSpPr>
        <p:spPr>
          <a:xfrm>
            <a:off x="4061525" y="1299716"/>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Profit Analysis</a:t>
            </a:r>
          </a:p>
        </p:txBody>
      </p:sp>
      <p:sp>
        <p:nvSpPr>
          <p:cNvPr id="9" name="Rectangle 8">
            <a:extLst>
              <a:ext uri="{FF2B5EF4-FFF2-40B4-BE49-F238E27FC236}">
                <a16:creationId xmlns:a16="http://schemas.microsoft.com/office/drawing/2014/main" id="{E5D5BF2D-B07E-4C6F-ACFF-A63943FF57FA}"/>
              </a:ext>
            </a:extLst>
          </p:cNvPr>
          <p:cNvSpPr/>
          <p:nvPr/>
        </p:nvSpPr>
        <p:spPr>
          <a:xfrm>
            <a:off x="4064743" y="2263118"/>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Payment Received</a:t>
            </a:r>
          </a:p>
        </p:txBody>
      </p:sp>
      <p:sp>
        <p:nvSpPr>
          <p:cNvPr id="10" name="Rectangle 9">
            <a:extLst>
              <a:ext uri="{FF2B5EF4-FFF2-40B4-BE49-F238E27FC236}">
                <a16:creationId xmlns:a16="http://schemas.microsoft.com/office/drawing/2014/main" id="{CFEB8977-D4A6-4D85-94AA-661CD548C096}"/>
              </a:ext>
            </a:extLst>
          </p:cNvPr>
          <p:cNvSpPr/>
          <p:nvPr/>
        </p:nvSpPr>
        <p:spPr>
          <a:xfrm>
            <a:off x="1559382" y="4116657"/>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Manage Report Asset Selling</a:t>
            </a:r>
          </a:p>
        </p:txBody>
      </p:sp>
      <p:cxnSp>
        <p:nvCxnSpPr>
          <p:cNvPr id="11" name="Straight Arrow Connector 10">
            <a:extLst>
              <a:ext uri="{FF2B5EF4-FFF2-40B4-BE49-F238E27FC236}">
                <a16:creationId xmlns:a16="http://schemas.microsoft.com/office/drawing/2014/main" id="{6ACCB551-F4FC-4B1B-BE2C-BCB12021738B}"/>
              </a:ext>
            </a:extLst>
          </p:cNvPr>
          <p:cNvCxnSpPr>
            <a:stCxn id="7" idx="3"/>
            <a:endCxn id="8" idx="1"/>
          </p:cNvCxnSpPr>
          <p:nvPr/>
        </p:nvCxnSpPr>
        <p:spPr>
          <a:xfrm>
            <a:off x="3597296" y="1555345"/>
            <a:ext cx="464229" cy="6309"/>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12" name="Straight Arrow Connector 11">
            <a:extLst>
              <a:ext uri="{FF2B5EF4-FFF2-40B4-BE49-F238E27FC236}">
                <a16:creationId xmlns:a16="http://schemas.microsoft.com/office/drawing/2014/main" id="{137676DD-4FAE-4BE1-BCDF-DED276B4DD99}"/>
              </a:ext>
            </a:extLst>
          </p:cNvPr>
          <p:cNvCxnSpPr>
            <a:cxnSpLocks/>
            <a:stCxn id="8" idx="2"/>
            <a:endCxn id="9" idx="0"/>
          </p:cNvCxnSpPr>
          <p:nvPr/>
        </p:nvCxnSpPr>
        <p:spPr>
          <a:xfrm>
            <a:off x="4609213" y="1823591"/>
            <a:ext cx="3218" cy="43952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33" name="Rectangle: Rounded Corners 32">
            <a:extLst>
              <a:ext uri="{FF2B5EF4-FFF2-40B4-BE49-F238E27FC236}">
                <a16:creationId xmlns:a16="http://schemas.microsoft.com/office/drawing/2014/main" id="{16B17F1A-EB73-43BF-A25F-6E7D7112AC91}"/>
              </a:ext>
            </a:extLst>
          </p:cNvPr>
          <p:cNvSpPr/>
          <p:nvPr/>
        </p:nvSpPr>
        <p:spPr>
          <a:xfrm>
            <a:off x="2836310" y="1726826"/>
            <a:ext cx="1085211" cy="56634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get data asset selling from MF</a:t>
            </a:r>
          </a:p>
        </p:txBody>
      </p:sp>
      <p:cxnSp>
        <p:nvCxnSpPr>
          <p:cNvPr id="90" name="Straight Arrow Connector 89">
            <a:extLst>
              <a:ext uri="{FF2B5EF4-FFF2-40B4-BE49-F238E27FC236}">
                <a16:creationId xmlns:a16="http://schemas.microsoft.com/office/drawing/2014/main" id="{D0F03264-115F-435F-9F4B-7CB484D97FE9}"/>
              </a:ext>
            </a:extLst>
          </p:cNvPr>
          <p:cNvCxnSpPr>
            <a:cxnSpLocks/>
            <a:endCxn id="93" idx="1"/>
          </p:cNvCxnSpPr>
          <p:nvPr/>
        </p:nvCxnSpPr>
        <p:spPr>
          <a:xfrm flipV="1">
            <a:off x="7408106" y="1555345"/>
            <a:ext cx="410379" cy="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93" name="Rectangle 92">
            <a:extLst>
              <a:ext uri="{FF2B5EF4-FFF2-40B4-BE49-F238E27FC236}">
                <a16:creationId xmlns:a16="http://schemas.microsoft.com/office/drawing/2014/main" id="{CEEFBD9B-1FA1-4CF0-9493-219B0D4A26D2}"/>
              </a:ext>
            </a:extLst>
          </p:cNvPr>
          <p:cNvSpPr/>
          <p:nvPr/>
        </p:nvSpPr>
        <p:spPr>
          <a:xfrm>
            <a:off x="7818485" y="1293407"/>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Confirm Payment Received</a:t>
            </a:r>
          </a:p>
        </p:txBody>
      </p:sp>
      <p:cxnSp>
        <p:nvCxnSpPr>
          <p:cNvPr id="97" name="Straight Arrow Connector 96">
            <a:extLst>
              <a:ext uri="{FF2B5EF4-FFF2-40B4-BE49-F238E27FC236}">
                <a16:creationId xmlns:a16="http://schemas.microsoft.com/office/drawing/2014/main" id="{4D5A151F-E869-496C-A642-737F0051272E}"/>
              </a:ext>
            </a:extLst>
          </p:cNvPr>
          <p:cNvCxnSpPr>
            <a:cxnSpLocks/>
            <a:stCxn id="93" idx="2"/>
            <a:endCxn id="101" idx="0"/>
          </p:cNvCxnSpPr>
          <p:nvPr/>
        </p:nvCxnSpPr>
        <p:spPr>
          <a:xfrm>
            <a:off x="8366173" y="1817282"/>
            <a:ext cx="0" cy="891813"/>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1" name="Rectangle 100">
            <a:extLst>
              <a:ext uri="{FF2B5EF4-FFF2-40B4-BE49-F238E27FC236}">
                <a16:creationId xmlns:a16="http://schemas.microsoft.com/office/drawing/2014/main" id="{C661C95E-F4FB-47C7-8382-5171F480A0A4}"/>
              </a:ext>
            </a:extLst>
          </p:cNvPr>
          <p:cNvSpPr/>
          <p:nvPr/>
        </p:nvSpPr>
        <p:spPr>
          <a:xfrm>
            <a:off x="7818485" y="2709095"/>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Asset Selling</a:t>
            </a:r>
          </a:p>
        </p:txBody>
      </p:sp>
      <p:cxnSp>
        <p:nvCxnSpPr>
          <p:cNvPr id="114" name="Straight Arrow Connector 113">
            <a:extLst>
              <a:ext uri="{FF2B5EF4-FFF2-40B4-BE49-F238E27FC236}">
                <a16:creationId xmlns:a16="http://schemas.microsoft.com/office/drawing/2014/main" id="{08DAC9B4-4EFF-4510-91E7-1DAA003D24AC}"/>
              </a:ext>
            </a:extLst>
          </p:cNvPr>
          <p:cNvCxnSpPr>
            <a:cxnSpLocks/>
            <a:stCxn id="101" idx="2"/>
            <a:endCxn id="117" idx="0"/>
          </p:cNvCxnSpPr>
          <p:nvPr/>
        </p:nvCxnSpPr>
        <p:spPr>
          <a:xfrm>
            <a:off x="8366173" y="3232970"/>
            <a:ext cx="0" cy="464374"/>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17" name="Rectangle 116">
            <a:extLst>
              <a:ext uri="{FF2B5EF4-FFF2-40B4-BE49-F238E27FC236}">
                <a16:creationId xmlns:a16="http://schemas.microsoft.com/office/drawing/2014/main" id="{28A9851D-A47F-4028-AE52-F2A05095A4A7}"/>
              </a:ext>
            </a:extLst>
          </p:cNvPr>
          <p:cNvSpPr/>
          <p:nvPr/>
        </p:nvSpPr>
        <p:spPr>
          <a:xfrm>
            <a:off x="7818485" y="3697344"/>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Posting Journal</a:t>
            </a:r>
          </a:p>
        </p:txBody>
      </p:sp>
      <p:sp>
        <p:nvSpPr>
          <p:cNvPr id="125" name="Rectangle 124">
            <a:extLst>
              <a:ext uri="{FF2B5EF4-FFF2-40B4-BE49-F238E27FC236}">
                <a16:creationId xmlns:a16="http://schemas.microsoft.com/office/drawing/2014/main" id="{70BADC97-F7A8-4AF3-8EF0-D4E704016B34}"/>
              </a:ext>
            </a:extLst>
          </p:cNvPr>
          <p:cNvSpPr/>
          <p:nvPr/>
        </p:nvSpPr>
        <p:spPr>
          <a:xfrm>
            <a:off x="9567442" y="2709094"/>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solidFill>
                  <a:schemeClr val="bg1"/>
                </a:solidFill>
              </a:rPr>
              <a:t>Release Asset &amp; Asset Document</a:t>
            </a:r>
          </a:p>
        </p:txBody>
      </p:sp>
      <p:sp>
        <p:nvSpPr>
          <p:cNvPr id="78" name="Rectangle: Rounded Corners 77">
            <a:extLst>
              <a:ext uri="{FF2B5EF4-FFF2-40B4-BE49-F238E27FC236}">
                <a16:creationId xmlns:a16="http://schemas.microsoft.com/office/drawing/2014/main" id="{9E62135A-7BF3-4C33-A890-39E36D2EE20F}"/>
              </a:ext>
            </a:extLst>
          </p:cNvPr>
          <p:cNvSpPr/>
          <p:nvPr/>
        </p:nvSpPr>
        <p:spPr>
          <a:xfrm>
            <a:off x="8444617" y="1824780"/>
            <a:ext cx="1291716" cy="66810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confirm payment received in MFAPPL &amp; Send data to OLSS</a:t>
            </a:r>
          </a:p>
        </p:txBody>
      </p:sp>
      <p:cxnSp>
        <p:nvCxnSpPr>
          <p:cNvPr id="84" name="Straight Arrow Connector 83">
            <a:extLst>
              <a:ext uri="{FF2B5EF4-FFF2-40B4-BE49-F238E27FC236}">
                <a16:creationId xmlns:a16="http://schemas.microsoft.com/office/drawing/2014/main" id="{4A025921-D9B1-4D6B-BBDF-E6512C771837}"/>
              </a:ext>
            </a:extLst>
          </p:cNvPr>
          <p:cNvCxnSpPr>
            <a:cxnSpLocks/>
            <a:stCxn id="117" idx="2"/>
            <a:endCxn id="48" idx="0"/>
          </p:cNvCxnSpPr>
          <p:nvPr/>
        </p:nvCxnSpPr>
        <p:spPr>
          <a:xfrm flipH="1">
            <a:off x="8366172" y="4221219"/>
            <a:ext cx="1" cy="36386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66" name="Flowchart: Off-page Connector 65">
            <a:extLst>
              <a:ext uri="{FF2B5EF4-FFF2-40B4-BE49-F238E27FC236}">
                <a16:creationId xmlns:a16="http://schemas.microsoft.com/office/drawing/2014/main" id="{EADD6CBA-00B2-4DAB-AABA-4DF9C18D4EC2}"/>
              </a:ext>
            </a:extLst>
          </p:cNvPr>
          <p:cNvSpPr/>
          <p:nvPr/>
        </p:nvSpPr>
        <p:spPr>
          <a:xfrm>
            <a:off x="1790993" y="1321869"/>
            <a:ext cx="316076" cy="453748"/>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C</a:t>
            </a:r>
            <a:endParaRPr lang="en-US"/>
          </a:p>
        </p:txBody>
      </p:sp>
      <p:cxnSp>
        <p:nvCxnSpPr>
          <p:cNvPr id="67" name="Straight Arrow Connector 66">
            <a:extLst>
              <a:ext uri="{FF2B5EF4-FFF2-40B4-BE49-F238E27FC236}">
                <a16:creationId xmlns:a16="http://schemas.microsoft.com/office/drawing/2014/main" id="{9FB0290D-B2BD-4448-BE93-86433B4711D8}"/>
              </a:ext>
            </a:extLst>
          </p:cNvPr>
          <p:cNvCxnSpPr>
            <a:cxnSpLocks/>
            <a:stCxn id="66" idx="3"/>
            <a:endCxn id="7" idx="1"/>
          </p:cNvCxnSpPr>
          <p:nvPr/>
        </p:nvCxnSpPr>
        <p:spPr>
          <a:xfrm>
            <a:off x="2107069" y="1548743"/>
            <a:ext cx="394852" cy="660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81" name="Rectangle: Rounded Corners 80">
            <a:extLst>
              <a:ext uri="{FF2B5EF4-FFF2-40B4-BE49-F238E27FC236}">
                <a16:creationId xmlns:a16="http://schemas.microsoft.com/office/drawing/2014/main" id="{AD79D357-7B6B-4CD7-9ACA-7889861CCB6B}"/>
              </a:ext>
            </a:extLst>
          </p:cNvPr>
          <p:cNvSpPr/>
          <p:nvPr/>
        </p:nvSpPr>
        <p:spPr>
          <a:xfrm>
            <a:off x="4752516" y="2668942"/>
            <a:ext cx="1355739" cy="65129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send data to MFAPPL and waiting payment receive from MFAPPL</a:t>
            </a:r>
          </a:p>
        </p:txBody>
      </p:sp>
      <p:sp>
        <p:nvSpPr>
          <p:cNvPr id="104" name="Flowchart: Connector 103">
            <a:extLst>
              <a:ext uri="{FF2B5EF4-FFF2-40B4-BE49-F238E27FC236}">
                <a16:creationId xmlns:a16="http://schemas.microsoft.com/office/drawing/2014/main" id="{D677414F-7001-4135-A9BC-CAAD9AFDF8BB}"/>
              </a:ext>
            </a:extLst>
          </p:cNvPr>
          <p:cNvSpPr/>
          <p:nvPr/>
        </p:nvSpPr>
        <p:spPr>
          <a:xfrm>
            <a:off x="1914872" y="3280416"/>
            <a:ext cx="384394" cy="39560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2</a:t>
            </a:r>
            <a:endParaRPr lang="en-US"/>
          </a:p>
        </p:txBody>
      </p:sp>
      <p:cxnSp>
        <p:nvCxnSpPr>
          <p:cNvPr id="107" name="Straight Arrow Connector 106">
            <a:extLst>
              <a:ext uri="{FF2B5EF4-FFF2-40B4-BE49-F238E27FC236}">
                <a16:creationId xmlns:a16="http://schemas.microsoft.com/office/drawing/2014/main" id="{61F85D08-D52B-4736-94D3-67E76162CF11}"/>
              </a:ext>
            </a:extLst>
          </p:cNvPr>
          <p:cNvCxnSpPr>
            <a:cxnSpLocks/>
            <a:stCxn id="104" idx="4"/>
            <a:endCxn id="10" idx="0"/>
          </p:cNvCxnSpPr>
          <p:nvPr/>
        </p:nvCxnSpPr>
        <p:spPr>
          <a:xfrm>
            <a:off x="2107069" y="3676024"/>
            <a:ext cx="1" cy="440633"/>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150" name="Straight Arrow Connector 149">
            <a:extLst>
              <a:ext uri="{FF2B5EF4-FFF2-40B4-BE49-F238E27FC236}">
                <a16:creationId xmlns:a16="http://schemas.microsoft.com/office/drawing/2014/main" id="{8292C216-D9E7-4962-A7FA-10DB7EB7A3AC}"/>
              </a:ext>
            </a:extLst>
          </p:cNvPr>
          <p:cNvCxnSpPr>
            <a:cxnSpLocks/>
            <a:stCxn id="93" idx="3"/>
            <a:endCxn id="153" idx="2"/>
          </p:cNvCxnSpPr>
          <p:nvPr/>
        </p:nvCxnSpPr>
        <p:spPr>
          <a:xfrm flipV="1">
            <a:off x="8913860" y="1555344"/>
            <a:ext cx="816876" cy="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53" name="Flowchart: Connector 152">
            <a:extLst>
              <a:ext uri="{FF2B5EF4-FFF2-40B4-BE49-F238E27FC236}">
                <a16:creationId xmlns:a16="http://schemas.microsoft.com/office/drawing/2014/main" id="{E4221B2F-F133-415A-916E-8A352443C726}"/>
              </a:ext>
            </a:extLst>
          </p:cNvPr>
          <p:cNvSpPr/>
          <p:nvPr/>
        </p:nvSpPr>
        <p:spPr>
          <a:xfrm>
            <a:off x="9730736" y="1357540"/>
            <a:ext cx="384394" cy="39560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2</a:t>
            </a:r>
            <a:endParaRPr lang="en-US"/>
          </a:p>
        </p:txBody>
      </p:sp>
      <p:cxnSp>
        <p:nvCxnSpPr>
          <p:cNvPr id="163" name="Straight Arrow Connector 162">
            <a:extLst>
              <a:ext uri="{FF2B5EF4-FFF2-40B4-BE49-F238E27FC236}">
                <a16:creationId xmlns:a16="http://schemas.microsoft.com/office/drawing/2014/main" id="{3AFBD42C-3F50-451E-B0E7-1ECA5C4D49FD}"/>
              </a:ext>
            </a:extLst>
          </p:cNvPr>
          <p:cNvCxnSpPr>
            <a:cxnSpLocks/>
            <a:stCxn id="101" idx="3"/>
            <a:endCxn id="125" idx="1"/>
          </p:cNvCxnSpPr>
          <p:nvPr/>
        </p:nvCxnSpPr>
        <p:spPr>
          <a:xfrm flipV="1">
            <a:off x="8913860" y="2971032"/>
            <a:ext cx="653582" cy="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48" name="Rectangle 47">
            <a:extLst>
              <a:ext uri="{FF2B5EF4-FFF2-40B4-BE49-F238E27FC236}">
                <a16:creationId xmlns:a16="http://schemas.microsoft.com/office/drawing/2014/main" id="{29662019-27E9-4994-AD0F-9B95F7E63FA9}"/>
              </a:ext>
            </a:extLst>
          </p:cNvPr>
          <p:cNvSpPr/>
          <p:nvPr/>
        </p:nvSpPr>
        <p:spPr>
          <a:xfrm>
            <a:off x="8146513" y="4585086"/>
            <a:ext cx="439318" cy="37637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a:t>SAP</a:t>
            </a:r>
          </a:p>
        </p:txBody>
      </p:sp>
      <p:sp>
        <p:nvSpPr>
          <p:cNvPr id="36" name="TextBox 35">
            <a:extLst>
              <a:ext uri="{FF2B5EF4-FFF2-40B4-BE49-F238E27FC236}">
                <a16:creationId xmlns:a16="http://schemas.microsoft.com/office/drawing/2014/main" id="{76FFD84B-F0A2-8C27-DC8E-BC27E33F0413}"/>
              </a:ext>
            </a:extLst>
          </p:cNvPr>
          <p:cNvSpPr txBox="1"/>
          <p:nvPr/>
        </p:nvSpPr>
        <p:spPr>
          <a:xfrm>
            <a:off x="9899157" y="1824780"/>
            <a:ext cx="1760044" cy="738664"/>
          </a:xfrm>
          <a:prstGeom prst="rect">
            <a:avLst/>
          </a:prstGeom>
          <a:noFill/>
          <a:ln>
            <a:solidFill>
              <a:schemeClr val="tx1"/>
            </a:solidFill>
            <a:prstDash val="lgDash"/>
          </a:ln>
        </p:spPr>
        <p:txBody>
          <a:bodyPr wrap="square" rtlCol="0">
            <a:spAutoFit/>
          </a:bodyPr>
          <a:lstStyle/>
          <a:p>
            <a:r>
              <a:rPr lang="en-US" sz="1050"/>
              <a:t>Notes :</a:t>
            </a:r>
          </a:p>
          <a:p>
            <a:r>
              <a:rPr lang="en-US" sz="1050"/>
              <a:t>Depreciation schedule will be stop when receive payment information</a:t>
            </a:r>
          </a:p>
        </p:txBody>
      </p:sp>
      <p:sp>
        <p:nvSpPr>
          <p:cNvPr id="47" name="Flowchart: Terminator 46">
            <a:extLst>
              <a:ext uri="{FF2B5EF4-FFF2-40B4-BE49-F238E27FC236}">
                <a16:creationId xmlns:a16="http://schemas.microsoft.com/office/drawing/2014/main" id="{9ACD83B6-3D76-0919-6849-2D6F5AA39C0B}"/>
              </a:ext>
            </a:extLst>
          </p:cNvPr>
          <p:cNvSpPr/>
          <p:nvPr/>
        </p:nvSpPr>
        <p:spPr>
          <a:xfrm>
            <a:off x="717392" y="1377025"/>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Start</a:t>
            </a:r>
          </a:p>
        </p:txBody>
      </p:sp>
      <p:cxnSp>
        <p:nvCxnSpPr>
          <p:cNvPr id="64" name="Straight Arrow Connector 63">
            <a:extLst>
              <a:ext uri="{FF2B5EF4-FFF2-40B4-BE49-F238E27FC236}">
                <a16:creationId xmlns:a16="http://schemas.microsoft.com/office/drawing/2014/main" id="{F043DCE0-D112-13EA-3CAC-1EC6FB60EDCC}"/>
              </a:ext>
            </a:extLst>
          </p:cNvPr>
          <p:cNvCxnSpPr>
            <a:cxnSpLocks/>
            <a:stCxn id="47" idx="3"/>
            <a:endCxn id="66" idx="1"/>
          </p:cNvCxnSpPr>
          <p:nvPr/>
        </p:nvCxnSpPr>
        <p:spPr>
          <a:xfrm flipV="1">
            <a:off x="1466061" y="1548743"/>
            <a:ext cx="324932" cy="660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73" name="Connector: Elbow 72">
            <a:extLst>
              <a:ext uri="{FF2B5EF4-FFF2-40B4-BE49-F238E27FC236}">
                <a16:creationId xmlns:a16="http://schemas.microsoft.com/office/drawing/2014/main" id="{D10F4552-7AF7-8E09-1A8D-9416B8FAC7DD}"/>
              </a:ext>
            </a:extLst>
          </p:cNvPr>
          <p:cNvCxnSpPr>
            <a:stCxn id="9" idx="3"/>
            <a:endCxn id="93" idx="1"/>
          </p:cNvCxnSpPr>
          <p:nvPr/>
        </p:nvCxnSpPr>
        <p:spPr>
          <a:xfrm flipV="1">
            <a:off x="5160118" y="1555345"/>
            <a:ext cx="2658367" cy="969711"/>
          </a:xfrm>
          <a:prstGeom prst="bentConnector3">
            <a:avLst>
              <a:gd name="adj1" fmla="val 7010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66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16B8-BB89-4781-B086-278FCBB328B7}"/>
              </a:ext>
            </a:extLst>
          </p:cNvPr>
          <p:cNvSpPr>
            <a:spLocks noGrp="1"/>
          </p:cNvSpPr>
          <p:nvPr>
            <p:ph type="title"/>
          </p:nvPr>
        </p:nvSpPr>
        <p:spPr/>
        <p:txBody>
          <a:bodyPr/>
          <a:lstStyle/>
          <a:p>
            <a:r>
              <a:rPr lang="en-US"/>
              <a:t>Copyright Notice</a:t>
            </a:r>
          </a:p>
        </p:txBody>
      </p:sp>
      <p:sp>
        <p:nvSpPr>
          <p:cNvPr id="3" name="Text Placeholder 2">
            <a:extLst>
              <a:ext uri="{FF2B5EF4-FFF2-40B4-BE49-F238E27FC236}">
                <a16:creationId xmlns:a16="http://schemas.microsoft.com/office/drawing/2014/main" id="{90ED76E6-1B2D-4BFF-B8AF-D1E1E4ACC05C}"/>
              </a:ext>
            </a:extLst>
          </p:cNvPr>
          <p:cNvSpPr>
            <a:spLocks noGrp="1"/>
          </p:cNvSpPr>
          <p:nvPr>
            <p:ph type="body" sz="quarter" idx="4294967295"/>
          </p:nvPr>
        </p:nvSpPr>
        <p:spPr>
          <a:xfrm>
            <a:off x="1596000" y="836712"/>
            <a:ext cx="9000000" cy="2124000"/>
          </a:xfrm>
        </p:spPr>
        <p:txBody>
          <a:bodyPr anchor="ctr"/>
          <a:lstStyle/>
          <a:p>
            <a:pPr marL="0" indent="0">
              <a:buNone/>
            </a:pPr>
            <a:r>
              <a:rPr lang="en-US" sz="2000"/>
              <a:t>All rights are reserved by PT Berlian Sistem Informasi. This document is strictly private, confidential and personal to its recipient and should not be copied, distributed or reproduced in whole or in part, nor passed to any third party, and the recipient is subject to Master Agreement of Information and Communication Technology executed by PT Berlian Sistem Informasi and PT Dipo Star Finance.</a:t>
            </a:r>
          </a:p>
        </p:txBody>
      </p:sp>
      <p:sp>
        <p:nvSpPr>
          <p:cNvPr id="4" name="Flowchart: Connector 3">
            <a:extLst>
              <a:ext uri="{FF2B5EF4-FFF2-40B4-BE49-F238E27FC236}">
                <a16:creationId xmlns:a16="http://schemas.microsoft.com/office/drawing/2014/main" id="{8D30D64A-6E4C-4E2E-86D4-84B0B8F1F07E}"/>
              </a:ext>
            </a:extLst>
          </p:cNvPr>
          <p:cNvSpPr/>
          <p:nvPr/>
        </p:nvSpPr>
        <p:spPr>
          <a:xfrm>
            <a:off x="-1439797" y="3096358"/>
            <a:ext cx="259766" cy="389513"/>
          </a:xfrm>
          <a:prstGeom prst="flowChartConnector">
            <a:avLst/>
          </a:prstGeom>
          <a:solidFill>
            <a:srgbClr val="92D050"/>
          </a:solidFill>
        </p:spPr>
        <p:txBody>
          <a:bodyPr wrap="none" rtlCol="0" anchor="ctr">
            <a:spAutoFit/>
          </a:bodyPr>
          <a:lstStyle/>
          <a:p>
            <a:pPr algn="ctr"/>
            <a:endParaRPr lang="en-US" sz="1200"/>
          </a:p>
        </p:txBody>
      </p:sp>
    </p:spTree>
    <p:extLst>
      <p:ext uri="{BB962C8B-B14F-4D97-AF65-F5344CB8AC3E}">
        <p14:creationId xmlns:p14="http://schemas.microsoft.com/office/powerpoint/2010/main" val="1089294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F57F05-94DD-4D39-868B-658394652D5D}"/>
              </a:ext>
            </a:extLst>
          </p:cNvPr>
          <p:cNvSpPr>
            <a:spLocks noGrp="1"/>
          </p:cNvSpPr>
          <p:nvPr>
            <p:ph sz="half" idx="1"/>
          </p:nvPr>
        </p:nvSpPr>
        <p:spPr>
          <a:xfrm>
            <a:off x="388023" y="154746"/>
            <a:ext cx="5109981" cy="6344528"/>
          </a:xfrm>
          <a:ln>
            <a:solidFill>
              <a:schemeClr val="accent6"/>
            </a:solidFill>
          </a:ln>
        </p:spPr>
        <p:txBody>
          <a:bodyPr/>
          <a:lstStyle/>
          <a:p>
            <a:pPr marL="0" indent="0" algn="ctr">
              <a:buNone/>
            </a:pPr>
            <a:r>
              <a:rPr lang="en-US" dirty="0"/>
              <a:t>OLSS</a:t>
            </a:r>
          </a:p>
          <a:p>
            <a:pPr marL="342900" indent="-342900">
              <a:buFont typeface="+mj-lt"/>
              <a:buAutoNum type="arabicPeriod" startAt="3"/>
            </a:pPr>
            <a:r>
              <a:rPr lang="en-US" sz="1800" dirty="0"/>
              <a:t>Monitoring Asset Document Process</a:t>
            </a:r>
          </a:p>
        </p:txBody>
      </p:sp>
      <p:sp>
        <p:nvSpPr>
          <p:cNvPr id="6" name="Content Placeholder 5">
            <a:extLst>
              <a:ext uri="{FF2B5EF4-FFF2-40B4-BE49-F238E27FC236}">
                <a16:creationId xmlns:a16="http://schemas.microsoft.com/office/drawing/2014/main" id="{D3D5BB3C-F848-4A59-8856-A98F1947FEF4}"/>
              </a:ext>
            </a:extLst>
          </p:cNvPr>
          <p:cNvSpPr>
            <a:spLocks noGrp="1"/>
          </p:cNvSpPr>
          <p:nvPr>
            <p:ph sz="half" idx="2"/>
          </p:nvPr>
        </p:nvSpPr>
        <p:spPr>
          <a:xfrm>
            <a:off x="5832912" y="154746"/>
            <a:ext cx="5989114" cy="6344528"/>
          </a:xfrm>
          <a:ln>
            <a:solidFill>
              <a:schemeClr val="accent6"/>
            </a:solidFill>
          </a:ln>
        </p:spPr>
        <p:txBody>
          <a:bodyPr/>
          <a:lstStyle/>
          <a:p>
            <a:pPr marL="0" indent="0" algn="ctr">
              <a:buNone/>
            </a:pPr>
            <a:r>
              <a:rPr lang="en-US" dirty="0"/>
              <a:t>MFAPPL</a:t>
            </a:r>
          </a:p>
        </p:txBody>
      </p:sp>
      <p:sp>
        <p:nvSpPr>
          <p:cNvPr id="23" name="Rectangle 22">
            <a:extLst>
              <a:ext uri="{FF2B5EF4-FFF2-40B4-BE49-F238E27FC236}">
                <a16:creationId xmlns:a16="http://schemas.microsoft.com/office/drawing/2014/main" id="{493A1BF7-FE05-48F1-827E-EE03902DAF12}"/>
              </a:ext>
            </a:extLst>
          </p:cNvPr>
          <p:cNvSpPr/>
          <p:nvPr/>
        </p:nvSpPr>
        <p:spPr>
          <a:xfrm>
            <a:off x="2030038" y="1127666"/>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BAST</a:t>
            </a:r>
          </a:p>
        </p:txBody>
      </p:sp>
      <p:sp>
        <p:nvSpPr>
          <p:cNvPr id="58" name="Rectangle: Rounded Corners 57">
            <a:extLst>
              <a:ext uri="{FF2B5EF4-FFF2-40B4-BE49-F238E27FC236}">
                <a16:creationId xmlns:a16="http://schemas.microsoft.com/office/drawing/2014/main" id="{8A8DF6C7-6478-47AD-A0A8-E3A9C2A44454}"/>
              </a:ext>
            </a:extLst>
          </p:cNvPr>
          <p:cNvSpPr/>
          <p:nvPr/>
        </p:nvSpPr>
        <p:spPr>
          <a:xfrm>
            <a:off x="2671892" y="1488920"/>
            <a:ext cx="1024495"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send data to MFAPPL</a:t>
            </a:r>
          </a:p>
        </p:txBody>
      </p:sp>
      <p:sp>
        <p:nvSpPr>
          <p:cNvPr id="125" name="Rectangle 124">
            <a:extLst>
              <a:ext uri="{FF2B5EF4-FFF2-40B4-BE49-F238E27FC236}">
                <a16:creationId xmlns:a16="http://schemas.microsoft.com/office/drawing/2014/main" id="{70BADC97-F7A8-4AF3-8EF0-D4E704016B34}"/>
              </a:ext>
            </a:extLst>
          </p:cNvPr>
          <p:cNvSpPr/>
          <p:nvPr/>
        </p:nvSpPr>
        <p:spPr>
          <a:xfrm>
            <a:off x="9009759" y="1121071"/>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New Asset</a:t>
            </a:r>
          </a:p>
        </p:txBody>
      </p:sp>
      <p:sp>
        <p:nvSpPr>
          <p:cNvPr id="158" name="Rectangle 157">
            <a:extLst>
              <a:ext uri="{FF2B5EF4-FFF2-40B4-BE49-F238E27FC236}">
                <a16:creationId xmlns:a16="http://schemas.microsoft.com/office/drawing/2014/main" id="{B38EB7B7-D6B2-4D6D-8AFB-58861070B535}"/>
              </a:ext>
            </a:extLst>
          </p:cNvPr>
          <p:cNvSpPr/>
          <p:nvPr/>
        </p:nvSpPr>
        <p:spPr>
          <a:xfrm>
            <a:off x="9009759" y="2012794"/>
            <a:ext cx="1095375" cy="7268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Register Asset Document (Document Receive)</a:t>
            </a:r>
          </a:p>
        </p:txBody>
      </p:sp>
      <p:sp>
        <p:nvSpPr>
          <p:cNvPr id="80" name="Rectangle 79">
            <a:extLst>
              <a:ext uri="{FF2B5EF4-FFF2-40B4-BE49-F238E27FC236}">
                <a16:creationId xmlns:a16="http://schemas.microsoft.com/office/drawing/2014/main" id="{78B47B6E-470C-477D-AEC7-06DA7B4550F0}"/>
              </a:ext>
            </a:extLst>
          </p:cNvPr>
          <p:cNvSpPr/>
          <p:nvPr/>
        </p:nvSpPr>
        <p:spPr>
          <a:xfrm>
            <a:off x="2023601" y="2215729"/>
            <a:ext cx="1095375" cy="52387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Monitoring Asset  Document</a:t>
            </a:r>
          </a:p>
        </p:txBody>
      </p:sp>
      <p:cxnSp>
        <p:nvCxnSpPr>
          <p:cNvPr id="45" name="Straight Arrow Connector 44">
            <a:extLst>
              <a:ext uri="{FF2B5EF4-FFF2-40B4-BE49-F238E27FC236}">
                <a16:creationId xmlns:a16="http://schemas.microsoft.com/office/drawing/2014/main" id="{3B434F59-75FC-46E7-9744-811522243C88}"/>
              </a:ext>
            </a:extLst>
          </p:cNvPr>
          <p:cNvCxnSpPr>
            <a:cxnSpLocks/>
            <a:stCxn id="23" idx="2"/>
            <a:endCxn id="80" idx="0"/>
          </p:cNvCxnSpPr>
          <p:nvPr/>
        </p:nvCxnSpPr>
        <p:spPr>
          <a:xfrm flipH="1">
            <a:off x="2571289" y="1644946"/>
            <a:ext cx="6437" cy="570783"/>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4" name="Rectangle 53">
            <a:extLst>
              <a:ext uri="{FF2B5EF4-FFF2-40B4-BE49-F238E27FC236}">
                <a16:creationId xmlns:a16="http://schemas.microsoft.com/office/drawing/2014/main" id="{A0602AC2-C33F-4C0C-9B0F-8390BB7065AC}"/>
              </a:ext>
            </a:extLst>
          </p:cNvPr>
          <p:cNvSpPr/>
          <p:nvPr/>
        </p:nvSpPr>
        <p:spPr>
          <a:xfrm>
            <a:off x="644775" y="3333174"/>
            <a:ext cx="1095374" cy="490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STNK</a:t>
            </a:r>
          </a:p>
        </p:txBody>
      </p:sp>
      <p:sp>
        <p:nvSpPr>
          <p:cNvPr id="55" name="Rectangle 54">
            <a:extLst>
              <a:ext uri="{FF2B5EF4-FFF2-40B4-BE49-F238E27FC236}">
                <a16:creationId xmlns:a16="http://schemas.microsoft.com/office/drawing/2014/main" id="{94159135-0786-4A01-8339-8D2F00983A75}"/>
              </a:ext>
            </a:extLst>
          </p:cNvPr>
          <p:cNvSpPr/>
          <p:nvPr/>
        </p:nvSpPr>
        <p:spPr>
          <a:xfrm>
            <a:off x="2013597" y="3350324"/>
            <a:ext cx="1095374" cy="490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KEUR</a:t>
            </a:r>
          </a:p>
        </p:txBody>
      </p:sp>
      <p:sp>
        <p:nvSpPr>
          <p:cNvPr id="56" name="Rectangle 55">
            <a:extLst>
              <a:ext uri="{FF2B5EF4-FFF2-40B4-BE49-F238E27FC236}">
                <a16:creationId xmlns:a16="http://schemas.microsoft.com/office/drawing/2014/main" id="{E3FFCBD6-5794-47B6-AD54-B128E85894DC}"/>
              </a:ext>
            </a:extLst>
          </p:cNvPr>
          <p:cNvSpPr/>
          <p:nvPr/>
        </p:nvSpPr>
        <p:spPr>
          <a:xfrm>
            <a:off x="3443879" y="3344754"/>
            <a:ext cx="1095374" cy="490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Insurance</a:t>
            </a:r>
          </a:p>
        </p:txBody>
      </p:sp>
      <p:cxnSp>
        <p:nvCxnSpPr>
          <p:cNvPr id="16" name="Connector: Elbow 15">
            <a:extLst>
              <a:ext uri="{FF2B5EF4-FFF2-40B4-BE49-F238E27FC236}">
                <a16:creationId xmlns:a16="http://schemas.microsoft.com/office/drawing/2014/main" id="{683CF11D-33E1-4B1A-8448-1206F4843F5A}"/>
              </a:ext>
            </a:extLst>
          </p:cNvPr>
          <p:cNvCxnSpPr>
            <a:stCxn id="80" idx="2"/>
            <a:endCxn id="54" idx="0"/>
          </p:cNvCxnSpPr>
          <p:nvPr/>
        </p:nvCxnSpPr>
        <p:spPr>
          <a:xfrm rot="5400000">
            <a:off x="1585091" y="2346976"/>
            <a:ext cx="593570" cy="1378827"/>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159475D-7D0D-422D-9EC5-DA21574A41AC}"/>
              </a:ext>
            </a:extLst>
          </p:cNvPr>
          <p:cNvCxnSpPr>
            <a:stCxn id="80" idx="2"/>
            <a:endCxn id="55" idx="0"/>
          </p:cNvCxnSpPr>
          <p:nvPr/>
        </p:nvCxnSpPr>
        <p:spPr>
          <a:xfrm rot="5400000">
            <a:off x="2260927" y="3039962"/>
            <a:ext cx="610720" cy="1000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4BF55D9-906B-4A72-B5CF-C05DDE49D5F2}"/>
              </a:ext>
            </a:extLst>
          </p:cNvPr>
          <p:cNvCxnSpPr>
            <a:stCxn id="80" idx="2"/>
            <a:endCxn id="56" idx="0"/>
          </p:cNvCxnSpPr>
          <p:nvPr/>
        </p:nvCxnSpPr>
        <p:spPr>
          <a:xfrm rot="16200000" flipH="1">
            <a:off x="2978852" y="2332040"/>
            <a:ext cx="605150" cy="1420277"/>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BDCE7F7-7776-43A1-BD22-889A847FA0D5}"/>
              </a:ext>
            </a:extLst>
          </p:cNvPr>
          <p:cNvSpPr txBox="1"/>
          <p:nvPr/>
        </p:nvSpPr>
        <p:spPr>
          <a:xfrm>
            <a:off x="2664582" y="3073094"/>
            <a:ext cx="680146" cy="253916"/>
          </a:xfrm>
          <a:prstGeom prst="rect">
            <a:avLst/>
          </a:prstGeom>
          <a:noFill/>
          <a:ln>
            <a:solidFill>
              <a:schemeClr val="tx1"/>
            </a:solidFill>
            <a:prstDash val="lgDash"/>
          </a:ln>
        </p:spPr>
        <p:txBody>
          <a:bodyPr wrap="square" rtlCol="0">
            <a:spAutoFit/>
          </a:bodyPr>
          <a:lstStyle/>
          <a:p>
            <a:r>
              <a:rPr lang="en-US" sz="1050"/>
              <a:t>Optional</a:t>
            </a:r>
          </a:p>
        </p:txBody>
      </p:sp>
      <p:sp>
        <p:nvSpPr>
          <p:cNvPr id="64" name="Rectangle 63">
            <a:extLst>
              <a:ext uri="{FF2B5EF4-FFF2-40B4-BE49-F238E27FC236}">
                <a16:creationId xmlns:a16="http://schemas.microsoft.com/office/drawing/2014/main" id="{5B82A2DD-FB26-4FCE-91B8-A0280E82C6C2}"/>
              </a:ext>
            </a:extLst>
          </p:cNvPr>
          <p:cNvSpPr/>
          <p:nvPr/>
        </p:nvSpPr>
        <p:spPr>
          <a:xfrm>
            <a:off x="2013597" y="4304395"/>
            <a:ext cx="1095374" cy="490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Document Renewal</a:t>
            </a:r>
          </a:p>
        </p:txBody>
      </p:sp>
      <p:cxnSp>
        <p:nvCxnSpPr>
          <p:cNvPr id="36" name="Connector: Elbow 35">
            <a:extLst>
              <a:ext uri="{FF2B5EF4-FFF2-40B4-BE49-F238E27FC236}">
                <a16:creationId xmlns:a16="http://schemas.microsoft.com/office/drawing/2014/main" id="{3B3D2432-63DE-4A99-8605-4A59D279D143}"/>
              </a:ext>
            </a:extLst>
          </p:cNvPr>
          <p:cNvCxnSpPr>
            <a:stCxn id="54" idx="2"/>
            <a:endCxn id="64" idx="0"/>
          </p:cNvCxnSpPr>
          <p:nvPr/>
        </p:nvCxnSpPr>
        <p:spPr>
          <a:xfrm rot="16200000" flipH="1">
            <a:off x="1636586" y="3379696"/>
            <a:ext cx="480575" cy="1368822"/>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D458F00-6946-4F39-9629-CEAEDC193E88}"/>
              </a:ext>
            </a:extLst>
          </p:cNvPr>
          <p:cNvCxnSpPr>
            <a:stCxn id="55" idx="2"/>
            <a:endCxn id="64" idx="0"/>
          </p:cNvCxnSpPr>
          <p:nvPr/>
        </p:nvCxnSpPr>
        <p:spPr>
          <a:xfrm rot="5400000">
            <a:off x="2329572" y="4072682"/>
            <a:ext cx="463425" cy="12700"/>
          </a:xfrm>
          <a:prstGeom prst="bentConnector3">
            <a:avLst>
              <a:gd name="adj1" fmla="val 4392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DF6F59F-BA12-4FE9-BF3F-207F5EA8BCD0}"/>
              </a:ext>
            </a:extLst>
          </p:cNvPr>
          <p:cNvCxnSpPr>
            <a:stCxn id="56" idx="2"/>
            <a:endCxn id="64" idx="0"/>
          </p:cNvCxnSpPr>
          <p:nvPr/>
        </p:nvCxnSpPr>
        <p:spPr>
          <a:xfrm rot="5400000">
            <a:off x="3041928" y="3354756"/>
            <a:ext cx="468995" cy="1430282"/>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853C95D-ADC3-489F-A437-C1B18FBE8345}"/>
              </a:ext>
            </a:extLst>
          </p:cNvPr>
          <p:cNvCxnSpPr>
            <a:cxnSpLocks/>
            <a:stCxn id="64" idx="2"/>
            <a:endCxn id="86" idx="0"/>
          </p:cNvCxnSpPr>
          <p:nvPr/>
        </p:nvCxnSpPr>
        <p:spPr>
          <a:xfrm flipH="1">
            <a:off x="2554934" y="4795041"/>
            <a:ext cx="6350" cy="45608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86" name="Rectangle 85">
            <a:extLst>
              <a:ext uri="{FF2B5EF4-FFF2-40B4-BE49-F238E27FC236}">
                <a16:creationId xmlns:a16="http://schemas.microsoft.com/office/drawing/2014/main" id="{C58EC0DF-37D0-483E-A681-83A36DB6B31B}"/>
              </a:ext>
            </a:extLst>
          </p:cNvPr>
          <p:cNvSpPr/>
          <p:nvPr/>
        </p:nvSpPr>
        <p:spPr>
          <a:xfrm>
            <a:off x="2007247" y="5251123"/>
            <a:ext cx="1095374" cy="490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Document Release</a:t>
            </a:r>
          </a:p>
        </p:txBody>
      </p:sp>
      <p:sp>
        <p:nvSpPr>
          <p:cNvPr id="89" name="Rectangle: Rounded Corners 88">
            <a:extLst>
              <a:ext uri="{FF2B5EF4-FFF2-40B4-BE49-F238E27FC236}">
                <a16:creationId xmlns:a16="http://schemas.microsoft.com/office/drawing/2014/main" id="{ECC24252-1868-4FE8-8329-A8E2BE9F206F}"/>
              </a:ext>
            </a:extLst>
          </p:cNvPr>
          <p:cNvSpPr/>
          <p:nvPr/>
        </p:nvSpPr>
        <p:spPr>
          <a:xfrm>
            <a:off x="2459807" y="5700134"/>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must update data document manually</a:t>
            </a:r>
          </a:p>
        </p:txBody>
      </p:sp>
      <p:sp>
        <p:nvSpPr>
          <p:cNvPr id="90" name="Rectangle 89">
            <a:extLst>
              <a:ext uri="{FF2B5EF4-FFF2-40B4-BE49-F238E27FC236}">
                <a16:creationId xmlns:a16="http://schemas.microsoft.com/office/drawing/2014/main" id="{D367579D-894A-4BB2-A6C1-7CF1C3367436}"/>
              </a:ext>
            </a:extLst>
          </p:cNvPr>
          <p:cNvSpPr/>
          <p:nvPr/>
        </p:nvSpPr>
        <p:spPr>
          <a:xfrm>
            <a:off x="7485328" y="1127666"/>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BAST</a:t>
            </a:r>
          </a:p>
        </p:txBody>
      </p:sp>
      <p:sp>
        <p:nvSpPr>
          <p:cNvPr id="95" name="Rectangle: Rounded Corners 94">
            <a:extLst>
              <a:ext uri="{FF2B5EF4-FFF2-40B4-BE49-F238E27FC236}">
                <a16:creationId xmlns:a16="http://schemas.microsoft.com/office/drawing/2014/main" id="{92EE3B78-3262-46C6-9E8B-1BF5D68BD66F}"/>
              </a:ext>
            </a:extLst>
          </p:cNvPr>
          <p:cNvSpPr/>
          <p:nvPr/>
        </p:nvSpPr>
        <p:spPr>
          <a:xfrm>
            <a:off x="7770736" y="1561429"/>
            <a:ext cx="1024495"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MFAPPL get data from OLSS</a:t>
            </a:r>
          </a:p>
        </p:txBody>
      </p:sp>
      <p:cxnSp>
        <p:nvCxnSpPr>
          <p:cNvPr id="98" name="Straight Arrow Connector 97">
            <a:extLst>
              <a:ext uri="{FF2B5EF4-FFF2-40B4-BE49-F238E27FC236}">
                <a16:creationId xmlns:a16="http://schemas.microsoft.com/office/drawing/2014/main" id="{FF369577-932F-4106-A219-C91DDAC8A357}"/>
              </a:ext>
            </a:extLst>
          </p:cNvPr>
          <p:cNvCxnSpPr>
            <a:cxnSpLocks/>
            <a:stCxn id="90" idx="3"/>
            <a:endCxn id="125" idx="1"/>
          </p:cNvCxnSpPr>
          <p:nvPr/>
        </p:nvCxnSpPr>
        <p:spPr>
          <a:xfrm flipV="1">
            <a:off x="8580703" y="1383009"/>
            <a:ext cx="429056" cy="329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100" name="Straight Arrow Connector 99">
            <a:extLst>
              <a:ext uri="{FF2B5EF4-FFF2-40B4-BE49-F238E27FC236}">
                <a16:creationId xmlns:a16="http://schemas.microsoft.com/office/drawing/2014/main" id="{B2886BB2-CDFE-4CE1-AB5D-E71628AB6061}"/>
              </a:ext>
            </a:extLst>
          </p:cNvPr>
          <p:cNvCxnSpPr>
            <a:cxnSpLocks/>
            <a:stCxn id="125" idx="2"/>
            <a:endCxn id="158" idx="0"/>
          </p:cNvCxnSpPr>
          <p:nvPr/>
        </p:nvCxnSpPr>
        <p:spPr>
          <a:xfrm>
            <a:off x="9557447" y="1644946"/>
            <a:ext cx="0" cy="36784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5" name="Rectangle 104">
            <a:extLst>
              <a:ext uri="{FF2B5EF4-FFF2-40B4-BE49-F238E27FC236}">
                <a16:creationId xmlns:a16="http://schemas.microsoft.com/office/drawing/2014/main" id="{127E9DDC-BBA7-4827-B70F-BADF1235609E}"/>
              </a:ext>
            </a:extLst>
          </p:cNvPr>
          <p:cNvSpPr/>
          <p:nvPr/>
        </p:nvSpPr>
        <p:spPr>
          <a:xfrm>
            <a:off x="7640938" y="3303540"/>
            <a:ext cx="1095374" cy="490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BPKB</a:t>
            </a:r>
          </a:p>
        </p:txBody>
      </p:sp>
      <p:sp>
        <p:nvSpPr>
          <p:cNvPr id="107" name="Rectangle 106">
            <a:extLst>
              <a:ext uri="{FF2B5EF4-FFF2-40B4-BE49-F238E27FC236}">
                <a16:creationId xmlns:a16="http://schemas.microsoft.com/office/drawing/2014/main" id="{24D243CF-6490-47E4-8294-FA78F84CD8EC}"/>
              </a:ext>
            </a:extLst>
          </p:cNvPr>
          <p:cNvSpPr/>
          <p:nvPr/>
        </p:nvSpPr>
        <p:spPr>
          <a:xfrm>
            <a:off x="10440042" y="3315120"/>
            <a:ext cx="1095374" cy="490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Purchase Invoice</a:t>
            </a:r>
          </a:p>
        </p:txBody>
      </p:sp>
      <p:sp>
        <p:nvSpPr>
          <p:cNvPr id="108" name="Rectangle 107">
            <a:extLst>
              <a:ext uri="{FF2B5EF4-FFF2-40B4-BE49-F238E27FC236}">
                <a16:creationId xmlns:a16="http://schemas.microsoft.com/office/drawing/2014/main" id="{2DB32D28-C9D0-4154-8E2A-F262441098C3}"/>
              </a:ext>
            </a:extLst>
          </p:cNvPr>
          <p:cNvSpPr/>
          <p:nvPr/>
        </p:nvSpPr>
        <p:spPr>
          <a:xfrm>
            <a:off x="9016111" y="4310745"/>
            <a:ext cx="1095374" cy="490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Document Release</a:t>
            </a:r>
          </a:p>
        </p:txBody>
      </p:sp>
      <p:sp>
        <p:nvSpPr>
          <p:cNvPr id="116" name="Rectangle: Rounded Corners 115">
            <a:extLst>
              <a:ext uri="{FF2B5EF4-FFF2-40B4-BE49-F238E27FC236}">
                <a16:creationId xmlns:a16="http://schemas.microsoft.com/office/drawing/2014/main" id="{D6E19B5F-DEA3-42A4-841A-B1DCB120DE44}"/>
              </a:ext>
            </a:extLst>
          </p:cNvPr>
          <p:cNvSpPr/>
          <p:nvPr/>
        </p:nvSpPr>
        <p:spPr>
          <a:xfrm>
            <a:off x="9760340" y="4708995"/>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must update data document manually</a:t>
            </a:r>
          </a:p>
        </p:txBody>
      </p:sp>
      <p:cxnSp>
        <p:nvCxnSpPr>
          <p:cNvPr id="99" name="Connector: Elbow 98">
            <a:extLst>
              <a:ext uri="{FF2B5EF4-FFF2-40B4-BE49-F238E27FC236}">
                <a16:creationId xmlns:a16="http://schemas.microsoft.com/office/drawing/2014/main" id="{2E736E19-1DE2-4A6C-88D9-A7AD9C7B2454}"/>
              </a:ext>
            </a:extLst>
          </p:cNvPr>
          <p:cNvCxnSpPr>
            <a:cxnSpLocks/>
            <a:stCxn id="158" idx="2"/>
            <a:endCxn id="105" idx="0"/>
          </p:cNvCxnSpPr>
          <p:nvPr/>
        </p:nvCxnSpPr>
        <p:spPr>
          <a:xfrm rot="5400000">
            <a:off x="8591068" y="2337160"/>
            <a:ext cx="563937" cy="1368822"/>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EA7F44B1-157D-45A7-80E6-86F1BD136CE0}"/>
              </a:ext>
            </a:extLst>
          </p:cNvPr>
          <p:cNvCxnSpPr>
            <a:cxnSpLocks/>
            <a:stCxn id="158" idx="2"/>
            <a:endCxn id="107" idx="0"/>
          </p:cNvCxnSpPr>
          <p:nvPr/>
        </p:nvCxnSpPr>
        <p:spPr>
          <a:xfrm rot="16200000" flipH="1">
            <a:off x="9984830" y="2312220"/>
            <a:ext cx="575517" cy="1430282"/>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24E260F5-83AC-4275-BAE3-46D72D6CD0CB}"/>
              </a:ext>
            </a:extLst>
          </p:cNvPr>
          <p:cNvCxnSpPr>
            <a:cxnSpLocks/>
            <a:stCxn id="105" idx="2"/>
            <a:endCxn id="108" idx="0"/>
          </p:cNvCxnSpPr>
          <p:nvPr/>
        </p:nvCxnSpPr>
        <p:spPr>
          <a:xfrm rot="16200000" flipH="1">
            <a:off x="8617932" y="3364878"/>
            <a:ext cx="516559" cy="1375173"/>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09902A96-9AA8-4C88-9DE8-FA28FF320397}"/>
              </a:ext>
            </a:extLst>
          </p:cNvPr>
          <p:cNvCxnSpPr>
            <a:cxnSpLocks/>
            <a:stCxn id="107" idx="2"/>
            <a:endCxn id="108" idx="0"/>
          </p:cNvCxnSpPr>
          <p:nvPr/>
        </p:nvCxnSpPr>
        <p:spPr>
          <a:xfrm rot="5400000">
            <a:off x="10023275" y="3346290"/>
            <a:ext cx="504979" cy="1423931"/>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A19A52F0-FF99-0136-10E6-C2A8A13CF1B0}"/>
              </a:ext>
            </a:extLst>
          </p:cNvPr>
          <p:cNvSpPr/>
          <p:nvPr/>
        </p:nvSpPr>
        <p:spPr>
          <a:xfrm>
            <a:off x="9939523" y="2374956"/>
            <a:ext cx="1024495" cy="60698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User must insert data document manually</a:t>
            </a:r>
          </a:p>
        </p:txBody>
      </p:sp>
      <p:sp>
        <p:nvSpPr>
          <p:cNvPr id="37" name="Flowchart: Terminator 36">
            <a:extLst>
              <a:ext uri="{FF2B5EF4-FFF2-40B4-BE49-F238E27FC236}">
                <a16:creationId xmlns:a16="http://schemas.microsoft.com/office/drawing/2014/main" id="{B1A29F05-8B0D-1DB3-9586-1440B2A5323C}"/>
              </a:ext>
            </a:extLst>
          </p:cNvPr>
          <p:cNvSpPr/>
          <p:nvPr/>
        </p:nvSpPr>
        <p:spPr>
          <a:xfrm>
            <a:off x="809023" y="1209166"/>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cxnSp>
        <p:nvCxnSpPr>
          <p:cNvPr id="38" name="Straight Arrow Connector 37">
            <a:extLst>
              <a:ext uri="{FF2B5EF4-FFF2-40B4-BE49-F238E27FC236}">
                <a16:creationId xmlns:a16="http://schemas.microsoft.com/office/drawing/2014/main" id="{02A8EDC8-65EA-3621-2C19-C17DACFAF032}"/>
              </a:ext>
            </a:extLst>
          </p:cNvPr>
          <p:cNvCxnSpPr>
            <a:cxnSpLocks/>
            <a:stCxn id="37" idx="3"/>
            <a:endCxn id="23" idx="1"/>
          </p:cNvCxnSpPr>
          <p:nvPr/>
        </p:nvCxnSpPr>
        <p:spPr>
          <a:xfrm flipV="1">
            <a:off x="1557692" y="1386306"/>
            <a:ext cx="472346" cy="1179"/>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3" name="Flowchart: Terminator 52">
            <a:extLst>
              <a:ext uri="{FF2B5EF4-FFF2-40B4-BE49-F238E27FC236}">
                <a16:creationId xmlns:a16="http://schemas.microsoft.com/office/drawing/2014/main" id="{ED18BF22-BD50-0958-7BFC-C2E5004F7EFD}"/>
              </a:ext>
            </a:extLst>
          </p:cNvPr>
          <p:cNvSpPr/>
          <p:nvPr/>
        </p:nvSpPr>
        <p:spPr>
          <a:xfrm>
            <a:off x="6246673" y="1207987"/>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cxnSp>
        <p:nvCxnSpPr>
          <p:cNvPr id="57" name="Straight Arrow Connector 56">
            <a:extLst>
              <a:ext uri="{FF2B5EF4-FFF2-40B4-BE49-F238E27FC236}">
                <a16:creationId xmlns:a16="http://schemas.microsoft.com/office/drawing/2014/main" id="{E4154977-C672-0789-449B-CDFFB1C56BF9}"/>
              </a:ext>
            </a:extLst>
          </p:cNvPr>
          <p:cNvCxnSpPr>
            <a:cxnSpLocks/>
            <a:stCxn id="53" idx="3"/>
            <a:endCxn id="90" idx="1"/>
          </p:cNvCxnSpPr>
          <p:nvPr/>
        </p:nvCxnSpPr>
        <p:spPr>
          <a:xfrm>
            <a:off x="6995342" y="1386306"/>
            <a:ext cx="489986"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286681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ontent Placeholder 4">
            <a:extLst>
              <a:ext uri="{FF2B5EF4-FFF2-40B4-BE49-F238E27FC236}">
                <a16:creationId xmlns:a16="http://schemas.microsoft.com/office/drawing/2014/main" id="{95E6C853-FA44-49DB-BD91-5B4E4D71286E}"/>
              </a:ext>
            </a:extLst>
          </p:cNvPr>
          <p:cNvSpPr>
            <a:spLocks noGrp="1"/>
          </p:cNvSpPr>
          <p:nvPr>
            <p:ph sz="half" idx="1"/>
          </p:nvPr>
        </p:nvSpPr>
        <p:spPr>
          <a:xfrm>
            <a:off x="370776" y="256736"/>
            <a:ext cx="5502157" cy="6344528"/>
          </a:xfrm>
          <a:ln>
            <a:solidFill>
              <a:schemeClr val="accent6"/>
            </a:solidFill>
          </a:ln>
        </p:spPr>
        <p:txBody>
          <a:bodyPr/>
          <a:lstStyle/>
          <a:p>
            <a:pPr marL="0" indent="0" algn="ctr">
              <a:buNone/>
            </a:pPr>
            <a:r>
              <a:rPr lang="en-US"/>
              <a:t>OLSS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 Monitoring Billing Process</a:t>
            </a:r>
          </a:p>
          <a:p>
            <a:pPr marL="800100" lvl="1" indent="-342900">
              <a:spcBef>
                <a:spcPts val="1000"/>
              </a:spcBef>
              <a:buFont typeface="+mj-lt"/>
              <a:buAutoNum type="alphaUcPeriod"/>
              <a:defRPr/>
            </a:pPr>
            <a:r>
              <a:rPr lang="en-US" sz="1600">
                <a:solidFill>
                  <a:prstClr val="black"/>
                </a:solidFill>
                <a:latin typeface="Calibri" panose="020F0502020204030204"/>
              </a:rPr>
              <a:t>Collection Process</a:t>
            </a:r>
          </a:p>
          <a:p>
            <a:pPr marL="800100" lvl="1" indent="-342900">
              <a:spcBef>
                <a:spcPts val="1000"/>
              </a:spcBef>
              <a:buFont typeface="+mj-lt"/>
              <a:buAutoNum type="alphaUcPeriod"/>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Receive Process</a:t>
            </a:r>
          </a:p>
          <a:p>
            <a:pPr marL="0" indent="0">
              <a:buNone/>
            </a:pPr>
            <a:endParaRPr lang="en-US"/>
          </a:p>
        </p:txBody>
      </p:sp>
      <p:sp>
        <p:nvSpPr>
          <p:cNvPr id="92" name="Rectangle 91">
            <a:extLst>
              <a:ext uri="{FF2B5EF4-FFF2-40B4-BE49-F238E27FC236}">
                <a16:creationId xmlns:a16="http://schemas.microsoft.com/office/drawing/2014/main" id="{6E1CE597-F665-4B80-A909-E94EEDA5705C}"/>
              </a:ext>
            </a:extLst>
          </p:cNvPr>
          <p:cNvSpPr/>
          <p:nvPr/>
        </p:nvSpPr>
        <p:spPr>
          <a:xfrm>
            <a:off x="782402" y="2205814"/>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Payment Schedule</a:t>
            </a:r>
          </a:p>
        </p:txBody>
      </p:sp>
      <p:cxnSp>
        <p:nvCxnSpPr>
          <p:cNvPr id="96" name="Straight Arrow Connector 95">
            <a:extLst>
              <a:ext uri="{FF2B5EF4-FFF2-40B4-BE49-F238E27FC236}">
                <a16:creationId xmlns:a16="http://schemas.microsoft.com/office/drawing/2014/main" id="{25203B66-6ACC-419C-A88C-8898E4CC46BC}"/>
              </a:ext>
            </a:extLst>
          </p:cNvPr>
          <p:cNvCxnSpPr>
            <a:cxnSpLocks/>
            <a:stCxn id="92" idx="2"/>
            <a:endCxn id="100" idx="0"/>
          </p:cNvCxnSpPr>
          <p:nvPr/>
        </p:nvCxnSpPr>
        <p:spPr>
          <a:xfrm flipH="1">
            <a:off x="1330089" y="2723094"/>
            <a:ext cx="1" cy="422814"/>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0" name="Rectangle 99">
            <a:extLst>
              <a:ext uri="{FF2B5EF4-FFF2-40B4-BE49-F238E27FC236}">
                <a16:creationId xmlns:a16="http://schemas.microsoft.com/office/drawing/2014/main" id="{B10240FB-D4BA-4A56-8731-A257596A6F0A}"/>
              </a:ext>
            </a:extLst>
          </p:cNvPr>
          <p:cNvSpPr/>
          <p:nvPr/>
        </p:nvSpPr>
        <p:spPr>
          <a:xfrm>
            <a:off x="782401" y="3145908"/>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Invoice</a:t>
            </a:r>
          </a:p>
        </p:txBody>
      </p:sp>
      <p:cxnSp>
        <p:nvCxnSpPr>
          <p:cNvPr id="107" name="Straight Arrow Connector 106">
            <a:extLst>
              <a:ext uri="{FF2B5EF4-FFF2-40B4-BE49-F238E27FC236}">
                <a16:creationId xmlns:a16="http://schemas.microsoft.com/office/drawing/2014/main" id="{5DBC65F4-4E7A-4026-9158-A3F75C6BE6A7}"/>
              </a:ext>
            </a:extLst>
          </p:cNvPr>
          <p:cNvCxnSpPr>
            <a:cxnSpLocks/>
            <a:stCxn id="100" idx="2"/>
            <a:endCxn id="109" idx="0"/>
          </p:cNvCxnSpPr>
          <p:nvPr/>
        </p:nvCxnSpPr>
        <p:spPr>
          <a:xfrm flipH="1">
            <a:off x="1330088" y="3663188"/>
            <a:ext cx="1" cy="50732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08" name="Rectangle: Rounded Corners 107">
            <a:extLst>
              <a:ext uri="{FF2B5EF4-FFF2-40B4-BE49-F238E27FC236}">
                <a16:creationId xmlns:a16="http://schemas.microsoft.com/office/drawing/2014/main" id="{390F061A-BC35-44EC-B6EA-6C3170357B70}"/>
              </a:ext>
            </a:extLst>
          </p:cNvPr>
          <p:cNvSpPr/>
          <p:nvPr/>
        </p:nvSpPr>
        <p:spPr>
          <a:xfrm>
            <a:off x="1549089" y="3567638"/>
            <a:ext cx="1025011" cy="53623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Get data from MFAPPL by scheduler</a:t>
            </a:r>
          </a:p>
        </p:txBody>
      </p:sp>
      <p:sp>
        <p:nvSpPr>
          <p:cNvPr id="109" name="Rectangle 108">
            <a:extLst>
              <a:ext uri="{FF2B5EF4-FFF2-40B4-BE49-F238E27FC236}">
                <a16:creationId xmlns:a16="http://schemas.microsoft.com/office/drawing/2014/main" id="{8FFBFAD0-BBA1-40D1-B0CF-11F179A385EE}"/>
              </a:ext>
            </a:extLst>
          </p:cNvPr>
          <p:cNvSpPr/>
          <p:nvPr/>
        </p:nvSpPr>
        <p:spPr>
          <a:xfrm>
            <a:off x="782401" y="4170516"/>
            <a:ext cx="1095374" cy="604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Print Invoice</a:t>
            </a:r>
          </a:p>
        </p:txBody>
      </p:sp>
      <p:sp>
        <p:nvSpPr>
          <p:cNvPr id="115" name="Rectangle: Rounded Corners 114">
            <a:extLst>
              <a:ext uri="{FF2B5EF4-FFF2-40B4-BE49-F238E27FC236}">
                <a16:creationId xmlns:a16="http://schemas.microsoft.com/office/drawing/2014/main" id="{7E89D0EC-5F17-456D-8BD0-35EE660654F2}"/>
              </a:ext>
            </a:extLst>
          </p:cNvPr>
          <p:cNvSpPr/>
          <p:nvPr/>
        </p:nvSpPr>
        <p:spPr>
          <a:xfrm>
            <a:off x="1549090" y="2585222"/>
            <a:ext cx="1025011" cy="53623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Get data from MFAPPL</a:t>
            </a:r>
          </a:p>
        </p:txBody>
      </p:sp>
      <p:sp>
        <p:nvSpPr>
          <p:cNvPr id="29" name="Content Placeholder 5">
            <a:extLst>
              <a:ext uri="{FF2B5EF4-FFF2-40B4-BE49-F238E27FC236}">
                <a16:creationId xmlns:a16="http://schemas.microsoft.com/office/drawing/2014/main" id="{028188E8-FB73-3C40-E9B0-ED72BAE10873}"/>
              </a:ext>
            </a:extLst>
          </p:cNvPr>
          <p:cNvSpPr>
            <a:spLocks noGrp="1"/>
          </p:cNvSpPr>
          <p:nvPr>
            <p:ph sz="half" idx="2"/>
          </p:nvPr>
        </p:nvSpPr>
        <p:spPr>
          <a:xfrm>
            <a:off x="6201620" y="246186"/>
            <a:ext cx="5619603" cy="6344528"/>
          </a:xfrm>
          <a:ln>
            <a:solidFill>
              <a:schemeClr val="accent6"/>
            </a:solidFill>
          </a:ln>
        </p:spPr>
        <p:txBody>
          <a:bodyPr/>
          <a:lstStyle/>
          <a:p>
            <a:pPr marL="0" indent="0" algn="ctr">
              <a:buNone/>
            </a:pPr>
            <a:r>
              <a:rPr lang="en-US"/>
              <a:t>MFAPPL</a:t>
            </a:r>
          </a:p>
          <a:p>
            <a:pPr marL="0" indent="0">
              <a:buNone/>
            </a:pPr>
            <a:r>
              <a:rPr lang="en-US" sz="1600">
                <a:solidFill>
                  <a:prstClr val="black"/>
                </a:solidFill>
                <a:latin typeface="Calibri" panose="020F0502020204030204"/>
              </a:rPr>
              <a:t>A. Collection Process</a:t>
            </a:r>
          </a:p>
          <a:p>
            <a:pPr marL="0" indent="0">
              <a:buNone/>
            </a:pPr>
            <a:endParaRPr lang="en-US"/>
          </a:p>
        </p:txBody>
      </p:sp>
      <p:cxnSp>
        <p:nvCxnSpPr>
          <p:cNvPr id="30" name="Straight Arrow Connector 29">
            <a:extLst>
              <a:ext uri="{FF2B5EF4-FFF2-40B4-BE49-F238E27FC236}">
                <a16:creationId xmlns:a16="http://schemas.microsoft.com/office/drawing/2014/main" id="{900090A2-FE30-5A16-F230-BD854D7C979A}"/>
              </a:ext>
            </a:extLst>
          </p:cNvPr>
          <p:cNvCxnSpPr>
            <a:cxnSpLocks/>
            <a:stCxn id="31" idx="2"/>
            <a:endCxn id="32" idx="0"/>
          </p:cNvCxnSpPr>
          <p:nvPr/>
        </p:nvCxnSpPr>
        <p:spPr>
          <a:xfrm flipH="1">
            <a:off x="8301723" y="1730794"/>
            <a:ext cx="1" cy="47502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31" name="Rectangle 30">
            <a:extLst>
              <a:ext uri="{FF2B5EF4-FFF2-40B4-BE49-F238E27FC236}">
                <a16:creationId xmlns:a16="http://schemas.microsoft.com/office/drawing/2014/main" id="{75711E51-F9B3-3026-0B92-51A36664B60F}"/>
              </a:ext>
            </a:extLst>
          </p:cNvPr>
          <p:cNvSpPr/>
          <p:nvPr/>
        </p:nvSpPr>
        <p:spPr>
          <a:xfrm>
            <a:off x="7754036" y="1206919"/>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Disbursement</a:t>
            </a:r>
          </a:p>
        </p:txBody>
      </p:sp>
      <p:sp>
        <p:nvSpPr>
          <p:cNvPr id="32" name="Rectangle 31">
            <a:extLst>
              <a:ext uri="{FF2B5EF4-FFF2-40B4-BE49-F238E27FC236}">
                <a16:creationId xmlns:a16="http://schemas.microsoft.com/office/drawing/2014/main" id="{E07AC6BF-4DAC-26DC-70A9-D7D2B2A307EE}"/>
              </a:ext>
            </a:extLst>
          </p:cNvPr>
          <p:cNvSpPr/>
          <p:nvPr/>
        </p:nvSpPr>
        <p:spPr>
          <a:xfrm>
            <a:off x="7754035" y="2205814"/>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Payment Schedule</a:t>
            </a:r>
          </a:p>
        </p:txBody>
      </p:sp>
      <p:cxnSp>
        <p:nvCxnSpPr>
          <p:cNvPr id="33" name="Straight Arrow Connector 32">
            <a:extLst>
              <a:ext uri="{FF2B5EF4-FFF2-40B4-BE49-F238E27FC236}">
                <a16:creationId xmlns:a16="http://schemas.microsoft.com/office/drawing/2014/main" id="{3AAC1596-297F-C2FA-BCC0-A192920198D9}"/>
              </a:ext>
            </a:extLst>
          </p:cNvPr>
          <p:cNvCxnSpPr>
            <a:cxnSpLocks/>
            <a:stCxn id="32" idx="2"/>
            <a:endCxn id="34" idx="0"/>
          </p:cNvCxnSpPr>
          <p:nvPr/>
        </p:nvCxnSpPr>
        <p:spPr>
          <a:xfrm>
            <a:off x="8301723" y="2723094"/>
            <a:ext cx="3057" cy="437333"/>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34" name="Rectangle 33">
            <a:extLst>
              <a:ext uri="{FF2B5EF4-FFF2-40B4-BE49-F238E27FC236}">
                <a16:creationId xmlns:a16="http://schemas.microsoft.com/office/drawing/2014/main" id="{2122BED3-C803-5764-2B99-4485CA4794F5}"/>
              </a:ext>
            </a:extLst>
          </p:cNvPr>
          <p:cNvSpPr/>
          <p:nvPr/>
        </p:nvSpPr>
        <p:spPr>
          <a:xfrm>
            <a:off x="7757092" y="3160427"/>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Billing Process</a:t>
            </a:r>
          </a:p>
        </p:txBody>
      </p:sp>
      <p:sp>
        <p:nvSpPr>
          <p:cNvPr id="35" name="Rectangle: Rounded Corners 34">
            <a:extLst>
              <a:ext uri="{FF2B5EF4-FFF2-40B4-BE49-F238E27FC236}">
                <a16:creationId xmlns:a16="http://schemas.microsoft.com/office/drawing/2014/main" id="{B501E9FA-E907-DB61-1E7C-D88FE35C9B5C}"/>
              </a:ext>
            </a:extLst>
          </p:cNvPr>
          <p:cNvSpPr/>
          <p:nvPr/>
        </p:nvSpPr>
        <p:spPr>
          <a:xfrm>
            <a:off x="8587741" y="2535611"/>
            <a:ext cx="1085207"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Send data automatic to OLSS</a:t>
            </a:r>
          </a:p>
        </p:txBody>
      </p:sp>
      <p:sp>
        <p:nvSpPr>
          <p:cNvPr id="36" name="Rectangle: Rounded Corners 35">
            <a:extLst>
              <a:ext uri="{FF2B5EF4-FFF2-40B4-BE49-F238E27FC236}">
                <a16:creationId xmlns:a16="http://schemas.microsoft.com/office/drawing/2014/main" id="{036F7C65-C7F7-B2E7-C9DE-3601364C7AD3}"/>
              </a:ext>
            </a:extLst>
          </p:cNvPr>
          <p:cNvSpPr/>
          <p:nvPr/>
        </p:nvSpPr>
        <p:spPr>
          <a:xfrm>
            <a:off x="1549089" y="4591282"/>
            <a:ext cx="1553741" cy="6412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calculate payment based on payment schedule, debit note &amp; credit note</a:t>
            </a:r>
          </a:p>
        </p:txBody>
      </p:sp>
      <p:cxnSp>
        <p:nvCxnSpPr>
          <p:cNvPr id="37" name="Straight Arrow Connector 36">
            <a:extLst>
              <a:ext uri="{FF2B5EF4-FFF2-40B4-BE49-F238E27FC236}">
                <a16:creationId xmlns:a16="http://schemas.microsoft.com/office/drawing/2014/main" id="{EB3DDFE2-9186-BEDD-4441-E91BA8BC0790}"/>
              </a:ext>
            </a:extLst>
          </p:cNvPr>
          <p:cNvCxnSpPr>
            <a:cxnSpLocks/>
            <a:stCxn id="34" idx="2"/>
            <a:endCxn id="38" idx="0"/>
          </p:cNvCxnSpPr>
          <p:nvPr/>
        </p:nvCxnSpPr>
        <p:spPr>
          <a:xfrm>
            <a:off x="8304780" y="3677707"/>
            <a:ext cx="0" cy="494986"/>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38" name="Rectangle 37">
            <a:extLst>
              <a:ext uri="{FF2B5EF4-FFF2-40B4-BE49-F238E27FC236}">
                <a16:creationId xmlns:a16="http://schemas.microsoft.com/office/drawing/2014/main" id="{EB22F132-9C28-BE79-0E5C-09BD548CD34C}"/>
              </a:ext>
            </a:extLst>
          </p:cNvPr>
          <p:cNvSpPr/>
          <p:nvPr/>
        </p:nvSpPr>
        <p:spPr>
          <a:xfrm>
            <a:off x="7757092" y="4172693"/>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Generate Invoice</a:t>
            </a:r>
          </a:p>
        </p:txBody>
      </p:sp>
      <p:cxnSp>
        <p:nvCxnSpPr>
          <p:cNvPr id="39" name="Straight Arrow Connector 38">
            <a:extLst>
              <a:ext uri="{FF2B5EF4-FFF2-40B4-BE49-F238E27FC236}">
                <a16:creationId xmlns:a16="http://schemas.microsoft.com/office/drawing/2014/main" id="{262CB3EE-5389-82EA-71D4-A5E1FDB6B03E}"/>
              </a:ext>
            </a:extLst>
          </p:cNvPr>
          <p:cNvCxnSpPr>
            <a:cxnSpLocks/>
            <a:stCxn id="38" idx="2"/>
            <a:endCxn id="40" idx="0"/>
          </p:cNvCxnSpPr>
          <p:nvPr/>
        </p:nvCxnSpPr>
        <p:spPr>
          <a:xfrm flipH="1">
            <a:off x="8304779" y="4696568"/>
            <a:ext cx="1" cy="429844"/>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40" name="Rectangle 39">
            <a:extLst>
              <a:ext uri="{FF2B5EF4-FFF2-40B4-BE49-F238E27FC236}">
                <a16:creationId xmlns:a16="http://schemas.microsoft.com/office/drawing/2014/main" id="{437A6DFA-5B1F-D238-D313-E4C3A0C9EDDF}"/>
              </a:ext>
            </a:extLst>
          </p:cNvPr>
          <p:cNvSpPr/>
          <p:nvPr/>
        </p:nvSpPr>
        <p:spPr>
          <a:xfrm>
            <a:off x="7757091" y="5126412"/>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Posting Journal</a:t>
            </a:r>
          </a:p>
        </p:txBody>
      </p:sp>
      <p:cxnSp>
        <p:nvCxnSpPr>
          <p:cNvPr id="41" name="Straight Arrow Connector 40">
            <a:extLst>
              <a:ext uri="{FF2B5EF4-FFF2-40B4-BE49-F238E27FC236}">
                <a16:creationId xmlns:a16="http://schemas.microsoft.com/office/drawing/2014/main" id="{82483983-B5F8-78CC-04A2-2D2392BBED53}"/>
              </a:ext>
            </a:extLst>
          </p:cNvPr>
          <p:cNvCxnSpPr>
            <a:cxnSpLocks/>
            <a:stCxn id="40" idx="2"/>
            <a:endCxn id="42" idx="0"/>
          </p:cNvCxnSpPr>
          <p:nvPr/>
        </p:nvCxnSpPr>
        <p:spPr>
          <a:xfrm flipH="1">
            <a:off x="8295478" y="5650287"/>
            <a:ext cx="9301" cy="405086"/>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42" name="Rectangle 41">
            <a:extLst>
              <a:ext uri="{FF2B5EF4-FFF2-40B4-BE49-F238E27FC236}">
                <a16:creationId xmlns:a16="http://schemas.microsoft.com/office/drawing/2014/main" id="{85AF0741-B01C-1748-4BD5-F45C03E9048C}"/>
              </a:ext>
            </a:extLst>
          </p:cNvPr>
          <p:cNvSpPr/>
          <p:nvPr/>
        </p:nvSpPr>
        <p:spPr>
          <a:xfrm>
            <a:off x="8075819" y="6055373"/>
            <a:ext cx="439318" cy="37637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a:t>SAP</a:t>
            </a:r>
          </a:p>
        </p:txBody>
      </p:sp>
      <p:sp>
        <p:nvSpPr>
          <p:cNvPr id="43" name="Rectangle: Rounded Corners 42">
            <a:extLst>
              <a:ext uri="{FF2B5EF4-FFF2-40B4-BE49-F238E27FC236}">
                <a16:creationId xmlns:a16="http://schemas.microsoft.com/office/drawing/2014/main" id="{1033F641-C3B7-482B-2A9E-AD3B4741D737}"/>
              </a:ext>
            </a:extLst>
          </p:cNvPr>
          <p:cNvSpPr/>
          <p:nvPr/>
        </p:nvSpPr>
        <p:spPr>
          <a:xfrm>
            <a:off x="8617243" y="4471223"/>
            <a:ext cx="1085207"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Send data to OLSS by scheduler</a:t>
            </a:r>
          </a:p>
        </p:txBody>
      </p:sp>
      <p:cxnSp>
        <p:nvCxnSpPr>
          <p:cNvPr id="5" name="Straight Arrow Connector 4">
            <a:extLst>
              <a:ext uri="{FF2B5EF4-FFF2-40B4-BE49-F238E27FC236}">
                <a16:creationId xmlns:a16="http://schemas.microsoft.com/office/drawing/2014/main" id="{01C068DE-1EE5-1D3E-D626-A22114886849}"/>
              </a:ext>
            </a:extLst>
          </p:cNvPr>
          <p:cNvCxnSpPr>
            <a:stCxn id="32" idx="1"/>
            <a:endCxn id="92" idx="3"/>
          </p:cNvCxnSpPr>
          <p:nvPr/>
        </p:nvCxnSpPr>
        <p:spPr>
          <a:xfrm flipH="1">
            <a:off x="1877777" y="2464454"/>
            <a:ext cx="5876258"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AA01108-27BC-9D5C-5BE0-86A8ACD54B4F}"/>
              </a:ext>
            </a:extLst>
          </p:cNvPr>
          <p:cNvCxnSpPr>
            <a:cxnSpLocks/>
            <a:stCxn id="38" idx="1"/>
            <a:endCxn id="100" idx="3"/>
          </p:cNvCxnSpPr>
          <p:nvPr/>
        </p:nvCxnSpPr>
        <p:spPr>
          <a:xfrm rot="10800000">
            <a:off x="1877776" y="3404549"/>
            <a:ext cx="5879316" cy="1030083"/>
          </a:xfrm>
          <a:prstGeom prst="bent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6E1D2B6-1B1E-D0F0-A844-BE6DD5BDEFDE}"/>
              </a:ext>
            </a:extLst>
          </p:cNvPr>
          <p:cNvSpPr txBox="1"/>
          <p:nvPr/>
        </p:nvSpPr>
        <p:spPr>
          <a:xfrm>
            <a:off x="9261460" y="5291373"/>
            <a:ext cx="1760044" cy="1061829"/>
          </a:xfrm>
          <a:prstGeom prst="rect">
            <a:avLst/>
          </a:prstGeom>
          <a:noFill/>
          <a:ln>
            <a:solidFill>
              <a:schemeClr val="tx1"/>
            </a:solidFill>
            <a:prstDash val="lgDash"/>
          </a:ln>
        </p:spPr>
        <p:txBody>
          <a:bodyPr wrap="square" rtlCol="0">
            <a:spAutoFit/>
          </a:bodyPr>
          <a:lstStyle/>
          <a:p>
            <a:r>
              <a:rPr lang="en-US" sz="1050"/>
              <a:t>Notes :</a:t>
            </a:r>
          </a:p>
          <a:p>
            <a:r>
              <a:rPr lang="en-US" sz="1050"/>
              <a:t>Billing Process automatic by scheduler that will process:</a:t>
            </a:r>
          </a:p>
          <a:p>
            <a:pPr marL="228600" indent="-228600">
              <a:buAutoNum type="arabicPeriod"/>
            </a:pPr>
            <a:r>
              <a:rPr lang="en-US" sz="1050"/>
              <a:t>Generate Invoice</a:t>
            </a:r>
          </a:p>
          <a:p>
            <a:pPr marL="228600" indent="-228600">
              <a:buAutoNum type="arabicPeriod"/>
            </a:pPr>
            <a:r>
              <a:rPr lang="en-US" sz="1050"/>
              <a:t>Posting Journal</a:t>
            </a:r>
          </a:p>
          <a:p>
            <a:pPr marL="228600" indent="-228600">
              <a:buAutoNum type="arabicPeriod"/>
            </a:pPr>
            <a:r>
              <a:rPr lang="en-US" sz="1050"/>
              <a:t>Send data to OLSS</a:t>
            </a:r>
          </a:p>
        </p:txBody>
      </p:sp>
      <p:sp>
        <p:nvSpPr>
          <p:cNvPr id="46" name="TextBox 45">
            <a:extLst>
              <a:ext uri="{FF2B5EF4-FFF2-40B4-BE49-F238E27FC236}">
                <a16:creationId xmlns:a16="http://schemas.microsoft.com/office/drawing/2014/main" id="{751B3216-158A-FDBA-FB52-6466599F4D38}"/>
              </a:ext>
            </a:extLst>
          </p:cNvPr>
          <p:cNvSpPr txBox="1"/>
          <p:nvPr/>
        </p:nvSpPr>
        <p:spPr>
          <a:xfrm>
            <a:off x="669067" y="5354410"/>
            <a:ext cx="1760044" cy="900246"/>
          </a:xfrm>
          <a:prstGeom prst="rect">
            <a:avLst/>
          </a:prstGeom>
          <a:noFill/>
          <a:ln>
            <a:solidFill>
              <a:schemeClr val="tx1"/>
            </a:solidFill>
            <a:prstDash val="lgDash"/>
          </a:ln>
        </p:spPr>
        <p:txBody>
          <a:bodyPr wrap="square" rtlCol="0">
            <a:spAutoFit/>
          </a:bodyPr>
          <a:lstStyle/>
          <a:p>
            <a:r>
              <a:rPr lang="en-US" sz="1050"/>
              <a:t>Notes :</a:t>
            </a:r>
          </a:p>
          <a:p>
            <a:r>
              <a:rPr lang="en-US" sz="1050"/>
              <a:t>Invoice will calculate amount monthly installment additional or deducted based on debit &amp; credit note</a:t>
            </a:r>
          </a:p>
        </p:txBody>
      </p:sp>
      <p:sp>
        <p:nvSpPr>
          <p:cNvPr id="44" name="Flowchart: Terminator 43">
            <a:extLst>
              <a:ext uri="{FF2B5EF4-FFF2-40B4-BE49-F238E27FC236}">
                <a16:creationId xmlns:a16="http://schemas.microsoft.com/office/drawing/2014/main" id="{C0E6F7C7-0A7E-92CB-3972-A726689C2AD1}"/>
              </a:ext>
            </a:extLst>
          </p:cNvPr>
          <p:cNvSpPr/>
          <p:nvPr/>
        </p:nvSpPr>
        <p:spPr>
          <a:xfrm>
            <a:off x="6539235" y="1290538"/>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cxnSp>
        <p:nvCxnSpPr>
          <p:cNvPr id="47" name="Straight Arrow Connector 46">
            <a:extLst>
              <a:ext uri="{FF2B5EF4-FFF2-40B4-BE49-F238E27FC236}">
                <a16:creationId xmlns:a16="http://schemas.microsoft.com/office/drawing/2014/main" id="{9A99810B-393E-0935-B2EE-DCE55C18E7A1}"/>
              </a:ext>
            </a:extLst>
          </p:cNvPr>
          <p:cNvCxnSpPr>
            <a:cxnSpLocks/>
            <a:stCxn id="44" idx="3"/>
            <a:endCxn id="31" idx="1"/>
          </p:cNvCxnSpPr>
          <p:nvPr/>
        </p:nvCxnSpPr>
        <p:spPr>
          <a:xfrm>
            <a:off x="7287904" y="1468857"/>
            <a:ext cx="466132"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22512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ontent Placeholder 4">
            <a:extLst>
              <a:ext uri="{FF2B5EF4-FFF2-40B4-BE49-F238E27FC236}">
                <a16:creationId xmlns:a16="http://schemas.microsoft.com/office/drawing/2014/main" id="{95E6C853-FA44-49DB-BD91-5B4E4D71286E}"/>
              </a:ext>
            </a:extLst>
          </p:cNvPr>
          <p:cNvSpPr>
            <a:spLocks noGrp="1"/>
          </p:cNvSpPr>
          <p:nvPr>
            <p:ph sz="half" idx="1"/>
          </p:nvPr>
        </p:nvSpPr>
        <p:spPr>
          <a:xfrm>
            <a:off x="370777" y="256736"/>
            <a:ext cx="5181600" cy="6344528"/>
          </a:xfrm>
          <a:ln>
            <a:solidFill>
              <a:schemeClr val="accent6"/>
            </a:solidFill>
          </a:ln>
        </p:spPr>
        <p:txBody>
          <a:bodyPr/>
          <a:lstStyle/>
          <a:p>
            <a:pPr marL="0" indent="0" algn="ctr">
              <a:buNone/>
            </a:pPr>
            <a:r>
              <a:rPr lang="en-US" dirty="0"/>
              <a:t>OLSS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 Monitoring Billing Process</a:t>
            </a:r>
          </a:p>
          <a:p>
            <a:pPr marL="0" indent="0">
              <a:buNone/>
            </a:pPr>
            <a:endParaRPr lang="en-US"/>
          </a:p>
        </p:txBody>
      </p:sp>
      <p:sp>
        <p:nvSpPr>
          <p:cNvPr id="92" name="Rectangle 91">
            <a:extLst>
              <a:ext uri="{FF2B5EF4-FFF2-40B4-BE49-F238E27FC236}">
                <a16:creationId xmlns:a16="http://schemas.microsoft.com/office/drawing/2014/main" id="{6E1CE597-F665-4B80-A909-E94EEDA5705C}"/>
              </a:ext>
            </a:extLst>
          </p:cNvPr>
          <p:cNvSpPr/>
          <p:nvPr/>
        </p:nvSpPr>
        <p:spPr>
          <a:xfrm>
            <a:off x="888069" y="2548745"/>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Payment </a:t>
            </a:r>
            <a:r>
              <a:rPr lang="en-US" sz="1200"/>
              <a:t>Receive</a:t>
            </a:r>
            <a:endParaRPr lang="en-US" sz="1200" dirty="0"/>
          </a:p>
        </p:txBody>
      </p:sp>
      <p:cxnSp>
        <p:nvCxnSpPr>
          <p:cNvPr id="96" name="Straight Arrow Connector 95">
            <a:extLst>
              <a:ext uri="{FF2B5EF4-FFF2-40B4-BE49-F238E27FC236}">
                <a16:creationId xmlns:a16="http://schemas.microsoft.com/office/drawing/2014/main" id="{25203B66-6ACC-419C-A88C-8898E4CC46BC}"/>
              </a:ext>
            </a:extLst>
          </p:cNvPr>
          <p:cNvCxnSpPr>
            <a:cxnSpLocks/>
            <a:stCxn id="92" idx="2"/>
            <a:endCxn id="56" idx="0"/>
          </p:cNvCxnSpPr>
          <p:nvPr/>
        </p:nvCxnSpPr>
        <p:spPr>
          <a:xfrm>
            <a:off x="1435757" y="3066025"/>
            <a:ext cx="0" cy="57477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15" name="Rectangle: Rounded Corners 114">
            <a:extLst>
              <a:ext uri="{FF2B5EF4-FFF2-40B4-BE49-F238E27FC236}">
                <a16:creationId xmlns:a16="http://schemas.microsoft.com/office/drawing/2014/main" id="{7E89D0EC-5F17-456D-8BD0-35EE660654F2}"/>
              </a:ext>
            </a:extLst>
          </p:cNvPr>
          <p:cNvSpPr/>
          <p:nvPr/>
        </p:nvSpPr>
        <p:spPr>
          <a:xfrm>
            <a:off x="1544491" y="2997052"/>
            <a:ext cx="1025011" cy="53623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Get data from MFAPPL</a:t>
            </a:r>
          </a:p>
        </p:txBody>
      </p:sp>
      <p:sp>
        <p:nvSpPr>
          <p:cNvPr id="29" name="Content Placeholder 5">
            <a:extLst>
              <a:ext uri="{FF2B5EF4-FFF2-40B4-BE49-F238E27FC236}">
                <a16:creationId xmlns:a16="http://schemas.microsoft.com/office/drawing/2014/main" id="{028188E8-FB73-3C40-E9B0-ED72BAE10873}"/>
              </a:ext>
            </a:extLst>
          </p:cNvPr>
          <p:cNvSpPr>
            <a:spLocks noGrp="1"/>
          </p:cNvSpPr>
          <p:nvPr>
            <p:ph sz="half" idx="2"/>
          </p:nvPr>
        </p:nvSpPr>
        <p:spPr>
          <a:xfrm>
            <a:off x="6227998" y="246186"/>
            <a:ext cx="5181600" cy="6344528"/>
          </a:xfrm>
          <a:ln>
            <a:solidFill>
              <a:schemeClr val="accent6"/>
            </a:solidFill>
          </a:ln>
        </p:spPr>
        <p:txBody>
          <a:bodyPr/>
          <a:lstStyle/>
          <a:p>
            <a:pPr marL="0" indent="0" algn="ctr">
              <a:buNone/>
            </a:pPr>
            <a:r>
              <a:rPr lang="en-US"/>
              <a:t>MFAPPL</a:t>
            </a:r>
          </a:p>
          <a:p>
            <a:pPr marL="0" indent="0" algn="ctr">
              <a:buNone/>
            </a:pPr>
            <a:endParaRPr lang="en-US" sz="100"/>
          </a:p>
          <a:p>
            <a:pPr marL="0" indent="0">
              <a:buNone/>
            </a:pPr>
            <a:r>
              <a:rPr lang="en-US" sz="1600">
                <a:solidFill>
                  <a:prstClr val="black"/>
                </a:solidFill>
                <a:latin typeface="Calibri" panose="020F0502020204030204"/>
              </a:rPr>
              <a:t>B. Receive Process</a:t>
            </a:r>
          </a:p>
          <a:p>
            <a:pPr marL="0" indent="0">
              <a:buNone/>
            </a:pPr>
            <a:endParaRPr lang="en-US"/>
          </a:p>
        </p:txBody>
      </p:sp>
      <p:sp>
        <p:nvSpPr>
          <p:cNvPr id="31" name="Rectangle 30">
            <a:extLst>
              <a:ext uri="{FF2B5EF4-FFF2-40B4-BE49-F238E27FC236}">
                <a16:creationId xmlns:a16="http://schemas.microsoft.com/office/drawing/2014/main" id="{75711E51-F9B3-3026-0B92-51A36664B60F}"/>
              </a:ext>
            </a:extLst>
          </p:cNvPr>
          <p:cNvSpPr/>
          <p:nvPr/>
        </p:nvSpPr>
        <p:spPr>
          <a:xfrm>
            <a:off x="7857993" y="2453542"/>
            <a:ext cx="1095376" cy="7076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Create Transaction Payment Receive </a:t>
            </a:r>
          </a:p>
        </p:txBody>
      </p:sp>
      <p:sp>
        <p:nvSpPr>
          <p:cNvPr id="35" name="Rectangle: Rounded Corners 34">
            <a:extLst>
              <a:ext uri="{FF2B5EF4-FFF2-40B4-BE49-F238E27FC236}">
                <a16:creationId xmlns:a16="http://schemas.microsoft.com/office/drawing/2014/main" id="{B501E9FA-E907-DB61-1E7C-D88FE35C9B5C}"/>
              </a:ext>
            </a:extLst>
          </p:cNvPr>
          <p:cNvSpPr/>
          <p:nvPr/>
        </p:nvSpPr>
        <p:spPr>
          <a:xfrm>
            <a:off x="8718144" y="2895446"/>
            <a:ext cx="1085207" cy="6069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Send data automatic to OLSS</a:t>
            </a:r>
          </a:p>
        </p:txBody>
      </p:sp>
      <p:cxnSp>
        <p:nvCxnSpPr>
          <p:cNvPr id="39" name="Straight Arrow Connector 38">
            <a:extLst>
              <a:ext uri="{FF2B5EF4-FFF2-40B4-BE49-F238E27FC236}">
                <a16:creationId xmlns:a16="http://schemas.microsoft.com/office/drawing/2014/main" id="{262CB3EE-5389-82EA-71D4-A5E1FDB6B03E}"/>
              </a:ext>
            </a:extLst>
          </p:cNvPr>
          <p:cNvCxnSpPr>
            <a:cxnSpLocks/>
            <a:stCxn id="31" idx="2"/>
            <a:endCxn id="40" idx="0"/>
          </p:cNvCxnSpPr>
          <p:nvPr/>
        </p:nvCxnSpPr>
        <p:spPr>
          <a:xfrm>
            <a:off x="8405681" y="3161229"/>
            <a:ext cx="1" cy="447786"/>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40" name="Rectangle 39">
            <a:extLst>
              <a:ext uri="{FF2B5EF4-FFF2-40B4-BE49-F238E27FC236}">
                <a16:creationId xmlns:a16="http://schemas.microsoft.com/office/drawing/2014/main" id="{437A6DFA-5B1F-D238-D313-E4C3A0C9EDDF}"/>
              </a:ext>
            </a:extLst>
          </p:cNvPr>
          <p:cNvSpPr/>
          <p:nvPr/>
        </p:nvSpPr>
        <p:spPr>
          <a:xfrm>
            <a:off x="7857994" y="3609015"/>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Posting Journal</a:t>
            </a:r>
          </a:p>
        </p:txBody>
      </p:sp>
      <p:cxnSp>
        <p:nvCxnSpPr>
          <p:cNvPr id="41" name="Straight Arrow Connector 40">
            <a:extLst>
              <a:ext uri="{FF2B5EF4-FFF2-40B4-BE49-F238E27FC236}">
                <a16:creationId xmlns:a16="http://schemas.microsoft.com/office/drawing/2014/main" id="{82483983-B5F8-78CC-04A2-2D2392BBED53}"/>
              </a:ext>
            </a:extLst>
          </p:cNvPr>
          <p:cNvCxnSpPr>
            <a:cxnSpLocks/>
            <a:stCxn id="40" idx="2"/>
            <a:endCxn id="42" idx="0"/>
          </p:cNvCxnSpPr>
          <p:nvPr/>
        </p:nvCxnSpPr>
        <p:spPr>
          <a:xfrm flipH="1">
            <a:off x="8405681" y="4132890"/>
            <a:ext cx="1" cy="416803"/>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42" name="Rectangle 41">
            <a:extLst>
              <a:ext uri="{FF2B5EF4-FFF2-40B4-BE49-F238E27FC236}">
                <a16:creationId xmlns:a16="http://schemas.microsoft.com/office/drawing/2014/main" id="{85AF0741-B01C-1748-4BD5-F45C03E9048C}"/>
              </a:ext>
            </a:extLst>
          </p:cNvPr>
          <p:cNvSpPr/>
          <p:nvPr/>
        </p:nvSpPr>
        <p:spPr>
          <a:xfrm>
            <a:off x="8186022" y="4549693"/>
            <a:ext cx="439318" cy="37637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a:t>SAP</a:t>
            </a:r>
          </a:p>
        </p:txBody>
      </p:sp>
      <p:cxnSp>
        <p:nvCxnSpPr>
          <p:cNvPr id="25" name="Straight Arrow Connector 24">
            <a:extLst>
              <a:ext uri="{FF2B5EF4-FFF2-40B4-BE49-F238E27FC236}">
                <a16:creationId xmlns:a16="http://schemas.microsoft.com/office/drawing/2014/main" id="{D9FA6145-F52D-F4DA-5791-0A99B61B4A28}"/>
              </a:ext>
            </a:extLst>
          </p:cNvPr>
          <p:cNvCxnSpPr>
            <a:stCxn id="31" idx="1"/>
            <a:endCxn id="92" idx="3"/>
          </p:cNvCxnSpPr>
          <p:nvPr/>
        </p:nvCxnSpPr>
        <p:spPr>
          <a:xfrm flipH="1" flipV="1">
            <a:off x="1983444" y="2807385"/>
            <a:ext cx="5874549" cy="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89985A64-5A3C-2848-9491-66ABF933BF6A}"/>
              </a:ext>
            </a:extLst>
          </p:cNvPr>
          <p:cNvSpPr/>
          <p:nvPr/>
        </p:nvSpPr>
        <p:spPr>
          <a:xfrm>
            <a:off x="888069" y="3640802"/>
            <a:ext cx="1095375" cy="51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a:t>Monitor Billing</a:t>
            </a:r>
          </a:p>
        </p:txBody>
      </p:sp>
      <p:sp>
        <p:nvSpPr>
          <p:cNvPr id="36" name="Rectangle: Rounded Corners 35">
            <a:extLst>
              <a:ext uri="{FF2B5EF4-FFF2-40B4-BE49-F238E27FC236}">
                <a16:creationId xmlns:a16="http://schemas.microsoft.com/office/drawing/2014/main" id="{036F7C65-C7F7-B2E7-C9DE-3601364C7AD3}"/>
              </a:ext>
            </a:extLst>
          </p:cNvPr>
          <p:cNvSpPr/>
          <p:nvPr/>
        </p:nvSpPr>
        <p:spPr>
          <a:xfrm>
            <a:off x="1544492" y="4098585"/>
            <a:ext cx="1199798" cy="62956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OLSS automatic update for billing process</a:t>
            </a:r>
          </a:p>
        </p:txBody>
      </p:sp>
      <p:sp>
        <p:nvSpPr>
          <p:cNvPr id="16" name="Rectangle: Rounded Corners 15">
            <a:extLst>
              <a:ext uri="{FF2B5EF4-FFF2-40B4-BE49-F238E27FC236}">
                <a16:creationId xmlns:a16="http://schemas.microsoft.com/office/drawing/2014/main" id="{DDC97F70-F27E-1165-0389-B5A8C4F8677A}"/>
              </a:ext>
            </a:extLst>
          </p:cNvPr>
          <p:cNvSpPr/>
          <p:nvPr/>
        </p:nvSpPr>
        <p:spPr>
          <a:xfrm>
            <a:off x="7742593" y="1274004"/>
            <a:ext cx="1326177" cy="7491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input data to MFAPPL when get information manually</a:t>
            </a:r>
          </a:p>
        </p:txBody>
      </p:sp>
      <p:sp>
        <p:nvSpPr>
          <p:cNvPr id="21" name="Flowchart: Terminator 20">
            <a:extLst>
              <a:ext uri="{FF2B5EF4-FFF2-40B4-BE49-F238E27FC236}">
                <a16:creationId xmlns:a16="http://schemas.microsoft.com/office/drawing/2014/main" id="{F3B06F70-8ED3-E678-A22B-0B4D29A7CC72}"/>
              </a:ext>
            </a:extLst>
          </p:cNvPr>
          <p:cNvSpPr/>
          <p:nvPr/>
        </p:nvSpPr>
        <p:spPr>
          <a:xfrm>
            <a:off x="6511633" y="1470272"/>
            <a:ext cx="748669" cy="356638"/>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cxnSp>
        <p:nvCxnSpPr>
          <p:cNvPr id="22" name="Straight Arrow Connector 21">
            <a:extLst>
              <a:ext uri="{FF2B5EF4-FFF2-40B4-BE49-F238E27FC236}">
                <a16:creationId xmlns:a16="http://schemas.microsoft.com/office/drawing/2014/main" id="{6374BC6B-48C6-A48F-A5A8-C14877A12A0A}"/>
              </a:ext>
            </a:extLst>
          </p:cNvPr>
          <p:cNvCxnSpPr>
            <a:cxnSpLocks/>
            <a:stCxn id="21" idx="3"/>
            <a:endCxn id="16" idx="1"/>
          </p:cNvCxnSpPr>
          <p:nvPr/>
        </p:nvCxnSpPr>
        <p:spPr>
          <a:xfrm>
            <a:off x="7260302" y="1648591"/>
            <a:ext cx="482291"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32" name="Straight Arrow Connector 31">
            <a:extLst>
              <a:ext uri="{FF2B5EF4-FFF2-40B4-BE49-F238E27FC236}">
                <a16:creationId xmlns:a16="http://schemas.microsoft.com/office/drawing/2014/main" id="{D97DF38D-6005-DA8F-4C39-6028E4A710A0}"/>
              </a:ext>
            </a:extLst>
          </p:cNvPr>
          <p:cNvCxnSpPr>
            <a:cxnSpLocks/>
            <a:stCxn id="16" idx="2"/>
            <a:endCxn id="31" idx="0"/>
          </p:cNvCxnSpPr>
          <p:nvPr/>
        </p:nvCxnSpPr>
        <p:spPr>
          <a:xfrm flipH="1">
            <a:off x="8405681" y="2023177"/>
            <a:ext cx="1" cy="430365"/>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797981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BCE3E9-A73B-41C6-B874-62C52A608BA7}"/>
              </a:ext>
            </a:extLst>
          </p:cNvPr>
          <p:cNvSpPr>
            <a:spLocks noGrp="1"/>
          </p:cNvSpPr>
          <p:nvPr>
            <p:ph type="title"/>
          </p:nvPr>
        </p:nvSpPr>
        <p:spPr/>
        <p:txBody>
          <a:bodyPr>
            <a:noAutofit/>
          </a:bodyPr>
          <a:lstStyle/>
          <a:p>
            <a:r>
              <a:rPr lang="en-US" sz="3200" b="1"/>
              <a:t>OLS without MFAPPL Approach</a:t>
            </a:r>
          </a:p>
        </p:txBody>
      </p:sp>
      <p:sp>
        <p:nvSpPr>
          <p:cNvPr id="6" name="Content Placeholder 5">
            <a:extLst>
              <a:ext uri="{FF2B5EF4-FFF2-40B4-BE49-F238E27FC236}">
                <a16:creationId xmlns:a16="http://schemas.microsoft.com/office/drawing/2014/main" id="{F9385402-DE57-443D-BE28-8D257A5C985C}"/>
              </a:ext>
            </a:extLst>
          </p:cNvPr>
          <p:cNvSpPr>
            <a:spLocks noGrp="1"/>
          </p:cNvSpPr>
          <p:nvPr>
            <p:ph idx="1"/>
          </p:nvPr>
        </p:nvSpPr>
        <p:spPr/>
        <p:txBody>
          <a:bodyPr>
            <a:normAutofit/>
          </a:bodyPr>
          <a:lstStyle/>
          <a:p>
            <a:r>
              <a:rPr lang="en-US" sz="1700"/>
              <a:t>MFAPPL involvement in Operating Lease business process can be divided into 4 areas:</a:t>
            </a:r>
          </a:p>
          <a:p>
            <a:pPr marL="971550" lvl="1" indent="-514350">
              <a:buFont typeface="+mj-lt"/>
              <a:buAutoNum type="arabicPeriod"/>
            </a:pPr>
            <a:r>
              <a:rPr lang="en-US" sz="1500"/>
              <a:t>Marketing Process</a:t>
            </a:r>
          </a:p>
          <a:p>
            <a:pPr marL="971550" lvl="1" indent="-514350">
              <a:buFont typeface="+mj-lt"/>
              <a:buAutoNum type="arabicPeriod"/>
            </a:pPr>
            <a:r>
              <a:rPr lang="en-US" sz="1500"/>
              <a:t>Monitoring Asset Process</a:t>
            </a:r>
          </a:p>
          <a:p>
            <a:pPr marL="1428750" lvl="2" indent="-514350">
              <a:buFont typeface="+mj-lt"/>
              <a:buAutoNum type="alphaLcPeriod"/>
            </a:pPr>
            <a:r>
              <a:rPr lang="en-US" sz="1400"/>
              <a:t>Asset Maintenance</a:t>
            </a:r>
          </a:p>
          <a:p>
            <a:pPr marL="1428750" lvl="2" indent="-514350">
              <a:buFont typeface="+mj-lt"/>
              <a:buAutoNum type="alphaLcPeriod"/>
            </a:pPr>
            <a:r>
              <a:rPr lang="en-US" sz="1400"/>
              <a:t>Asset Replacement</a:t>
            </a:r>
          </a:p>
          <a:p>
            <a:pPr marL="1428750" lvl="2" indent="-514350">
              <a:buFont typeface="+mj-lt"/>
              <a:buAutoNum type="alphaLcPeriod"/>
            </a:pPr>
            <a:r>
              <a:rPr lang="en-US" sz="1400"/>
              <a:t>Asset Selling</a:t>
            </a:r>
          </a:p>
          <a:p>
            <a:pPr marL="971550" lvl="1" indent="-514350">
              <a:buFont typeface="+mj-lt"/>
              <a:buAutoNum type="arabicPeriod"/>
            </a:pPr>
            <a:r>
              <a:rPr lang="en-US" sz="1600"/>
              <a:t>Monitoring Asset Document Process</a:t>
            </a:r>
          </a:p>
          <a:p>
            <a:pPr marL="971550" lvl="1" indent="-514350">
              <a:buFont typeface="+mj-lt"/>
              <a:buAutoNum type="arabicPeriod"/>
            </a:pPr>
            <a:r>
              <a:rPr lang="en-US" sz="1600"/>
              <a:t>Monitoring Billing Process</a:t>
            </a:r>
          </a:p>
          <a:p>
            <a:pPr marL="1428750" lvl="2" indent="-514350">
              <a:buFont typeface="+mj-lt"/>
              <a:buAutoNum type="alphaLcPeriod"/>
            </a:pPr>
            <a:r>
              <a:rPr lang="en-US" sz="1400"/>
              <a:t>Collection Process</a:t>
            </a:r>
          </a:p>
          <a:p>
            <a:pPr marL="1428750" lvl="2" indent="-514350">
              <a:buFont typeface="+mj-lt"/>
              <a:buAutoNum type="alphaLcPeriod"/>
            </a:pPr>
            <a:r>
              <a:rPr lang="en-US" sz="1400"/>
              <a:t>Receive Process</a:t>
            </a:r>
          </a:p>
          <a:p>
            <a:r>
              <a:rPr lang="en-US" sz="1600"/>
              <a:t>Concerns:</a:t>
            </a:r>
          </a:p>
          <a:p>
            <a:pPr lvl="1"/>
            <a:r>
              <a:rPr lang="en-US" sz="1400"/>
              <a:t>To minimize risk, we will develop these changes in several iterations.</a:t>
            </a:r>
          </a:p>
          <a:p>
            <a:pPr lvl="1"/>
            <a:r>
              <a:rPr lang="en-US" sz="1400"/>
              <a:t>There will be possibilities of business process modifications during the development.</a:t>
            </a:r>
          </a:p>
          <a:p>
            <a:pPr lvl="1"/>
            <a:r>
              <a:rPr lang="en-US" sz="1400"/>
              <a:t>Currently we cannot estimate when we can decommission MFAPPL.</a:t>
            </a:r>
          </a:p>
          <a:p>
            <a:pPr lvl="1"/>
            <a:r>
              <a:rPr lang="en-US" sz="1400"/>
              <a:t>General Ledger engine currently in MFAPPL, we need to find how to move GL function partially (based on Subledger).</a:t>
            </a:r>
          </a:p>
        </p:txBody>
      </p:sp>
    </p:spTree>
    <p:extLst>
      <p:ext uri="{BB962C8B-B14F-4D97-AF65-F5344CB8AC3E}">
        <p14:creationId xmlns:p14="http://schemas.microsoft.com/office/powerpoint/2010/main" val="176374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D18471-7188-4C56-A2EA-C1BD6B2728D7}"/>
              </a:ext>
            </a:extLst>
          </p:cNvPr>
          <p:cNvSpPr>
            <a:spLocks noGrp="1"/>
          </p:cNvSpPr>
          <p:nvPr>
            <p:ph type="title"/>
          </p:nvPr>
        </p:nvSpPr>
        <p:spPr>
          <a:xfrm>
            <a:off x="673308" y="178771"/>
            <a:ext cx="7916055" cy="825570"/>
          </a:xfrm>
        </p:spPr>
        <p:txBody>
          <a:bodyPr>
            <a:noAutofit/>
          </a:bodyPr>
          <a:lstStyle/>
          <a:p>
            <a:r>
              <a:rPr lang="en-US" b="1" dirty="0"/>
              <a:t>Development Approach</a:t>
            </a:r>
          </a:p>
        </p:txBody>
      </p:sp>
      <p:pic>
        <p:nvPicPr>
          <p:cNvPr id="1028" name="Picture 4" descr="Diagram&#10;&#10;Description automatically generated">
            <a:extLst>
              <a:ext uri="{FF2B5EF4-FFF2-40B4-BE49-F238E27FC236}">
                <a16:creationId xmlns:a16="http://schemas.microsoft.com/office/drawing/2014/main" id="{8A44833F-C015-41E0-8A82-E8419282A8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06321" y="1296977"/>
            <a:ext cx="6227089" cy="382965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65F431F-866A-4105-99A8-3835943BC076}"/>
              </a:ext>
            </a:extLst>
          </p:cNvPr>
          <p:cNvSpPr>
            <a:spLocks noGrp="1"/>
          </p:cNvSpPr>
          <p:nvPr>
            <p:ph idx="1"/>
          </p:nvPr>
        </p:nvSpPr>
        <p:spPr>
          <a:xfrm>
            <a:off x="230697" y="1688475"/>
            <a:ext cx="5501390" cy="3872548"/>
          </a:xfrm>
        </p:spPr>
        <p:txBody>
          <a:bodyPr>
            <a:noAutofit/>
          </a:bodyPr>
          <a:lstStyle/>
          <a:p>
            <a:r>
              <a:rPr lang="en-US" sz="1400" dirty="0">
                <a:ln w="3175">
                  <a:noFill/>
                </a:ln>
              </a:rPr>
              <a:t>“SCRUM” Agile Development Approach</a:t>
            </a:r>
          </a:p>
          <a:p>
            <a:r>
              <a:rPr lang="en-US" sz="1400" dirty="0">
                <a:ln w="3175">
                  <a:noFill/>
                </a:ln>
              </a:rPr>
              <a:t>Development main team:</a:t>
            </a:r>
          </a:p>
          <a:p>
            <a:pPr lvl="1"/>
            <a:r>
              <a:rPr lang="en-US" sz="1400" dirty="0">
                <a:ln w="3175">
                  <a:noFill/>
                </a:ln>
              </a:rPr>
              <a:t>Scrum Master</a:t>
            </a:r>
          </a:p>
          <a:p>
            <a:pPr lvl="1"/>
            <a:r>
              <a:rPr lang="en-US" sz="1400" dirty="0">
                <a:ln w="3175">
                  <a:noFill/>
                </a:ln>
              </a:rPr>
              <a:t>Product Owner (OLSS &amp; MFAPPL)</a:t>
            </a:r>
          </a:p>
          <a:p>
            <a:pPr lvl="1"/>
            <a:r>
              <a:rPr lang="en-US" sz="1400" dirty="0">
                <a:ln w="3175">
                  <a:noFill/>
                </a:ln>
              </a:rPr>
              <a:t>Development Team</a:t>
            </a:r>
          </a:p>
          <a:p>
            <a:r>
              <a:rPr lang="en-US" sz="1400" dirty="0">
                <a:ln w="3175">
                  <a:noFill/>
                </a:ln>
              </a:rPr>
              <a:t>Events Cycle:</a:t>
            </a:r>
          </a:p>
          <a:p>
            <a:pPr marL="800100" lvl="1" indent="-342900">
              <a:buFont typeface="+mj-lt"/>
              <a:buAutoNum type="arabicPeriod"/>
            </a:pPr>
            <a:r>
              <a:rPr lang="en-US" sz="1400" dirty="0">
                <a:ln w="3175">
                  <a:noFill/>
                </a:ln>
              </a:rPr>
              <a:t>Backlog Refining and Capacity Planning (Priority and Targeting)</a:t>
            </a:r>
          </a:p>
          <a:p>
            <a:pPr marL="800100" lvl="1" indent="-342900">
              <a:buFont typeface="+mj-lt"/>
              <a:buAutoNum type="arabicPeriod"/>
            </a:pPr>
            <a:r>
              <a:rPr lang="en-US" sz="1400" dirty="0">
                <a:ln w="3175">
                  <a:noFill/>
                </a:ln>
              </a:rPr>
              <a:t>Sprint Planning (Execution planning)</a:t>
            </a:r>
          </a:p>
          <a:p>
            <a:pPr marL="800100" lvl="1" indent="-342900">
              <a:buFont typeface="+mj-lt"/>
              <a:buAutoNum type="arabicPeriod"/>
            </a:pPr>
            <a:r>
              <a:rPr lang="en-US" sz="1400" dirty="0">
                <a:ln w="3175">
                  <a:noFill/>
                </a:ln>
              </a:rPr>
              <a:t>Sprint + Daily Stand Up</a:t>
            </a:r>
          </a:p>
          <a:p>
            <a:pPr marL="800100" lvl="1" indent="-342900">
              <a:buFont typeface="+mj-lt"/>
              <a:buAutoNum type="arabicPeriod"/>
            </a:pPr>
            <a:r>
              <a:rPr lang="en-US" sz="1400" dirty="0">
                <a:ln w="3175">
                  <a:noFill/>
                </a:ln>
              </a:rPr>
              <a:t>Sprint Review (Product output review)</a:t>
            </a:r>
          </a:p>
          <a:p>
            <a:pPr marL="800100" lvl="1" indent="-342900">
              <a:buFont typeface="+mj-lt"/>
              <a:buAutoNum type="arabicPeriod"/>
            </a:pPr>
            <a:r>
              <a:rPr lang="en-US" sz="1400" dirty="0">
                <a:ln w="3175">
                  <a:noFill/>
                </a:ln>
              </a:rPr>
              <a:t>Sprint Retrospective (Development approach improvement review)</a:t>
            </a:r>
          </a:p>
        </p:txBody>
      </p:sp>
    </p:spTree>
    <p:extLst>
      <p:ext uri="{BB962C8B-B14F-4D97-AF65-F5344CB8AC3E}">
        <p14:creationId xmlns:p14="http://schemas.microsoft.com/office/powerpoint/2010/main" val="1672855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9D3F-B214-4FD1-A54C-53CC3A15EC3C}"/>
              </a:ext>
            </a:extLst>
          </p:cNvPr>
          <p:cNvSpPr>
            <a:spLocks noGrp="1"/>
          </p:cNvSpPr>
          <p:nvPr>
            <p:ph type="title"/>
          </p:nvPr>
        </p:nvSpPr>
        <p:spPr/>
        <p:txBody>
          <a:bodyPr>
            <a:normAutofit fontScale="90000"/>
          </a:bodyPr>
          <a:lstStyle/>
          <a:p>
            <a:r>
              <a:rPr lang="en-US" dirty="0"/>
              <a:t>What Next?</a:t>
            </a:r>
          </a:p>
        </p:txBody>
      </p:sp>
      <p:sp>
        <p:nvSpPr>
          <p:cNvPr id="3" name="Content Placeholder 2">
            <a:extLst>
              <a:ext uri="{FF2B5EF4-FFF2-40B4-BE49-F238E27FC236}">
                <a16:creationId xmlns:a16="http://schemas.microsoft.com/office/drawing/2014/main" id="{BE5D040F-D633-4ABF-A638-2F355EDEFF0E}"/>
              </a:ext>
            </a:extLst>
          </p:cNvPr>
          <p:cNvSpPr>
            <a:spLocks noGrp="1"/>
          </p:cNvSpPr>
          <p:nvPr>
            <p:ph idx="1"/>
          </p:nvPr>
        </p:nvSpPr>
        <p:spPr/>
        <p:txBody>
          <a:bodyPr/>
          <a:lstStyle/>
          <a:p>
            <a:pPr marL="344488" indent="-344488">
              <a:buFont typeface="+mj-lt"/>
              <a:buAutoNum type="arabicPeriod"/>
            </a:pPr>
            <a:r>
              <a:rPr lang="en-US" sz="1900" dirty="0">
                <a:ln w="3175">
                  <a:noFill/>
                </a:ln>
              </a:rPr>
              <a:t>Set Development Priority </a:t>
            </a:r>
          </a:p>
          <a:p>
            <a:pPr marL="344488" indent="-344488">
              <a:buFont typeface="+mj-lt"/>
              <a:buAutoNum type="arabicPeriod"/>
            </a:pPr>
            <a:r>
              <a:rPr lang="en-US" sz="1900" dirty="0">
                <a:ln w="3175">
                  <a:noFill/>
                </a:ln>
              </a:rPr>
              <a:t>Estimate Target Date for each Change Request item (Target 23 May)</a:t>
            </a:r>
          </a:p>
          <a:p>
            <a:pPr marL="344488" indent="-344488">
              <a:buFont typeface="+mj-lt"/>
              <a:buAutoNum type="arabicPeriod"/>
            </a:pPr>
            <a:r>
              <a:rPr lang="en-US" sz="1900" dirty="0">
                <a:ln w="3175">
                  <a:noFill/>
                </a:ln>
              </a:rPr>
              <a:t>Start with small Development Team as initiation</a:t>
            </a:r>
          </a:p>
          <a:p>
            <a:pPr marL="344488" indent="-344488">
              <a:buFont typeface="+mj-lt"/>
              <a:buAutoNum type="arabicPeriod"/>
            </a:pPr>
            <a:r>
              <a:rPr lang="en-US" sz="1900" dirty="0">
                <a:ln w="3175">
                  <a:noFill/>
                </a:ln>
              </a:rPr>
              <a:t>Set Start date for Agile Development (Target 1 Jun)</a:t>
            </a:r>
          </a:p>
          <a:p>
            <a:pPr marL="344488" indent="-344488">
              <a:buFont typeface="+mj-lt"/>
              <a:buAutoNum type="arabicPeriod"/>
            </a:pPr>
            <a:r>
              <a:rPr lang="en-US" sz="1900" dirty="0">
                <a:ln w="3175">
                  <a:noFill/>
                </a:ln>
              </a:rPr>
              <a:t>Commercial follow above agreement</a:t>
            </a:r>
          </a:p>
        </p:txBody>
      </p:sp>
    </p:spTree>
    <p:extLst>
      <p:ext uri="{BB962C8B-B14F-4D97-AF65-F5344CB8AC3E}">
        <p14:creationId xmlns:p14="http://schemas.microsoft.com/office/powerpoint/2010/main" val="302654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A11B-4595-4893-A9B8-7D177CCFCFE3}"/>
              </a:ext>
            </a:extLst>
          </p:cNvPr>
          <p:cNvSpPr>
            <a:spLocks noGrp="1"/>
          </p:cNvSpPr>
          <p:nvPr>
            <p:ph type="title"/>
          </p:nvPr>
        </p:nvSpPr>
        <p:spPr>
          <a:xfrm>
            <a:off x="838200" y="365126"/>
            <a:ext cx="10515600" cy="906114"/>
          </a:xfrm>
        </p:spPr>
        <p:txBody>
          <a:bodyPr>
            <a:normAutofit/>
          </a:bodyPr>
          <a:lstStyle/>
          <a:p>
            <a:r>
              <a:rPr lang="en-US" sz="3200" b="1" dirty="0"/>
              <a:t>Discussion Background</a:t>
            </a:r>
          </a:p>
        </p:txBody>
      </p:sp>
      <p:sp>
        <p:nvSpPr>
          <p:cNvPr id="3" name="Content Placeholder 2">
            <a:extLst>
              <a:ext uri="{FF2B5EF4-FFF2-40B4-BE49-F238E27FC236}">
                <a16:creationId xmlns:a16="http://schemas.microsoft.com/office/drawing/2014/main" id="{94AB9708-B6C5-460B-819C-4AE4D0457CC1}"/>
              </a:ext>
            </a:extLst>
          </p:cNvPr>
          <p:cNvSpPr>
            <a:spLocks noGrp="1"/>
          </p:cNvSpPr>
          <p:nvPr>
            <p:ph idx="1"/>
          </p:nvPr>
        </p:nvSpPr>
        <p:spPr>
          <a:xfrm>
            <a:off x="838200" y="1382751"/>
            <a:ext cx="10515600" cy="4794212"/>
          </a:xfrm>
          <a:noFill/>
        </p:spPr>
        <p:txBody>
          <a:bodyPr>
            <a:normAutofit/>
          </a:bodyPr>
          <a:lstStyle/>
          <a:p>
            <a:r>
              <a:rPr lang="en-US" sz="2000" b="0" i="0" dirty="0">
                <a:solidFill>
                  <a:srgbClr val="242424"/>
                </a:solidFill>
                <a:effectLst/>
                <a:latin typeface="-apple-system"/>
              </a:rPr>
              <a:t>DSF Operating Lease System is planned to be continuously improved, as planned in DSF IT Plan.</a:t>
            </a:r>
          </a:p>
          <a:p>
            <a:r>
              <a:rPr lang="en-US" sz="2000" b="0" i="0" dirty="0">
                <a:solidFill>
                  <a:srgbClr val="242424"/>
                </a:solidFill>
                <a:effectLst/>
                <a:latin typeface="-apple-system"/>
              </a:rPr>
              <a:t>Previously, business users and DSF ITD already agree to gradually make changes to existing system.</a:t>
            </a:r>
            <a:endParaRPr lang="en-US" sz="2000" dirty="0">
              <a:solidFill>
                <a:srgbClr val="242424"/>
              </a:solidFill>
              <a:latin typeface="-apple-system"/>
            </a:endParaRPr>
          </a:p>
          <a:p>
            <a:r>
              <a:rPr lang="en-US" sz="2000" b="0" i="0" dirty="0">
                <a:solidFill>
                  <a:srgbClr val="242424"/>
                </a:solidFill>
                <a:effectLst/>
                <a:latin typeface="-apple-system"/>
              </a:rPr>
              <a:t>Objective of this discussion:</a:t>
            </a:r>
          </a:p>
          <a:p>
            <a:pPr lvl="1"/>
            <a:r>
              <a:rPr lang="en-US" sz="2000" b="0" i="0" dirty="0">
                <a:solidFill>
                  <a:srgbClr val="242424"/>
                </a:solidFill>
                <a:effectLst/>
                <a:latin typeface="-apple-system"/>
              </a:rPr>
              <a:t>To define area of improvements.</a:t>
            </a:r>
          </a:p>
          <a:p>
            <a:pPr lvl="1"/>
            <a:r>
              <a:rPr lang="en-US" sz="2000" b="0" i="0" dirty="0">
                <a:solidFill>
                  <a:srgbClr val="242424"/>
                </a:solidFill>
                <a:effectLst/>
                <a:latin typeface="-apple-system"/>
              </a:rPr>
              <a:t>To define priority and business timeline</a:t>
            </a:r>
          </a:p>
          <a:p>
            <a:pPr lvl="1"/>
            <a:r>
              <a:rPr lang="en-US" sz="2000" b="0" i="0" dirty="0">
                <a:solidFill>
                  <a:srgbClr val="242424"/>
                </a:solidFill>
                <a:effectLst/>
                <a:latin typeface="-apple-system"/>
              </a:rPr>
              <a:t>To agree on the approach</a:t>
            </a:r>
          </a:p>
          <a:p>
            <a:pPr>
              <a:lnSpc>
                <a:spcPct val="100000"/>
              </a:lnSpc>
            </a:pPr>
            <a:r>
              <a:rPr lang="en-US" sz="2000" dirty="0">
                <a:solidFill>
                  <a:srgbClr val="242424"/>
                </a:solidFill>
                <a:latin typeface="-apple-system"/>
              </a:rPr>
              <a:t>OLSS technology is still sufficient to be improved for next 5 years.</a:t>
            </a:r>
          </a:p>
          <a:p>
            <a:pPr>
              <a:lnSpc>
                <a:spcPct val="100000"/>
              </a:lnSpc>
            </a:pPr>
            <a:r>
              <a:rPr lang="en-US" sz="2000" dirty="0">
                <a:solidFill>
                  <a:srgbClr val="242424"/>
                </a:solidFill>
                <a:latin typeface="-apple-system"/>
              </a:rPr>
              <a:t>We can use this OLSS technology as platform for Operating Lease business process.</a:t>
            </a:r>
          </a:p>
        </p:txBody>
      </p:sp>
      <p:sp>
        <p:nvSpPr>
          <p:cNvPr id="4" name="Rectangle: Rounded Corners 3">
            <a:extLst>
              <a:ext uri="{FF2B5EF4-FFF2-40B4-BE49-F238E27FC236}">
                <a16:creationId xmlns:a16="http://schemas.microsoft.com/office/drawing/2014/main" id="{1C99AF99-353C-47FB-BD35-F5E071845DD7}"/>
              </a:ext>
            </a:extLst>
          </p:cNvPr>
          <p:cNvSpPr/>
          <p:nvPr/>
        </p:nvSpPr>
        <p:spPr>
          <a:xfrm>
            <a:off x="7228114" y="681037"/>
            <a:ext cx="4659086" cy="3470049"/>
          </a:xfrm>
          <a:prstGeom prst="roundRect">
            <a:avLst>
              <a:gd name="adj" fmla="val 8975"/>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Masih </a:t>
            </a:r>
            <a:r>
              <a:rPr lang="en-US" dirty="0" err="1">
                <a:solidFill>
                  <a:schemeClr val="tx1"/>
                </a:solidFill>
              </a:rPr>
              <a:t>perlu</a:t>
            </a:r>
            <a:r>
              <a:rPr lang="en-US" dirty="0">
                <a:solidFill>
                  <a:schemeClr val="tx1"/>
                </a:solidFill>
              </a:rPr>
              <a:t> di </a:t>
            </a:r>
            <a:r>
              <a:rPr lang="en-US" dirty="0" err="1">
                <a:solidFill>
                  <a:schemeClr val="tx1"/>
                </a:solidFill>
              </a:rPr>
              <a:t>lengkapi</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informasi</a:t>
            </a:r>
            <a:r>
              <a:rPr lang="en-US" dirty="0">
                <a:solidFill>
                  <a:schemeClr val="tx1"/>
                </a:solidFill>
              </a:rPr>
              <a:t> yang </a:t>
            </a:r>
            <a:r>
              <a:rPr lang="en-US" dirty="0" err="1">
                <a:solidFill>
                  <a:schemeClr val="tx1"/>
                </a:solidFill>
              </a:rPr>
              <a:t>bisa</a:t>
            </a:r>
            <a:r>
              <a:rPr lang="en-US" dirty="0">
                <a:solidFill>
                  <a:schemeClr val="tx1"/>
                </a:solidFill>
              </a:rPr>
              <a:t> </a:t>
            </a:r>
            <a:r>
              <a:rPr lang="en-US" dirty="0" err="1">
                <a:solidFill>
                  <a:schemeClr val="tx1"/>
                </a:solidFill>
              </a:rPr>
              <a:t>menfortifikasi</a:t>
            </a:r>
            <a:r>
              <a:rPr lang="en-US" dirty="0">
                <a:solidFill>
                  <a:schemeClr val="tx1"/>
                </a:solidFill>
              </a:rPr>
              <a:t> </a:t>
            </a:r>
            <a:r>
              <a:rPr lang="en-US" dirty="0" err="1">
                <a:solidFill>
                  <a:schemeClr val="tx1"/>
                </a:solidFill>
              </a:rPr>
              <a:t>kondisi</a:t>
            </a:r>
            <a:r>
              <a:rPr lang="en-US" dirty="0">
                <a:solidFill>
                  <a:schemeClr val="tx1"/>
                </a:solidFill>
              </a:rPr>
              <a:t> </a:t>
            </a:r>
            <a:r>
              <a:rPr lang="en-US" dirty="0" err="1">
                <a:solidFill>
                  <a:schemeClr val="tx1"/>
                </a:solidFill>
              </a:rPr>
              <a:t>bahwa</a:t>
            </a:r>
            <a:r>
              <a:rPr lang="en-US" dirty="0">
                <a:solidFill>
                  <a:schemeClr val="tx1"/>
                </a:solidFill>
              </a:rPr>
              <a:t> OLSS </a:t>
            </a:r>
            <a:r>
              <a:rPr lang="en-US" dirty="0" err="1">
                <a:solidFill>
                  <a:schemeClr val="tx1"/>
                </a:solidFill>
              </a:rPr>
              <a:t>bisa</a:t>
            </a:r>
            <a:r>
              <a:rPr lang="en-US" dirty="0">
                <a:solidFill>
                  <a:schemeClr val="tx1"/>
                </a:solidFill>
              </a:rPr>
              <a:t> </a:t>
            </a:r>
            <a:r>
              <a:rPr lang="en-US" dirty="0" err="1">
                <a:solidFill>
                  <a:schemeClr val="tx1"/>
                </a:solidFill>
              </a:rPr>
              <a:t>dijadikan</a:t>
            </a:r>
            <a:r>
              <a:rPr lang="en-US" dirty="0">
                <a:solidFill>
                  <a:schemeClr val="tx1"/>
                </a:solidFill>
              </a:rPr>
              <a:t> platform Operating Lease </a:t>
            </a:r>
            <a:r>
              <a:rPr lang="en-US" dirty="0" err="1">
                <a:solidFill>
                  <a:schemeClr val="tx1"/>
                </a:solidFill>
              </a:rPr>
              <a:t>kedepannya</a:t>
            </a:r>
            <a:r>
              <a:rPr lang="en-US" dirty="0">
                <a:solidFill>
                  <a:schemeClr val="tx1"/>
                </a:solidFill>
              </a:rPr>
              <a:t>.</a:t>
            </a:r>
          </a:p>
          <a:p>
            <a:r>
              <a:rPr lang="en-US" dirty="0" err="1">
                <a:solidFill>
                  <a:schemeClr val="tx1"/>
                </a:solidFill>
              </a:rPr>
              <a:t>Misalnya</a:t>
            </a:r>
            <a:r>
              <a:rPr lang="en-US" dirty="0">
                <a:solidFill>
                  <a:schemeClr val="tx1"/>
                </a:solidFill>
              </a:rPr>
              <a:t>:</a:t>
            </a:r>
          </a:p>
          <a:p>
            <a:pPr marL="285750" indent="-285750">
              <a:buFontTx/>
              <a:buChar char="-"/>
            </a:pPr>
            <a:r>
              <a:rPr lang="en-US" dirty="0" err="1">
                <a:solidFill>
                  <a:schemeClr val="tx1"/>
                </a:solidFill>
              </a:rPr>
              <a:t>informasi</a:t>
            </a:r>
            <a:r>
              <a:rPr lang="en-US" dirty="0">
                <a:solidFill>
                  <a:schemeClr val="tx1"/>
                </a:solidFill>
              </a:rPr>
              <a:t> </a:t>
            </a:r>
            <a:r>
              <a:rPr lang="en-US" dirty="0" err="1">
                <a:solidFill>
                  <a:schemeClr val="tx1"/>
                </a:solidFill>
              </a:rPr>
              <a:t>kondisi</a:t>
            </a:r>
            <a:r>
              <a:rPr lang="en-US" dirty="0">
                <a:solidFill>
                  <a:schemeClr val="tx1"/>
                </a:solidFill>
              </a:rPr>
              <a:t> </a:t>
            </a:r>
            <a:r>
              <a:rPr lang="en-US" dirty="0" err="1">
                <a:solidFill>
                  <a:schemeClr val="tx1"/>
                </a:solidFill>
              </a:rPr>
              <a:t>awal</a:t>
            </a:r>
            <a:r>
              <a:rPr lang="en-US" dirty="0">
                <a:solidFill>
                  <a:schemeClr val="tx1"/>
                </a:solidFill>
              </a:rPr>
              <a:t> </a:t>
            </a:r>
            <a:r>
              <a:rPr lang="en-US" dirty="0" err="1">
                <a:solidFill>
                  <a:schemeClr val="tx1"/>
                </a:solidFill>
              </a:rPr>
              <a:t>dulu</a:t>
            </a:r>
            <a:r>
              <a:rPr lang="en-US" dirty="0">
                <a:solidFill>
                  <a:schemeClr val="tx1"/>
                </a:solidFill>
              </a:rPr>
              <a:t> OLSS </a:t>
            </a:r>
            <a:r>
              <a:rPr lang="en-US" dirty="0" err="1">
                <a:solidFill>
                  <a:schemeClr val="tx1"/>
                </a:solidFill>
              </a:rPr>
              <a:t>seperti</a:t>
            </a:r>
            <a:r>
              <a:rPr lang="en-US" dirty="0">
                <a:solidFill>
                  <a:schemeClr val="tx1"/>
                </a:solidFill>
              </a:rPr>
              <a:t> </a:t>
            </a:r>
            <a:r>
              <a:rPr lang="en-US" dirty="0" err="1">
                <a:solidFill>
                  <a:schemeClr val="tx1"/>
                </a:solidFill>
              </a:rPr>
              <a:t>apa</a:t>
            </a:r>
            <a:r>
              <a:rPr lang="en-US" dirty="0">
                <a:solidFill>
                  <a:schemeClr val="tx1"/>
                </a:solidFill>
              </a:rPr>
              <a:t>.</a:t>
            </a:r>
          </a:p>
          <a:p>
            <a:pPr marL="285750" indent="-285750">
              <a:buFontTx/>
              <a:buChar char="-"/>
            </a:pPr>
            <a:r>
              <a:rPr lang="en-US" dirty="0" err="1">
                <a:solidFill>
                  <a:schemeClr val="tx1"/>
                </a:solidFill>
              </a:rPr>
              <a:t>Teknologi</a:t>
            </a:r>
            <a:r>
              <a:rPr lang="en-US" dirty="0">
                <a:solidFill>
                  <a:schemeClr val="tx1"/>
                </a:solidFill>
              </a:rPr>
              <a:t> </a:t>
            </a:r>
            <a:r>
              <a:rPr lang="en-US" dirty="0" err="1">
                <a:solidFill>
                  <a:schemeClr val="tx1"/>
                </a:solidFill>
              </a:rPr>
              <a:t>apa</a:t>
            </a:r>
            <a:r>
              <a:rPr lang="en-US" dirty="0">
                <a:solidFill>
                  <a:schemeClr val="tx1"/>
                </a:solidFill>
              </a:rPr>
              <a:t> </a:t>
            </a:r>
            <a:r>
              <a:rPr lang="en-US" dirty="0" err="1">
                <a:solidFill>
                  <a:schemeClr val="tx1"/>
                </a:solidFill>
              </a:rPr>
              <a:t>saja</a:t>
            </a:r>
            <a:r>
              <a:rPr lang="en-US" dirty="0">
                <a:solidFill>
                  <a:schemeClr val="tx1"/>
                </a:solidFill>
              </a:rPr>
              <a:t> yang </a:t>
            </a:r>
            <a:r>
              <a:rPr lang="en-US" dirty="0" err="1">
                <a:solidFill>
                  <a:schemeClr val="tx1"/>
                </a:solidFill>
              </a:rPr>
              <a:t>digunakan</a:t>
            </a:r>
            <a:r>
              <a:rPr lang="en-US" dirty="0">
                <a:solidFill>
                  <a:schemeClr val="tx1"/>
                </a:solidFill>
              </a:rPr>
              <a:t> oleh OLSS.</a:t>
            </a:r>
          </a:p>
          <a:p>
            <a:endParaRPr lang="en-US" dirty="0">
              <a:solidFill>
                <a:schemeClr val="tx1"/>
              </a:solidFill>
            </a:endParaRPr>
          </a:p>
          <a:p>
            <a:r>
              <a:rPr lang="en-US" b="1" dirty="0">
                <a:solidFill>
                  <a:schemeClr val="tx1"/>
                </a:solidFill>
              </a:rPr>
              <a:t>Plan meeting OLSS and RM team : 17-19 May</a:t>
            </a:r>
          </a:p>
        </p:txBody>
      </p:sp>
    </p:spTree>
    <p:extLst>
      <p:ext uri="{BB962C8B-B14F-4D97-AF65-F5344CB8AC3E}">
        <p14:creationId xmlns:p14="http://schemas.microsoft.com/office/powerpoint/2010/main" val="696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A11B-4595-4893-A9B8-7D177CCFCFE3}"/>
              </a:ext>
            </a:extLst>
          </p:cNvPr>
          <p:cNvSpPr>
            <a:spLocks noGrp="1"/>
          </p:cNvSpPr>
          <p:nvPr>
            <p:ph type="title"/>
          </p:nvPr>
        </p:nvSpPr>
        <p:spPr>
          <a:xfrm>
            <a:off x="838200" y="365126"/>
            <a:ext cx="10515600" cy="906114"/>
          </a:xfrm>
        </p:spPr>
        <p:txBody>
          <a:bodyPr>
            <a:normAutofit/>
          </a:bodyPr>
          <a:lstStyle/>
          <a:p>
            <a:r>
              <a:rPr lang="en-US" sz="3200" b="1" dirty="0"/>
              <a:t>Content</a:t>
            </a:r>
          </a:p>
        </p:txBody>
      </p:sp>
      <p:sp>
        <p:nvSpPr>
          <p:cNvPr id="3" name="Content Placeholder 2">
            <a:extLst>
              <a:ext uri="{FF2B5EF4-FFF2-40B4-BE49-F238E27FC236}">
                <a16:creationId xmlns:a16="http://schemas.microsoft.com/office/drawing/2014/main" id="{94AB9708-B6C5-460B-819C-4AE4D0457CC1}"/>
              </a:ext>
            </a:extLst>
          </p:cNvPr>
          <p:cNvSpPr>
            <a:spLocks noGrp="1"/>
          </p:cNvSpPr>
          <p:nvPr>
            <p:ph idx="1"/>
          </p:nvPr>
        </p:nvSpPr>
        <p:spPr>
          <a:xfrm>
            <a:off x="838200" y="1382751"/>
            <a:ext cx="10515600" cy="4794212"/>
          </a:xfrm>
          <a:noFill/>
        </p:spPr>
        <p:txBody>
          <a:bodyPr>
            <a:normAutofit/>
          </a:bodyPr>
          <a:lstStyle/>
          <a:p>
            <a:pPr marL="342900" indent="-342900">
              <a:buFont typeface="+mj-lt"/>
              <a:buAutoNum type="arabicPeriod"/>
            </a:pPr>
            <a:r>
              <a:rPr lang="en-US" sz="1800" dirty="0"/>
              <a:t>List of CR ever submitted </a:t>
            </a:r>
          </a:p>
          <a:p>
            <a:pPr marL="342900" indent="-342900">
              <a:buFont typeface="+mj-lt"/>
              <a:buAutoNum type="arabicPeriod"/>
            </a:pPr>
            <a:r>
              <a:rPr lang="en-US" sz="1800" dirty="0"/>
              <a:t>Pain Point Existing System</a:t>
            </a:r>
          </a:p>
          <a:p>
            <a:pPr marL="342900" indent="-342900">
              <a:buFont typeface="+mj-lt"/>
              <a:buAutoNum type="arabicPeriod"/>
            </a:pPr>
            <a:r>
              <a:rPr lang="en-US" sz="1800" dirty="0"/>
              <a:t>OLS Multi Asset</a:t>
            </a:r>
          </a:p>
          <a:p>
            <a:pPr marL="342900" indent="-342900">
              <a:buFont typeface="+mj-lt"/>
              <a:buAutoNum type="arabicPeriod"/>
            </a:pPr>
            <a:r>
              <a:rPr lang="en-US" sz="1800" dirty="0"/>
              <a:t>OLS Without MFAPPL</a:t>
            </a:r>
          </a:p>
          <a:p>
            <a:pPr marL="342900" indent="-342900">
              <a:buFont typeface="+mj-lt"/>
              <a:buAutoNum type="arabicPeriod"/>
            </a:pPr>
            <a:r>
              <a:rPr lang="en-US" sz="1800" dirty="0"/>
              <a:t>Approach</a:t>
            </a:r>
          </a:p>
          <a:p>
            <a:pPr marL="342900" indent="-342900">
              <a:buFont typeface="+mj-lt"/>
              <a:buAutoNum type="arabicPeriod"/>
            </a:pPr>
            <a:r>
              <a:rPr lang="en-US" sz="1800" dirty="0"/>
              <a:t>What Next?</a:t>
            </a:r>
          </a:p>
          <a:p>
            <a:pPr marL="0" indent="0">
              <a:buNone/>
            </a:pPr>
            <a:endParaRPr lang="en-US" sz="1800" dirty="0"/>
          </a:p>
        </p:txBody>
      </p:sp>
    </p:spTree>
    <p:extLst>
      <p:ext uri="{BB962C8B-B14F-4D97-AF65-F5344CB8AC3E}">
        <p14:creationId xmlns:p14="http://schemas.microsoft.com/office/powerpoint/2010/main" val="124698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A11B-4595-4893-A9B8-7D177CCFCFE3}"/>
              </a:ext>
            </a:extLst>
          </p:cNvPr>
          <p:cNvSpPr>
            <a:spLocks noGrp="1"/>
          </p:cNvSpPr>
          <p:nvPr>
            <p:ph type="title"/>
          </p:nvPr>
        </p:nvSpPr>
        <p:spPr>
          <a:xfrm>
            <a:off x="838200" y="365126"/>
            <a:ext cx="10515600" cy="906114"/>
          </a:xfrm>
        </p:spPr>
        <p:txBody>
          <a:bodyPr>
            <a:normAutofit/>
          </a:bodyPr>
          <a:lstStyle/>
          <a:p>
            <a:r>
              <a:rPr lang="en-US" sz="3200" b="1" dirty="0"/>
              <a:t>List of CR Ever Submitted</a:t>
            </a:r>
          </a:p>
        </p:txBody>
      </p:sp>
      <p:sp>
        <p:nvSpPr>
          <p:cNvPr id="3" name="Content Placeholder 2">
            <a:extLst>
              <a:ext uri="{FF2B5EF4-FFF2-40B4-BE49-F238E27FC236}">
                <a16:creationId xmlns:a16="http://schemas.microsoft.com/office/drawing/2014/main" id="{94AB9708-B6C5-460B-819C-4AE4D0457CC1}"/>
              </a:ext>
            </a:extLst>
          </p:cNvPr>
          <p:cNvSpPr>
            <a:spLocks noGrp="1"/>
          </p:cNvSpPr>
          <p:nvPr>
            <p:ph idx="1"/>
          </p:nvPr>
        </p:nvSpPr>
        <p:spPr>
          <a:xfrm>
            <a:off x="838200" y="1382751"/>
            <a:ext cx="10515600" cy="4794212"/>
          </a:xfrm>
        </p:spPr>
        <p:txBody>
          <a:bodyPr>
            <a:normAutofit/>
          </a:bodyPr>
          <a:lstStyle/>
          <a:p>
            <a:pPr marL="457200" lvl="1" indent="0">
              <a:buNone/>
            </a:pPr>
            <a:endParaRPr lang="en-US" sz="1800" dirty="0"/>
          </a:p>
          <a:p>
            <a:pPr marL="0" indent="0">
              <a:buNone/>
            </a:pPr>
            <a:endParaRPr lang="en-US" sz="1800" dirty="0"/>
          </a:p>
        </p:txBody>
      </p:sp>
      <p:graphicFrame>
        <p:nvGraphicFramePr>
          <p:cNvPr id="4" name="Table 4">
            <a:extLst>
              <a:ext uri="{FF2B5EF4-FFF2-40B4-BE49-F238E27FC236}">
                <a16:creationId xmlns:a16="http://schemas.microsoft.com/office/drawing/2014/main" id="{6F293BFF-2181-4324-AFDB-D6FFBC83BBC0}"/>
              </a:ext>
            </a:extLst>
          </p:cNvPr>
          <p:cNvGraphicFramePr>
            <a:graphicFrameLocks noGrp="1"/>
          </p:cNvGraphicFramePr>
          <p:nvPr>
            <p:extLst>
              <p:ext uri="{D42A27DB-BD31-4B8C-83A1-F6EECF244321}">
                <p14:modId xmlns:p14="http://schemas.microsoft.com/office/powerpoint/2010/main" val="3850684496"/>
              </p:ext>
            </p:extLst>
          </p:nvPr>
        </p:nvGraphicFramePr>
        <p:xfrm>
          <a:off x="913229" y="1271240"/>
          <a:ext cx="10515600" cy="3901779"/>
        </p:xfrm>
        <a:graphic>
          <a:graphicData uri="http://schemas.openxmlformats.org/drawingml/2006/table">
            <a:tbl>
              <a:tblPr firstRow="1" bandRow="1">
                <a:tableStyleId>{93296810-A885-4BE3-A3E7-6D5BEEA58F35}</a:tableStyleId>
              </a:tblPr>
              <a:tblGrid>
                <a:gridCol w="590290">
                  <a:extLst>
                    <a:ext uri="{9D8B030D-6E8A-4147-A177-3AD203B41FA5}">
                      <a16:colId xmlns:a16="http://schemas.microsoft.com/office/drawing/2014/main" val="3272981198"/>
                    </a:ext>
                  </a:extLst>
                </a:gridCol>
                <a:gridCol w="6074368">
                  <a:extLst>
                    <a:ext uri="{9D8B030D-6E8A-4147-A177-3AD203B41FA5}">
                      <a16:colId xmlns:a16="http://schemas.microsoft.com/office/drawing/2014/main" val="2162402513"/>
                    </a:ext>
                  </a:extLst>
                </a:gridCol>
                <a:gridCol w="2117341">
                  <a:extLst>
                    <a:ext uri="{9D8B030D-6E8A-4147-A177-3AD203B41FA5}">
                      <a16:colId xmlns:a16="http://schemas.microsoft.com/office/drawing/2014/main" val="1879829334"/>
                    </a:ext>
                  </a:extLst>
                </a:gridCol>
                <a:gridCol w="1733601">
                  <a:extLst>
                    <a:ext uri="{9D8B030D-6E8A-4147-A177-3AD203B41FA5}">
                      <a16:colId xmlns:a16="http://schemas.microsoft.com/office/drawing/2014/main" val="996209560"/>
                    </a:ext>
                  </a:extLst>
                </a:gridCol>
              </a:tblGrid>
              <a:tr h="361352">
                <a:tc>
                  <a:txBody>
                    <a:bodyPr/>
                    <a:lstStyle/>
                    <a:p>
                      <a:pPr algn="ctr"/>
                      <a:r>
                        <a:rPr lang="en-US" dirty="0"/>
                        <a:t>No</a:t>
                      </a:r>
                    </a:p>
                  </a:txBody>
                  <a:tcPr/>
                </a:tc>
                <a:tc>
                  <a:txBody>
                    <a:bodyPr/>
                    <a:lstStyle/>
                    <a:p>
                      <a:pPr algn="ctr"/>
                      <a:r>
                        <a:rPr lang="en-US" dirty="0"/>
                        <a:t>Description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Requestor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Remarks</a:t>
                      </a:r>
                    </a:p>
                  </a:txBody>
                  <a:tcPr/>
                </a:tc>
                <a:extLst>
                  <a:ext uri="{0D108BD9-81ED-4DB2-BD59-A6C34878D82A}">
                    <a16:rowId xmlns:a16="http://schemas.microsoft.com/office/drawing/2014/main" val="966862314"/>
                  </a:ext>
                </a:extLst>
              </a:tr>
              <a:tr h="630033">
                <a:tc>
                  <a:txBody>
                    <a:bodyPr/>
                    <a:lstStyle/>
                    <a:p>
                      <a:pPr marL="0" indent="0" algn="ctr">
                        <a:buClr>
                          <a:schemeClr val="tx1"/>
                        </a:buClr>
                        <a:buFont typeface="+mj-lt"/>
                        <a:buNone/>
                      </a:pPr>
                      <a:r>
                        <a:rPr lang="en-US" b="0" baseline="0" dirty="0">
                          <a:solidFill>
                            <a:schemeClr val="tx1"/>
                          </a:solidFill>
                        </a:rPr>
                        <a:t>1.</a:t>
                      </a:r>
                    </a:p>
                  </a:txBody>
                  <a:tcPr anchor="ctr"/>
                </a:tc>
                <a:tc>
                  <a:txBody>
                    <a:bodyPr/>
                    <a:lstStyle/>
                    <a:p>
                      <a:r>
                        <a:rPr lang="en-US" dirty="0"/>
                        <a:t>Calculation Outstanding Net Investment in SKD </a:t>
                      </a:r>
                    </a:p>
                  </a:txBody>
                  <a:tcPr anchor="ctr"/>
                </a:tc>
                <a:tc>
                  <a:txBody>
                    <a:bodyPr/>
                    <a:lstStyle/>
                    <a:p>
                      <a:r>
                        <a:rPr lang="en-US"/>
                        <a:t>Herni Hembang</a:t>
                      </a:r>
                    </a:p>
                  </a:txBody>
                  <a:tcPr anchor="ctr"/>
                </a:tc>
                <a:tc>
                  <a:txBody>
                    <a:bodyPr/>
                    <a:lstStyle/>
                    <a:p>
                      <a:r>
                        <a:rPr lang="en-US"/>
                        <a:t>OLSS</a:t>
                      </a:r>
                    </a:p>
                  </a:txBody>
                  <a:tcPr anchor="ctr"/>
                </a:tc>
                <a:extLst>
                  <a:ext uri="{0D108BD9-81ED-4DB2-BD59-A6C34878D82A}">
                    <a16:rowId xmlns:a16="http://schemas.microsoft.com/office/drawing/2014/main" val="3006536539"/>
                  </a:ext>
                </a:extLst>
              </a:tr>
              <a:tr h="630033">
                <a:tc>
                  <a:txBody>
                    <a:bodyPr/>
                    <a:lstStyle/>
                    <a:p>
                      <a:pPr marL="0" indent="0" algn="ctr">
                        <a:buFont typeface="+mj-lt"/>
                        <a:buNone/>
                      </a:pPr>
                      <a:r>
                        <a:rPr lang="en-US" dirty="0"/>
                        <a:t>2.</a:t>
                      </a:r>
                    </a:p>
                  </a:txBody>
                  <a:tcPr anchor="ctr"/>
                </a:tc>
                <a:tc>
                  <a:txBody>
                    <a:bodyPr/>
                    <a:lstStyle/>
                    <a:p>
                      <a:r>
                        <a:rPr lang="en-US" dirty="0"/>
                        <a:t>Module Monitoring Overdue &amp; Warning Letter</a:t>
                      </a:r>
                    </a:p>
                  </a:txBody>
                  <a:tcPr anchor="ctr"/>
                </a:tc>
                <a:tc>
                  <a:txBody>
                    <a:bodyPr/>
                    <a:lstStyle/>
                    <a:p>
                      <a:r>
                        <a:rPr lang="en-US"/>
                        <a:t>Olivia Setiawan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967561212"/>
                  </a:ext>
                </a:extLst>
              </a:tr>
              <a:tr h="630033">
                <a:tc>
                  <a:txBody>
                    <a:bodyPr/>
                    <a:lstStyle/>
                    <a:p>
                      <a:pPr algn="ctr"/>
                      <a:r>
                        <a:rPr lang="en-US" dirty="0"/>
                        <a:t>3.</a:t>
                      </a:r>
                    </a:p>
                  </a:txBody>
                  <a:tcPr anchor="ctr"/>
                </a:tc>
                <a:tc>
                  <a:txBody>
                    <a:bodyPr/>
                    <a:lstStyle/>
                    <a:p>
                      <a:r>
                        <a:rPr lang="en-US" dirty="0"/>
                        <a:t>Change Workflow SKD no need input supplier</a:t>
                      </a:r>
                    </a:p>
                  </a:txBody>
                  <a:tcPr anchor="ctr"/>
                </a:tc>
                <a:tc>
                  <a:txBody>
                    <a:bodyPr/>
                    <a:lstStyle/>
                    <a:p>
                      <a:r>
                        <a:rPr lang="en-US"/>
                        <a:t>Herni Hembang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1327276993"/>
                  </a:ext>
                </a:extLst>
              </a:tr>
              <a:tr h="361352">
                <a:tc>
                  <a:txBody>
                    <a:bodyPr/>
                    <a:lstStyle/>
                    <a:p>
                      <a:pPr algn="ctr"/>
                      <a:r>
                        <a:rPr lang="en-US" dirty="0"/>
                        <a:t>4.</a:t>
                      </a:r>
                    </a:p>
                  </a:txBody>
                  <a:tcPr anchor="ctr"/>
                </a:tc>
                <a:tc>
                  <a:txBody>
                    <a:bodyPr/>
                    <a:lstStyle/>
                    <a:p>
                      <a:r>
                        <a:rPr lang="en-US" dirty="0"/>
                        <a:t>Enhancement Module Replacement Car</a:t>
                      </a:r>
                    </a:p>
                  </a:txBody>
                  <a:tcPr anchor="ctr"/>
                </a:tc>
                <a:tc>
                  <a:txBody>
                    <a:bodyPr/>
                    <a:lstStyle/>
                    <a:p>
                      <a:r>
                        <a:rPr lang="en-US"/>
                        <a:t>Pathul Wadi</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1148659246"/>
                  </a:ext>
                </a:extLst>
              </a:tr>
              <a:tr h="632366">
                <a:tc>
                  <a:txBody>
                    <a:bodyPr/>
                    <a:lstStyle/>
                    <a:p>
                      <a:pPr algn="ctr"/>
                      <a:r>
                        <a:rPr lang="en-US" dirty="0"/>
                        <a:t>5.</a:t>
                      </a:r>
                    </a:p>
                  </a:txBody>
                  <a:tcPr anchor="ctr"/>
                </a:tc>
                <a:tc>
                  <a:txBody>
                    <a:bodyPr/>
                    <a:lstStyle/>
                    <a:p>
                      <a:r>
                        <a:rPr lang="en-US" dirty="0"/>
                        <a:t>Invoice Enhancement (Report + Integration + Qty and unit price billing revision for partial termination)</a:t>
                      </a:r>
                    </a:p>
                  </a:txBody>
                  <a:tcPr anchor="ctr"/>
                </a:tc>
                <a:tc>
                  <a:txBody>
                    <a:bodyPr/>
                    <a:lstStyle/>
                    <a:p>
                      <a:r>
                        <a:rPr lang="en-US"/>
                        <a:t>Olivia Setiawan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802952474"/>
                  </a:ext>
                </a:extLst>
              </a:tr>
              <a:tr h="632366">
                <a:tc>
                  <a:txBody>
                    <a:bodyPr/>
                    <a:lstStyle/>
                    <a:p>
                      <a:pPr algn="ctr"/>
                      <a:r>
                        <a:rPr lang="en-US" dirty="0"/>
                        <a:t>6.</a:t>
                      </a:r>
                    </a:p>
                  </a:txBody>
                  <a:tcPr anchor="ctr"/>
                </a:tc>
                <a:tc>
                  <a:txBody>
                    <a:bodyPr/>
                    <a:lstStyle/>
                    <a:p>
                      <a:r>
                        <a:rPr lang="en-US" dirty="0"/>
                        <a:t>Asset Info (Police Number, Chassis Number and Engine Number) Integration to MFAPPL</a:t>
                      </a:r>
                    </a:p>
                  </a:txBody>
                  <a:tcPr anchor="ctr"/>
                </a:tc>
                <a:tc>
                  <a:txBody>
                    <a:bodyPr/>
                    <a:lstStyle/>
                    <a:p>
                      <a:r>
                        <a:rPr lang="en-US"/>
                        <a:t>Pathul Wadi</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2082047117"/>
                  </a:ext>
                </a:extLst>
              </a:tr>
            </a:tbl>
          </a:graphicData>
        </a:graphic>
      </p:graphicFrame>
    </p:spTree>
    <p:extLst>
      <p:ext uri="{BB962C8B-B14F-4D97-AF65-F5344CB8AC3E}">
        <p14:creationId xmlns:p14="http://schemas.microsoft.com/office/powerpoint/2010/main" val="370166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A11B-4595-4893-A9B8-7D177CCFCFE3}"/>
              </a:ext>
            </a:extLst>
          </p:cNvPr>
          <p:cNvSpPr>
            <a:spLocks noGrp="1"/>
          </p:cNvSpPr>
          <p:nvPr>
            <p:ph type="title"/>
          </p:nvPr>
        </p:nvSpPr>
        <p:spPr>
          <a:xfrm>
            <a:off x="838200" y="365126"/>
            <a:ext cx="10515600" cy="906114"/>
          </a:xfrm>
        </p:spPr>
        <p:txBody>
          <a:bodyPr>
            <a:normAutofit/>
          </a:bodyPr>
          <a:lstStyle/>
          <a:p>
            <a:r>
              <a:rPr lang="en-US" sz="3200" b="1" dirty="0"/>
              <a:t>List of CR Ever Submitted</a:t>
            </a:r>
          </a:p>
        </p:txBody>
      </p:sp>
      <p:sp>
        <p:nvSpPr>
          <p:cNvPr id="3" name="Content Placeholder 2">
            <a:extLst>
              <a:ext uri="{FF2B5EF4-FFF2-40B4-BE49-F238E27FC236}">
                <a16:creationId xmlns:a16="http://schemas.microsoft.com/office/drawing/2014/main" id="{94AB9708-B6C5-460B-819C-4AE4D0457CC1}"/>
              </a:ext>
            </a:extLst>
          </p:cNvPr>
          <p:cNvSpPr>
            <a:spLocks noGrp="1"/>
          </p:cNvSpPr>
          <p:nvPr>
            <p:ph idx="1"/>
          </p:nvPr>
        </p:nvSpPr>
        <p:spPr>
          <a:xfrm>
            <a:off x="838200" y="1382751"/>
            <a:ext cx="10515600" cy="4794212"/>
          </a:xfrm>
        </p:spPr>
        <p:txBody>
          <a:bodyPr>
            <a:normAutofit/>
          </a:bodyPr>
          <a:lstStyle/>
          <a:p>
            <a:pPr marL="457200" lvl="1" indent="0">
              <a:buNone/>
            </a:pPr>
            <a:endParaRPr lang="en-US" sz="1800" dirty="0"/>
          </a:p>
          <a:p>
            <a:pPr marL="0" indent="0">
              <a:buNone/>
            </a:pPr>
            <a:endParaRPr lang="en-US" sz="1800" dirty="0"/>
          </a:p>
        </p:txBody>
      </p:sp>
      <p:graphicFrame>
        <p:nvGraphicFramePr>
          <p:cNvPr id="4" name="Table 4">
            <a:extLst>
              <a:ext uri="{FF2B5EF4-FFF2-40B4-BE49-F238E27FC236}">
                <a16:creationId xmlns:a16="http://schemas.microsoft.com/office/drawing/2014/main" id="{6F293BFF-2181-4324-AFDB-D6FFBC83BBC0}"/>
              </a:ext>
            </a:extLst>
          </p:cNvPr>
          <p:cNvGraphicFramePr>
            <a:graphicFrameLocks noGrp="1"/>
          </p:cNvGraphicFramePr>
          <p:nvPr>
            <p:extLst>
              <p:ext uri="{D42A27DB-BD31-4B8C-83A1-F6EECF244321}">
                <p14:modId xmlns:p14="http://schemas.microsoft.com/office/powerpoint/2010/main" val="4168664557"/>
              </p:ext>
            </p:extLst>
          </p:nvPr>
        </p:nvGraphicFramePr>
        <p:xfrm>
          <a:off x="838201" y="1271240"/>
          <a:ext cx="10515599" cy="3188216"/>
        </p:xfrm>
        <a:graphic>
          <a:graphicData uri="http://schemas.openxmlformats.org/drawingml/2006/table">
            <a:tbl>
              <a:tblPr firstRow="1" bandRow="1">
                <a:tableStyleId>{93296810-A885-4BE3-A3E7-6D5BEEA58F35}</a:tableStyleId>
              </a:tblPr>
              <a:tblGrid>
                <a:gridCol w="590289">
                  <a:extLst>
                    <a:ext uri="{9D8B030D-6E8A-4147-A177-3AD203B41FA5}">
                      <a16:colId xmlns:a16="http://schemas.microsoft.com/office/drawing/2014/main" val="3272981198"/>
                    </a:ext>
                  </a:extLst>
                </a:gridCol>
                <a:gridCol w="5694208">
                  <a:extLst>
                    <a:ext uri="{9D8B030D-6E8A-4147-A177-3AD203B41FA5}">
                      <a16:colId xmlns:a16="http://schemas.microsoft.com/office/drawing/2014/main" val="2162402513"/>
                    </a:ext>
                  </a:extLst>
                </a:gridCol>
                <a:gridCol w="2156235">
                  <a:extLst>
                    <a:ext uri="{9D8B030D-6E8A-4147-A177-3AD203B41FA5}">
                      <a16:colId xmlns:a16="http://schemas.microsoft.com/office/drawing/2014/main" val="1879829334"/>
                    </a:ext>
                  </a:extLst>
                </a:gridCol>
                <a:gridCol w="2074867">
                  <a:extLst>
                    <a:ext uri="{9D8B030D-6E8A-4147-A177-3AD203B41FA5}">
                      <a16:colId xmlns:a16="http://schemas.microsoft.com/office/drawing/2014/main" val="996209560"/>
                    </a:ext>
                  </a:extLst>
                </a:gridCol>
              </a:tblGrid>
              <a:tr h="375084">
                <a:tc>
                  <a:txBody>
                    <a:bodyPr/>
                    <a:lstStyle/>
                    <a:p>
                      <a:pPr algn="ctr"/>
                      <a:r>
                        <a:rPr lang="en-US" dirty="0"/>
                        <a:t>No</a:t>
                      </a:r>
                    </a:p>
                  </a:txBody>
                  <a:tcPr/>
                </a:tc>
                <a:tc>
                  <a:txBody>
                    <a:bodyPr/>
                    <a:lstStyle/>
                    <a:p>
                      <a:pPr algn="ctr"/>
                      <a:r>
                        <a:rPr lang="en-US" dirty="0"/>
                        <a:t>Description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Requestor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Remarks</a:t>
                      </a:r>
                    </a:p>
                  </a:txBody>
                  <a:tcPr/>
                </a:tc>
                <a:extLst>
                  <a:ext uri="{0D108BD9-81ED-4DB2-BD59-A6C34878D82A}">
                    <a16:rowId xmlns:a16="http://schemas.microsoft.com/office/drawing/2014/main" val="966862314"/>
                  </a:ext>
                </a:extLst>
              </a:tr>
              <a:tr h="375084">
                <a:tc>
                  <a:txBody>
                    <a:bodyPr/>
                    <a:lstStyle/>
                    <a:p>
                      <a:pPr algn="ctr"/>
                      <a:r>
                        <a:rPr lang="en-US" dirty="0"/>
                        <a:t>7.</a:t>
                      </a:r>
                    </a:p>
                  </a:txBody>
                  <a:tcPr anchor="ctr"/>
                </a:tc>
                <a:tc>
                  <a:txBody>
                    <a:bodyPr/>
                    <a:lstStyle/>
                    <a:p>
                      <a:pPr algn="l"/>
                      <a:r>
                        <a:rPr lang="en-US" dirty="0"/>
                        <a:t>Add Feature in Module STNK &amp; KEUR</a:t>
                      </a:r>
                    </a:p>
                  </a:txBody>
                  <a:tcPr anchor="ctr"/>
                </a:tc>
                <a:tc>
                  <a:txBody>
                    <a:bodyPr/>
                    <a:lstStyle/>
                    <a:p>
                      <a:r>
                        <a:rPr lang="en-US"/>
                        <a:t>Antonius Fedrik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2458016615"/>
                  </a:ext>
                </a:extLst>
              </a:tr>
              <a:tr h="375084">
                <a:tc>
                  <a:txBody>
                    <a:bodyPr/>
                    <a:lstStyle/>
                    <a:p>
                      <a:pPr algn="ctr"/>
                      <a:r>
                        <a:rPr lang="en-US" dirty="0"/>
                        <a:t>8.</a:t>
                      </a:r>
                    </a:p>
                  </a:txBody>
                  <a:tcPr anchor="ctr"/>
                </a:tc>
                <a:tc>
                  <a:txBody>
                    <a:bodyPr/>
                    <a:lstStyle/>
                    <a:p>
                      <a:pPr algn="l"/>
                      <a:r>
                        <a:rPr lang="en-US" dirty="0"/>
                        <a:t>Add Feature in Module Insurance</a:t>
                      </a:r>
                    </a:p>
                  </a:txBody>
                  <a:tcPr anchor="ctr"/>
                </a:tc>
                <a:tc>
                  <a:txBody>
                    <a:bodyPr/>
                    <a:lstStyle/>
                    <a:p>
                      <a:r>
                        <a:rPr lang="en-US"/>
                        <a:t>Antonius Fedrik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2183062436"/>
                  </a:ext>
                </a:extLst>
              </a:tr>
              <a:tr h="375084">
                <a:tc>
                  <a:txBody>
                    <a:bodyPr/>
                    <a:lstStyle/>
                    <a:p>
                      <a:pPr algn="ctr"/>
                      <a:r>
                        <a:rPr lang="en-US" dirty="0"/>
                        <a:t>9.</a:t>
                      </a:r>
                    </a:p>
                  </a:txBody>
                  <a:tcPr anchor="ctr"/>
                </a:tc>
                <a:tc>
                  <a:txBody>
                    <a:bodyPr/>
                    <a:lstStyle/>
                    <a:p>
                      <a:pPr algn="l"/>
                      <a:r>
                        <a:rPr lang="en-US" dirty="0"/>
                        <a:t>Change Agreement &amp; PO Workflow Approval</a:t>
                      </a:r>
                    </a:p>
                  </a:txBody>
                  <a:tcPr anchor="ctr"/>
                </a:tc>
                <a:tc>
                  <a:txBody>
                    <a:bodyPr/>
                    <a:lstStyle/>
                    <a:p>
                      <a:r>
                        <a:rPr lang="en-US"/>
                        <a:t>Herni Hembang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3148900436"/>
                  </a:ext>
                </a:extLst>
              </a:tr>
              <a:tr h="375084">
                <a:tc>
                  <a:txBody>
                    <a:bodyPr/>
                    <a:lstStyle/>
                    <a:p>
                      <a:pPr algn="ctr"/>
                      <a:r>
                        <a:rPr lang="en-US" dirty="0"/>
                        <a:t>10.</a:t>
                      </a:r>
                    </a:p>
                  </a:txBody>
                  <a:tcPr anchor="ctr"/>
                </a:tc>
                <a:tc>
                  <a:txBody>
                    <a:bodyPr/>
                    <a:lstStyle/>
                    <a:p>
                      <a:pPr algn="l"/>
                      <a:r>
                        <a:rPr lang="en-US" dirty="0"/>
                        <a:t>Email Notification of Report Summary of Asset</a:t>
                      </a:r>
                    </a:p>
                  </a:txBody>
                  <a:tcPr anchor="ctr"/>
                </a:tc>
                <a:tc>
                  <a:txBody>
                    <a:bodyPr/>
                    <a:lstStyle/>
                    <a:p>
                      <a:r>
                        <a:rPr lang="en-US"/>
                        <a:t>Pathul Wadi</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1151132802"/>
                  </a:ext>
                </a:extLst>
              </a:tr>
              <a:tr h="656398">
                <a:tc>
                  <a:txBody>
                    <a:bodyPr/>
                    <a:lstStyle/>
                    <a:p>
                      <a:pPr algn="ctr"/>
                      <a:r>
                        <a:rPr lang="en-US" dirty="0"/>
                        <a:t>11.</a:t>
                      </a:r>
                    </a:p>
                  </a:txBody>
                  <a:tcPr anchor="ctr"/>
                </a:tc>
                <a:tc>
                  <a:txBody>
                    <a:bodyPr/>
                    <a:lstStyle/>
                    <a:p>
                      <a:pPr algn="l"/>
                      <a:r>
                        <a:rPr lang="en-US" dirty="0"/>
                        <a:t>New Module to Locate The Asset After Received by Asset PIC and Before BAST Final</a:t>
                      </a:r>
                    </a:p>
                  </a:txBody>
                  <a:tcPr anchor="ctr"/>
                </a:tc>
                <a:tc>
                  <a:txBody>
                    <a:bodyPr/>
                    <a:lstStyle/>
                    <a:p>
                      <a:r>
                        <a:rPr lang="en-US"/>
                        <a:t>Pathul Wadi</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650562860"/>
                  </a:ext>
                </a:extLst>
              </a:tr>
              <a:tr h="656398">
                <a:tc>
                  <a:txBody>
                    <a:bodyPr/>
                    <a:lstStyle/>
                    <a:p>
                      <a:pPr algn="ctr"/>
                      <a:r>
                        <a:rPr lang="en-US" dirty="0"/>
                        <a:t>12.</a:t>
                      </a:r>
                    </a:p>
                  </a:txBody>
                  <a:tcPr anchor="ctr"/>
                </a:tc>
                <a:tc>
                  <a:txBody>
                    <a:bodyPr/>
                    <a:lstStyle/>
                    <a:p>
                      <a:pPr algn="l"/>
                      <a:r>
                        <a:rPr lang="en-US" dirty="0"/>
                        <a:t>Parameterize Role in Asset Selling &amp; Payment Approval Report</a:t>
                      </a:r>
                    </a:p>
                  </a:txBody>
                  <a:tcPr anchor="ctr"/>
                </a:tc>
                <a:tc>
                  <a:txBody>
                    <a:bodyPr/>
                    <a:lstStyle/>
                    <a:p>
                      <a:r>
                        <a:rPr lang="en-US"/>
                        <a:t>Antonius Fedrik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OLSS</a:t>
                      </a:r>
                    </a:p>
                  </a:txBody>
                  <a:tcPr anchor="ctr"/>
                </a:tc>
                <a:extLst>
                  <a:ext uri="{0D108BD9-81ED-4DB2-BD59-A6C34878D82A}">
                    <a16:rowId xmlns:a16="http://schemas.microsoft.com/office/drawing/2014/main" val="132171214"/>
                  </a:ext>
                </a:extLst>
              </a:tr>
            </a:tbl>
          </a:graphicData>
        </a:graphic>
      </p:graphicFrame>
    </p:spTree>
    <p:extLst>
      <p:ext uri="{BB962C8B-B14F-4D97-AF65-F5344CB8AC3E}">
        <p14:creationId xmlns:p14="http://schemas.microsoft.com/office/powerpoint/2010/main" val="158985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59F3-0879-43EE-91D6-D8B9A22C8EDF}"/>
              </a:ext>
            </a:extLst>
          </p:cNvPr>
          <p:cNvSpPr>
            <a:spLocks noGrp="1"/>
          </p:cNvSpPr>
          <p:nvPr>
            <p:ph type="title"/>
          </p:nvPr>
        </p:nvSpPr>
        <p:spPr>
          <a:xfrm>
            <a:off x="838200" y="408781"/>
            <a:ext cx="10515600" cy="544512"/>
          </a:xfrm>
        </p:spPr>
        <p:txBody>
          <a:bodyPr>
            <a:noAutofit/>
          </a:bodyPr>
          <a:lstStyle/>
          <a:p>
            <a:r>
              <a:rPr lang="en-US" sz="3200" b="1" dirty="0"/>
              <a:t>Pain Point Existing System (OLSS &amp; MFAPPL)</a:t>
            </a:r>
          </a:p>
        </p:txBody>
      </p:sp>
      <p:graphicFrame>
        <p:nvGraphicFramePr>
          <p:cNvPr id="6" name="Table 6">
            <a:extLst>
              <a:ext uri="{FF2B5EF4-FFF2-40B4-BE49-F238E27FC236}">
                <a16:creationId xmlns:a16="http://schemas.microsoft.com/office/drawing/2014/main" id="{0F1C4DC2-EAF2-4C89-BDED-6DDDB93A114E}"/>
              </a:ext>
            </a:extLst>
          </p:cNvPr>
          <p:cNvGraphicFramePr>
            <a:graphicFrameLocks noGrp="1"/>
          </p:cNvGraphicFramePr>
          <p:nvPr>
            <p:extLst>
              <p:ext uri="{D42A27DB-BD31-4B8C-83A1-F6EECF244321}">
                <p14:modId xmlns:p14="http://schemas.microsoft.com/office/powerpoint/2010/main" val="1888035407"/>
              </p:ext>
            </p:extLst>
          </p:nvPr>
        </p:nvGraphicFramePr>
        <p:xfrm>
          <a:off x="937126" y="953293"/>
          <a:ext cx="10252242" cy="4329823"/>
        </p:xfrm>
        <a:graphic>
          <a:graphicData uri="http://schemas.openxmlformats.org/drawingml/2006/table">
            <a:tbl>
              <a:tblPr firstRow="1" bandRow="1">
                <a:tableStyleId>{93296810-A885-4BE3-A3E7-6D5BEEA58F35}</a:tableStyleId>
              </a:tblPr>
              <a:tblGrid>
                <a:gridCol w="470569">
                  <a:extLst>
                    <a:ext uri="{9D8B030D-6E8A-4147-A177-3AD203B41FA5}">
                      <a16:colId xmlns:a16="http://schemas.microsoft.com/office/drawing/2014/main" val="4082112623"/>
                    </a:ext>
                  </a:extLst>
                </a:gridCol>
                <a:gridCol w="4138863">
                  <a:extLst>
                    <a:ext uri="{9D8B030D-6E8A-4147-A177-3AD203B41FA5}">
                      <a16:colId xmlns:a16="http://schemas.microsoft.com/office/drawing/2014/main" val="414407758"/>
                    </a:ext>
                  </a:extLst>
                </a:gridCol>
                <a:gridCol w="5642810">
                  <a:extLst>
                    <a:ext uri="{9D8B030D-6E8A-4147-A177-3AD203B41FA5}">
                      <a16:colId xmlns:a16="http://schemas.microsoft.com/office/drawing/2014/main" val="418762962"/>
                    </a:ext>
                  </a:extLst>
                </a:gridCol>
              </a:tblGrid>
              <a:tr h="367423">
                <a:tc>
                  <a:txBody>
                    <a:bodyPr/>
                    <a:lstStyle/>
                    <a:p>
                      <a:pPr algn="ctr"/>
                      <a:r>
                        <a:rPr lang="en-US" dirty="0"/>
                        <a:t>No</a:t>
                      </a:r>
                    </a:p>
                  </a:txBody>
                  <a:tcPr/>
                </a:tc>
                <a:tc>
                  <a:txBody>
                    <a:bodyPr/>
                    <a:lstStyle/>
                    <a:p>
                      <a:pPr algn="ctr"/>
                      <a:r>
                        <a:rPr lang="en-US" dirty="0"/>
                        <a:t>Pain Point</a:t>
                      </a:r>
                    </a:p>
                  </a:txBody>
                  <a:tcPr/>
                </a:tc>
                <a:tc>
                  <a:txBody>
                    <a:bodyPr/>
                    <a:lstStyle/>
                    <a:p>
                      <a:pPr algn="ctr"/>
                      <a:r>
                        <a:rPr lang="en-US" dirty="0"/>
                        <a:t>Description</a:t>
                      </a:r>
                    </a:p>
                  </a:txBody>
                  <a:tcPr/>
                </a:tc>
                <a:extLst>
                  <a:ext uri="{0D108BD9-81ED-4DB2-BD59-A6C34878D82A}">
                    <a16:rowId xmlns:a16="http://schemas.microsoft.com/office/drawing/2014/main" val="3053226623"/>
                  </a:ext>
                </a:extLst>
              </a:tr>
              <a:tr h="367423">
                <a:tc>
                  <a:txBody>
                    <a:bodyPr/>
                    <a:lstStyle/>
                    <a:p>
                      <a:pPr marL="0" indent="0" algn="ctr">
                        <a:buClr>
                          <a:schemeClr val="bg1"/>
                        </a:buClr>
                        <a:buFont typeface="+mj-lt"/>
                        <a:buNone/>
                      </a:pPr>
                      <a:r>
                        <a:rPr lang="en-US" sz="1400" dirty="0">
                          <a:solidFill>
                            <a:schemeClr val="tx1"/>
                          </a:solidFill>
                        </a:rPr>
                        <a:t>1. </a:t>
                      </a:r>
                    </a:p>
                  </a:txBody>
                  <a:tcPr/>
                </a:tc>
                <a:tc>
                  <a:txBody>
                    <a:bodyPr/>
                    <a:lstStyle/>
                    <a:p>
                      <a:r>
                        <a:rPr lang="en-US" sz="1400" dirty="0"/>
                        <a:t>Create The Calculation in the system is impractical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When create calculation must complete step 1 to step 6. So that, the marketing team still uses excel when offers to customers</a:t>
                      </a:r>
                    </a:p>
                  </a:txBody>
                  <a:tcPr/>
                </a:tc>
                <a:extLst>
                  <a:ext uri="{0D108BD9-81ED-4DB2-BD59-A6C34878D82A}">
                    <a16:rowId xmlns:a16="http://schemas.microsoft.com/office/drawing/2014/main" val="2046883464"/>
                  </a:ext>
                </a:extLst>
              </a:tr>
              <a:tr h="367423">
                <a:tc>
                  <a:txBody>
                    <a:bodyPr/>
                    <a:lstStyle/>
                    <a:p>
                      <a:pPr marL="0" indent="0" algn="ctr">
                        <a:buFont typeface="+mj-lt"/>
                        <a:buNone/>
                      </a:pPr>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Only can choose one supplier when create SKD </a:t>
                      </a:r>
                    </a:p>
                  </a:txBody>
                  <a:tcPr/>
                </a:tc>
                <a:tc>
                  <a:txBody>
                    <a:bodyPr/>
                    <a:lstStyle/>
                    <a:p>
                      <a:r>
                        <a:rPr lang="en-US" sz="1400" dirty="0"/>
                        <a:t>DSF Operating Lease Business have variation transaction where one SKD can consist of more than one supplier. However, in current condition it is not supported by OLSS</a:t>
                      </a:r>
                    </a:p>
                  </a:txBody>
                  <a:tcPr/>
                </a:tc>
                <a:extLst>
                  <a:ext uri="{0D108BD9-81ED-4DB2-BD59-A6C34878D82A}">
                    <a16:rowId xmlns:a16="http://schemas.microsoft.com/office/drawing/2014/main" val="3623265983"/>
                  </a:ext>
                </a:extLst>
              </a:tr>
              <a:tr h="367423">
                <a:tc>
                  <a:txBody>
                    <a:bodyPr/>
                    <a:lstStyle/>
                    <a:p>
                      <a:pPr algn="ctr"/>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Agreement printing is not aligned with business needs</a:t>
                      </a:r>
                    </a:p>
                  </a:txBody>
                  <a:tcPr/>
                </a:tc>
                <a:tc>
                  <a:txBody>
                    <a:bodyPr/>
                    <a:lstStyle/>
                    <a:p>
                      <a:r>
                        <a:rPr lang="en-US" sz="1400" dirty="0"/>
                        <a:t>Existing agreement printing doesn’t have term &amp; condition for vehicle maintenance</a:t>
                      </a:r>
                    </a:p>
                  </a:txBody>
                  <a:tcPr/>
                </a:tc>
                <a:extLst>
                  <a:ext uri="{0D108BD9-81ED-4DB2-BD59-A6C34878D82A}">
                    <a16:rowId xmlns:a16="http://schemas.microsoft.com/office/drawing/2014/main" val="4120814496"/>
                  </a:ext>
                </a:extLst>
              </a:tr>
              <a:tr h="367423">
                <a:tc>
                  <a:txBody>
                    <a:bodyPr/>
                    <a:lstStyle/>
                    <a:p>
                      <a:pPr algn="ctr"/>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Manually Process for Replacement Car (OLSS &amp; MFAPPL)</a:t>
                      </a:r>
                    </a:p>
                  </a:txBody>
                  <a:tcPr/>
                </a:tc>
                <a:tc>
                  <a:txBody>
                    <a:bodyPr/>
                    <a:lstStyle/>
                    <a:p>
                      <a:r>
                        <a:rPr lang="en-US" sz="1400"/>
                        <a:t>Purchase order, operating lease object and maintenance can’t process for replacement car in OLSS system &amp; MFAPPL system</a:t>
                      </a:r>
                      <a:endParaRPr lang="en-US" sz="1400" dirty="0"/>
                    </a:p>
                  </a:txBody>
                  <a:tcPr/>
                </a:tc>
                <a:extLst>
                  <a:ext uri="{0D108BD9-81ED-4DB2-BD59-A6C34878D82A}">
                    <a16:rowId xmlns:a16="http://schemas.microsoft.com/office/drawing/2014/main" val="1671142613"/>
                  </a:ext>
                </a:extLst>
              </a:tr>
              <a:tr h="367423">
                <a:tc>
                  <a:txBody>
                    <a:bodyPr/>
                    <a:lstStyle/>
                    <a:p>
                      <a:pPr algn="ctr"/>
                      <a:r>
                        <a:rPr lang="en-US" sz="1400"/>
                        <a:t>5.</a:t>
                      </a:r>
                    </a:p>
                  </a:txBody>
                  <a:tcPr/>
                </a:tc>
                <a:tc>
                  <a:txBody>
                    <a:bodyPr/>
                    <a:lstStyle/>
                    <a:p>
                      <a:r>
                        <a:rPr lang="en-US" sz="1400" dirty="0"/>
                        <a:t>Manually Process for Prorate Billing in MFAPPL</a:t>
                      </a:r>
                    </a:p>
                  </a:txBody>
                  <a:tcPr/>
                </a:tc>
                <a:tc>
                  <a:txBody>
                    <a:bodyPr/>
                    <a:lstStyle/>
                    <a:p>
                      <a:r>
                        <a:rPr lang="en-US" sz="1400"/>
                        <a:t>Billing will be billed at the end of the month for transactions that occur in the middle of the month. In current condition is not supported by MFAPPL. So, that changes must do manually (user request data maintenance and MFAPPL team will execute script for change data)</a:t>
                      </a:r>
                      <a:endParaRPr lang="en-US" sz="1400" dirty="0"/>
                    </a:p>
                  </a:txBody>
                  <a:tcPr/>
                </a:tc>
                <a:extLst>
                  <a:ext uri="{0D108BD9-81ED-4DB2-BD59-A6C34878D82A}">
                    <a16:rowId xmlns:a16="http://schemas.microsoft.com/office/drawing/2014/main" val="2840752520"/>
                  </a:ext>
                </a:extLst>
              </a:tr>
              <a:tr h="367423">
                <a:tc>
                  <a:txBody>
                    <a:bodyPr/>
                    <a:lstStyle/>
                    <a:p>
                      <a:pPr algn="ctr"/>
                      <a:r>
                        <a:rPr lang="en-US" sz="140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For month-end invoices are not automatically due on the end date of each billing month</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Billing due date for 28 Feb &amp; 30 each month is not considered as end of month date by the system MFAPPL</a:t>
                      </a:r>
                    </a:p>
                  </a:txBody>
                  <a:tcPr/>
                </a:tc>
                <a:extLst>
                  <a:ext uri="{0D108BD9-81ED-4DB2-BD59-A6C34878D82A}">
                    <a16:rowId xmlns:a16="http://schemas.microsoft.com/office/drawing/2014/main" val="2139680240"/>
                  </a:ext>
                </a:extLst>
              </a:tr>
            </a:tbl>
          </a:graphicData>
        </a:graphic>
      </p:graphicFrame>
    </p:spTree>
    <p:extLst>
      <p:ext uri="{BB962C8B-B14F-4D97-AF65-F5344CB8AC3E}">
        <p14:creationId xmlns:p14="http://schemas.microsoft.com/office/powerpoint/2010/main" val="1974403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8471-7188-4C56-A2EA-C1BD6B2728D7}"/>
              </a:ext>
            </a:extLst>
          </p:cNvPr>
          <p:cNvSpPr>
            <a:spLocks noGrp="1"/>
          </p:cNvSpPr>
          <p:nvPr>
            <p:ph type="title"/>
          </p:nvPr>
        </p:nvSpPr>
        <p:spPr>
          <a:xfrm>
            <a:off x="838200" y="461328"/>
            <a:ext cx="10515600" cy="544512"/>
          </a:xfrm>
        </p:spPr>
        <p:txBody>
          <a:bodyPr>
            <a:noAutofit/>
          </a:bodyPr>
          <a:lstStyle/>
          <a:p>
            <a:r>
              <a:rPr lang="en-US" sz="3200" b="1" dirty="0"/>
              <a:t>OLS Multi Asset</a:t>
            </a:r>
          </a:p>
        </p:txBody>
      </p:sp>
      <p:sp>
        <p:nvSpPr>
          <p:cNvPr id="3" name="Content Placeholder 2">
            <a:extLst>
              <a:ext uri="{FF2B5EF4-FFF2-40B4-BE49-F238E27FC236}">
                <a16:creationId xmlns:a16="http://schemas.microsoft.com/office/drawing/2014/main" id="{465F431F-866A-4105-99A8-3835943BC076}"/>
              </a:ext>
            </a:extLst>
          </p:cNvPr>
          <p:cNvSpPr>
            <a:spLocks noGrp="1"/>
          </p:cNvSpPr>
          <p:nvPr>
            <p:ph idx="1"/>
          </p:nvPr>
        </p:nvSpPr>
        <p:spPr>
          <a:xfrm>
            <a:off x="838200" y="1181686"/>
            <a:ext cx="10515600" cy="4839286"/>
          </a:xfrm>
        </p:spPr>
        <p:txBody>
          <a:bodyPr>
            <a:normAutofit fontScale="25000" lnSpcReduction="20000"/>
          </a:bodyPr>
          <a:lstStyle/>
          <a:p>
            <a:pPr algn="just">
              <a:lnSpc>
                <a:spcPct val="170000"/>
              </a:lnSpc>
            </a:pPr>
            <a:r>
              <a:rPr lang="en-US" sz="5600" dirty="0"/>
              <a:t>DSF Operating Lease Business have variation transaction where one customer asking for more than one vehicle types.</a:t>
            </a:r>
          </a:p>
          <a:p>
            <a:pPr algn="just">
              <a:lnSpc>
                <a:spcPct val="170000"/>
              </a:lnSpc>
            </a:pPr>
            <a:r>
              <a:rPr lang="en-US" sz="5600" dirty="0"/>
              <a:t>There are 11 Active Agreements (969 units) using this variation in DSF Operating Lease. </a:t>
            </a:r>
          </a:p>
          <a:p>
            <a:pPr algn="just">
              <a:lnSpc>
                <a:spcPct val="170000"/>
              </a:lnSpc>
            </a:pPr>
            <a:r>
              <a:rPr lang="en-US" sz="5600" dirty="0"/>
              <a:t>In current condition, </a:t>
            </a:r>
          </a:p>
          <a:p>
            <a:pPr lvl="1" algn="just">
              <a:lnSpc>
                <a:spcPct val="170000"/>
              </a:lnSpc>
            </a:pPr>
            <a:r>
              <a:rPr lang="en-US" sz="5600" dirty="0"/>
              <a:t>for transaction customer with more than one vehicle types is not supported by OLSS. </a:t>
            </a:r>
          </a:p>
          <a:p>
            <a:pPr lvl="1" algn="just">
              <a:lnSpc>
                <a:spcPct val="170000"/>
              </a:lnSpc>
            </a:pPr>
            <a:r>
              <a:rPr lang="en-US" sz="5600" dirty="0"/>
              <a:t>Transactions are processed in MFAPPL. Then the data is migrated to OLSS.</a:t>
            </a:r>
          </a:p>
          <a:p>
            <a:pPr lvl="1" algn="just">
              <a:lnSpc>
                <a:spcPct val="170000"/>
              </a:lnSpc>
            </a:pPr>
            <a:r>
              <a:rPr lang="en-US" sz="5600" dirty="0"/>
              <a:t>Data transmission between OLSS and MFAPPL using staging server.</a:t>
            </a:r>
          </a:p>
          <a:p>
            <a:pPr lvl="1" algn="just">
              <a:lnSpc>
                <a:spcPct val="170000"/>
              </a:lnSpc>
            </a:pPr>
            <a:r>
              <a:rPr lang="en-US" sz="5600" dirty="0"/>
              <a:t>Data migrations from MFAPPL to OLSS are Calculation, Quotation, SKD, Agreement and Unit.</a:t>
            </a:r>
          </a:p>
          <a:p>
            <a:pPr lvl="1" algn="just">
              <a:lnSpc>
                <a:spcPct val="170000"/>
              </a:lnSpc>
            </a:pPr>
            <a:r>
              <a:rPr lang="en-US" sz="5600" dirty="0"/>
              <a:t>Data migration aims to be able to process payment schedule ad invoice synchronization. So that invoices printable in OLSS, but user not to be able see detailed information of each migration data.</a:t>
            </a:r>
          </a:p>
          <a:p>
            <a:pPr algn="just">
              <a:lnSpc>
                <a:spcPct val="170000"/>
              </a:lnSpc>
            </a:pPr>
            <a:r>
              <a:rPr lang="en-US" sz="5600" dirty="0"/>
              <a:t>We need to improve our system to be able to handle this business variation (Multi Asset Type).</a:t>
            </a:r>
          </a:p>
          <a:p>
            <a:pPr algn="just">
              <a:lnSpc>
                <a:spcPct val="170000"/>
              </a:lnSpc>
            </a:pPr>
            <a:r>
              <a:rPr lang="en-US" sz="5600" dirty="0"/>
              <a:t>Business growth expectation?</a:t>
            </a:r>
          </a:p>
          <a:p>
            <a:pPr lvl="1" algn="just">
              <a:lnSpc>
                <a:spcPct val="170000"/>
              </a:lnSpc>
            </a:pPr>
            <a:r>
              <a:rPr lang="en-US" sz="5600" dirty="0"/>
              <a:t>Number of new agreement for new asset per month.</a:t>
            </a:r>
          </a:p>
          <a:p>
            <a:pPr marL="0" indent="0">
              <a:buNone/>
            </a:pPr>
            <a:r>
              <a:rPr lang="en-US" dirty="0"/>
              <a:t> 	</a:t>
            </a:r>
          </a:p>
        </p:txBody>
      </p:sp>
    </p:spTree>
    <p:extLst>
      <p:ext uri="{BB962C8B-B14F-4D97-AF65-F5344CB8AC3E}">
        <p14:creationId xmlns:p14="http://schemas.microsoft.com/office/powerpoint/2010/main" val="364959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8471-7188-4C56-A2EA-C1BD6B2728D7}"/>
              </a:ext>
            </a:extLst>
          </p:cNvPr>
          <p:cNvSpPr>
            <a:spLocks noGrp="1"/>
          </p:cNvSpPr>
          <p:nvPr>
            <p:ph type="title"/>
          </p:nvPr>
        </p:nvSpPr>
        <p:spPr>
          <a:xfrm>
            <a:off x="838200" y="461328"/>
            <a:ext cx="10515600" cy="544512"/>
          </a:xfrm>
        </p:spPr>
        <p:txBody>
          <a:bodyPr>
            <a:noAutofit/>
          </a:bodyPr>
          <a:lstStyle/>
          <a:p>
            <a:r>
              <a:rPr lang="en-US" sz="3200"/>
              <a:t>Flowchart Symbol</a:t>
            </a:r>
          </a:p>
        </p:txBody>
      </p:sp>
      <p:graphicFrame>
        <p:nvGraphicFramePr>
          <p:cNvPr id="7" name="Table 6">
            <a:extLst>
              <a:ext uri="{FF2B5EF4-FFF2-40B4-BE49-F238E27FC236}">
                <a16:creationId xmlns:a16="http://schemas.microsoft.com/office/drawing/2014/main" id="{933415EF-0A5E-4EF0-93D4-7E09C65FE030}"/>
              </a:ext>
            </a:extLst>
          </p:cNvPr>
          <p:cNvGraphicFramePr>
            <a:graphicFrameLocks noGrp="1"/>
          </p:cNvGraphicFramePr>
          <p:nvPr/>
        </p:nvGraphicFramePr>
        <p:xfrm>
          <a:off x="838200" y="1290178"/>
          <a:ext cx="6378074" cy="3257760"/>
        </p:xfrm>
        <a:graphic>
          <a:graphicData uri="http://schemas.openxmlformats.org/drawingml/2006/table">
            <a:tbl>
              <a:tblPr firstRow="1" bandRow="1">
                <a:tableStyleId>{93296810-A885-4BE3-A3E7-6D5BEEA58F35}</a:tableStyleId>
              </a:tblPr>
              <a:tblGrid>
                <a:gridCol w="470569">
                  <a:extLst>
                    <a:ext uri="{9D8B030D-6E8A-4147-A177-3AD203B41FA5}">
                      <a16:colId xmlns:a16="http://schemas.microsoft.com/office/drawing/2014/main" val="4082112623"/>
                    </a:ext>
                  </a:extLst>
                </a:gridCol>
                <a:gridCol w="1431758">
                  <a:extLst>
                    <a:ext uri="{9D8B030D-6E8A-4147-A177-3AD203B41FA5}">
                      <a16:colId xmlns:a16="http://schemas.microsoft.com/office/drawing/2014/main" val="414407758"/>
                    </a:ext>
                  </a:extLst>
                </a:gridCol>
                <a:gridCol w="4475747">
                  <a:extLst>
                    <a:ext uri="{9D8B030D-6E8A-4147-A177-3AD203B41FA5}">
                      <a16:colId xmlns:a16="http://schemas.microsoft.com/office/drawing/2014/main" val="418762962"/>
                    </a:ext>
                  </a:extLst>
                </a:gridCol>
              </a:tblGrid>
              <a:tr h="367423">
                <a:tc>
                  <a:txBody>
                    <a:bodyPr/>
                    <a:lstStyle/>
                    <a:p>
                      <a:pPr algn="ctr"/>
                      <a:r>
                        <a:rPr lang="en-US"/>
                        <a:t>No</a:t>
                      </a:r>
                    </a:p>
                  </a:txBody>
                  <a:tcPr/>
                </a:tc>
                <a:tc>
                  <a:txBody>
                    <a:bodyPr/>
                    <a:lstStyle/>
                    <a:p>
                      <a:pPr algn="ctr"/>
                      <a:r>
                        <a:rPr lang="en-US"/>
                        <a:t>Symbol</a:t>
                      </a:r>
                    </a:p>
                  </a:txBody>
                  <a:tcPr/>
                </a:tc>
                <a:tc>
                  <a:txBody>
                    <a:bodyPr/>
                    <a:lstStyle/>
                    <a:p>
                      <a:pPr algn="ctr"/>
                      <a:r>
                        <a:rPr lang="en-US"/>
                        <a:t>Description</a:t>
                      </a:r>
                    </a:p>
                  </a:txBody>
                  <a:tcPr/>
                </a:tc>
                <a:extLst>
                  <a:ext uri="{0D108BD9-81ED-4DB2-BD59-A6C34878D82A}">
                    <a16:rowId xmlns:a16="http://schemas.microsoft.com/office/drawing/2014/main" val="3053226623"/>
                  </a:ext>
                </a:extLst>
              </a:tr>
              <a:tr h="676526">
                <a:tc>
                  <a:txBody>
                    <a:bodyPr/>
                    <a:lstStyle/>
                    <a:p>
                      <a:pPr marL="0" indent="0" algn="ctr">
                        <a:buClr>
                          <a:schemeClr val="bg1"/>
                        </a:buClr>
                        <a:buFont typeface="+mj-lt"/>
                        <a:buNone/>
                      </a:pPr>
                      <a:r>
                        <a:rPr lang="en-US" sz="1400">
                          <a:solidFill>
                            <a:schemeClr val="tx1"/>
                          </a:solidFill>
                        </a:rPr>
                        <a:t>1. </a:t>
                      </a:r>
                    </a:p>
                  </a:txBody>
                  <a:tcPr anchor="ctr"/>
                </a:tc>
                <a:tc>
                  <a:txBody>
                    <a:bodyPr/>
                    <a:lstStyle/>
                    <a:p>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Process Step</a:t>
                      </a:r>
                    </a:p>
                  </a:txBody>
                  <a:tcPr anchor="ctr"/>
                </a:tc>
                <a:extLst>
                  <a:ext uri="{0D108BD9-81ED-4DB2-BD59-A6C34878D82A}">
                    <a16:rowId xmlns:a16="http://schemas.microsoft.com/office/drawing/2014/main" val="2046883464"/>
                  </a:ext>
                </a:extLst>
              </a:tr>
              <a:tr h="757990">
                <a:tc>
                  <a:txBody>
                    <a:bodyPr/>
                    <a:lstStyle/>
                    <a:p>
                      <a:pPr marL="0" indent="0" algn="ctr">
                        <a:buFont typeface="+mj-lt"/>
                        <a:buNone/>
                      </a:pPr>
                      <a:r>
                        <a:rPr lang="en-US" sz="1400"/>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txBody>
                  <a:tcPr/>
                </a:tc>
                <a:tc>
                  <a:txBody>
                    <a:bodyPr/>
                    <a:lstStyle/>
                    <a:p>
                      <a:r>
                        <a:rPr lang="en-US" sz="1400"/>
                        <a:t>Manual Process</a:t>
                      </a:r>
                    </a:p>
                  </a:txBody>
                  <a:tcPr anchor="ctr"/>
                </a:tc>
                <a:extLst>
                  <a:ext uri="{0D108BD9-81ED-4DB2-BD59-A6C34878D82A}">
                    <a16:rowId xmlns:a16="http://schemas.microsoft.com/office/drawing/2014/main" val="3623265983"/>
                  </a:ext>
                </a:extLst>
              </a:tr>
              <a:tr h="721894">
                <a:tc>
                  <a:txBody>
                    <a:bodyPr/>
                    <a:lstStyle/>
                    <a:p>
                      <a:pPr algn="ctr"/>
                      <a:r>
                        <a:rPr lang="en-US" sz="140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txBody>
                  <a:tcPr/>
                </a:tc>
                <a:tc>
                  <a:txBody>
                    <a:bodyPr/>
                    <a:lstStyle/>
                    <a:p>
                      <a:r>
                        <a:rPr lang="en-US" sz="1400"/>
                        <a:t>Integration Process</a:t>
                      </a:r>
                    </a:p>
                  </a:txBody>
                  <a:tcPr anchor="ctr"/>
                </a:tc>
                <a:extLst>
                  <a:ext uri="{0D108BD9-81ED-4DB2-BD59-A6C34878D82A}">
                    <a16:rowId xmlns:a16="http://schemas.microsoft.com/office/drawing/2014/main" val="4120814496"/>
                  </a:ext>
                </a:extLst>
              </a:tr>
              <a:tr h="733927">
                <a:tc>
                  <a:txBody>
                    <a:bodyPr/>
                    <a:lstStyle/>
                    <a:p>
                      <a:pPr algn="ctr"/>
                      <a:r>
                        <a:rPr lang="en-US" sz="1400"/>
                        <a: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txBody>
                  <a:tcPr/>
                </a:tc>
                <a:tc>
                  <a:txBody>
                    <a:bodyPr/>
                    <a:lstStyle/>
                    <a:p>
                      <a:r>
                        <a:rPr lang="en-US" sz="1400"/>
                        <a:t>Document </a:t>
                      </a:r>
                    </a:p>
                  </a:txBody>
                  <a:tcPr anchor="ctr"/>
                </a:tc>
                <a:extLst>
                  <a:ext uri="{0D108BD9-81ED-4DB2-BD59-A6C34878D82A}">
                    <a16:rowId xmlns:a16="http://schemas.microsoft.com/office/drawing/2014/main" val="1671142613"/>
                  </a:ext>
                </a:extLst>
              </a:tr>
            </a:tbl>
          </a:graphicData>
        </a:graphic>
      </p:graphicFrame>
      <p:sp>
        <p:nvSpPr>
          <p:cNvPr id="8" name="Rectangle 7">
            <a:extLst>
              <a:ext uri="{FF2B5EF4-FFF2-40B4-BE49-F238E27FC236}">
                <a16:creationId xmlns:a16="http://schemas.microsoft.com/office/drawing/2014/main" id="{789D09F8-A89E-4340-922A-DDB5879FB9F3}"/>
              </a:ext>
            </a:extLst>
          </p:cNvPr>
          <p:cNvSpPr/>
          <p:nvPr/>
        </p:nvSpPr>
        <p:spPr>
          <a:xfrm>
            <a:off x="1510051" y="1728066"/>
            <a:ext cx="1095375" cy="523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9" name="Rectangle: Rounded Corners 8">
            <a:extLst>
              <a:ext uri="{FF2B5EF4-FFF2-40B4-BE49-F238E27FC236}">
                <a16:creationId xmlns:a16="http://schemas.microsoft.com/office/drawing/2014/main" id="{250D62AA-8E3A-4444-AD49-348446E37DDD}"/>
              </a:ext>
            </a:extLst>
          </p:cNvPr>
          <p:cNvSpPr/>
          <p:nvPr/>
        </p:nvSpPr>
        <p:spPr>
          <a:xfrm>
            <a:off x="1510050" y="2460734"/>
            <a:ext cx="1085211" cy="56634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11" name="Rectangle: Rounded Corners 10">
            <a:extLst>
              <a:ext uri="{FF2B5EF4-FFF2-40B4-BE49-F238E27FC236}">
                <a16:creationId xmlns:a16="http://schemas.microsoft.com/office/drawing/2014/main" id="{2C4EE007-F3F1-48D4-A93D-9C8C406E919E}"/>
              </a:ext>
            </a:extLst>
          </p:cNvPr>
          <p:cNvSpPr/>
          <p:nvPr/>
        </p:nvSpPr>
        <p:spPr>
          <a:xfrm>
            <a:off x="1510049" y="3157633"/>
            <a:ext cx="1085211" cy="56634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12" name="Flowchart: Multidocument 11">
            <a:extLst>
              <a:ext uri="{FF2B5EF4-FFF2-40B4-BE49-F238E27FC236}">
                <a16:creationId xmlns:a16="http://schemas.microsoft.com/office/drawing/2014/main" id="{96C1BCFA-8CB8-4CCB-94B3-65F58254752E}"/>
              </a:ext>
            </a:extLst>
          </p:cNvPr>
          <p:cNvSpPr/>
          <p:nvPr/>
        </p:nvSpPr>
        <p:spPr>
          <a:xfrm>
            <a:off x="1578768" y="3861796"/>
            <a:ext cx="947772" cy="56658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a:p>
        </p:txBody>
      </p:sp>
    </p:spTree>
    <p:extLst>
      <p:ext uri="{BB962C8B-B14F-4D97-AF65-F5344CB8AC3E}">
        <p14:creationId xmlns:p14="http://schemas.microsoft.com/office/powerpoint/2010/main" val="1485901204"/>
      </p:ext>
    </p:extLst>
  </p:cSld>
  <p:clrMapOvr>
    <a:masterClrMapping/>
  </p:clrMapOvr>
</p:sld>
</file>

<file path=ppt/theme/theme1.xml><?xml version="1.0" encoding="utf-8"?>
<a:theme xmlns:a="http://schemas.openxmlformats.org/drawingml/2006/main" name="DSF DRC Test Report 2020822 v.1.0">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F9CB5CC580EC46B5860198FEB9E710" ma:contentTypeVersion="9" ma:contentTypeDescription="Create a new document." ma:contentTypeScope="" ma:versionID="9b91388b48bcd9a49e5c6bbe11f5107a">
  <xsd:schema xmlns:xsd="http://www.w3.org/2001/XMLSchema" xmlns:xs="http://www.w3.org/2001/XMLSchema" xmlns:p="http://schemas.microsoft.com/office/2006/metadata/properties" xmlns:ns2="bf9b6120-988b-41be-8da6-61dea16cb493" targetNamespace="http://schemas.microsoft.com/office/2006/metadata/properties" ma:root="true" ma:fieldsID="99f067a43816ef2ddba10c3d75903eac" ns2:_="">
    <xsd:import namespace="bf9b6120-988b-41be-8da6-61dea16cb4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9b6120-988b-41be-8da6-61dea16cb4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0C4CF4-2AC9-4825-81C4-D4C1320A6277}">
  <ds:schemaRefs>
    <ds:schemaRef ds:uri="c4b456c7-0765-4d87-af65-216b71d150fa"/>
    <ds:schemaRef ds:uri="e8e5b620-83fe-4d99-aaea-6f16fd450a5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1685187-F207-4286-BDCF-5F4C244D1F1C}">
  <ds:schemaRefs>
    <ds:schemaRef ds:uri="http://schemas.microsoft.com/sharepoint/v3/contenttype/forms"/>
  </ds:schemaRefs>
</ds:datastoreItem>
</file>

<file path=customXml/itemProps3.xml><?xml version="1.0" encoding="utf-8"?>
<ds:datastoreItem xmlns:ds="http://schemas.openxmlformats.org/officeDocument/2006/customXml" ds:itemID="{8AA457A1-3A93-4CDD-A484-6656B16D38AC}"/>
</file>

<file path=docProps/app.xml><?xml version="1.0" encoding="utf-8"?>
<Properties xmlns="http://schemas.openxmlformats.org/officeDocument/2006/extended-properties" xmlns:vt="http://schemas.openxmlformats.org/officeDocument/2006/docPropsVTypes">
  <Template>DSF DRC Test Report 2020822 v.1.0</Template>
  <TotalTime>4234</TotalTime>
  <Words>2067</Words>
  <Application>Microsoft Office PowerPoint</Application>
  <PresentationFormat>Widescreen</PresentationFormat>
  <Paragraphs>436</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vt:lpstr>
      <vt:lpstr>Arial</vt:lpstr>
      <vt:lpstr>Calibri</vt:lpstr>
      <vt:lpstr>Calibri Light</vt:lpstr>
      <vt:lpstr>DSF DRC Test Report 2020822 v.1.0</vt:lpstr>
      <vt:lpstr>Discussion Paper</vt:lpstr>
      <vt:lpstr>Copyright Notice</vt:lpstr>
      <vt:lpstr>Discussion Background</vt:lpstr>
      <vt:lpstr>Content</vt:lpstr>
      <vt:lpstr>List of CR Ever Submitted</vt:lpstr>
      <vt:lpstr>List of CR Ever Submitted</vt:lpstr>
      <vt:lpstr>Pain Point Existing System (OLSS &amp; MFAPPL)</vt:lpstr>
      <vt:lpstr>OLS Multi Asset</vt:lpstr>
      <vt:lpstr>Flowchart Symbol</vt:lpstr>
      <vt:lpstr>PowerPoint Presentation</vt:lpstr>
      <vt:lpstr>Impact Analysis of Improvement OLS Multi Asset</vt:lpstr>
      <vt:lpstr>OLS Without MFAPPL</vt:lpstr>
      <vt:lpstr>Flowchart Symbol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OLS without MFAPPL Approach</vt:lpstr>
      <vt:lpstr>Development Approach</vt:lpstr>
      <vt:lpstr>What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Paper</dc:title>
  <dc:creator>Danny Darmawi</dc:creator>
  <cp:lastModifiedBy>Laras Anggit</cp:lastModifiedBy>
  <cp:revision>45</cp:revision>
  <dcterms:created xsi:type="dcterms:W3CDTF">2020-11-16T04:20:29Z</dcterms:created>
  <dcterms:modified xsi:type="dcterms:W3CDTF">2022-05-11T06:43:55Z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0x010100C2F9CB5CC580EC46B5860198FEB9E710</vt:lpwstr>
  </property>
</Properties>
</file>